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7" r:id="rId4"/>
  </p:sldMasterIdLst>
  <p:notesMasterIdLst>
    <p:notesMasterId r:id="rId90"/>
  </p:notesMasterIdLst>
  <p:sldIdLst>
    <p:sldId id="256" r:id="rId5"/>
    <p:sldId id="257" r:id="rId6"/>
    <p:sldId id="625" r:id="rId7"/>
    <p:sldId id="617" r:id="rId8"/>
    <p:sldId id="618" r:id="rId9"/>
    <p:sldId id="619" r:id="rId10"/>
    <p:sldId id="312" r:id="rId11"/>
    <p:sldId id="581" r:id="rId12"/>
    <p:sldId id="582" r:id="rId13"/>
    <p:sldId id="585" r:id="rId14"/>
    <p:sldId id="586" r:id="rId15"/>
    <p:sldId id="620" r:id="rId16"/>
    <p:sldId id="624" r:id="rId17"/>
    <p:sldId id="621" r:id="rId18"/>
    <p:sldId id="587" r:id="rId19"/>
    <p:sldId id="588" r:id="rId20"/>
    <p:sldId id="258" r:id="rId21"/>
    <p:sldId id="692" r:id="rId22"/>
    <p:sldId id="693" r:id="rId23"/>
    <p:sldId id="626" r:id="rId24"/>
    <p:sldId id="591" r:id="rId25"/>
    <p:sldId id="593" r:id="rId26"/>
    <p:sldId id="594" r:id="rId27"/>
    <p:sldId id="598" r:id="rId28"/>
    <p:sldId id="638" r:id="rId29"/>
    <p:sldId id="637" r:id="rId30"/>
    <p:sldId id="639" r:id="rId31"/>
    <p:sldId id="628" r:id="rId32"/>
    <p:sldId id="632" r:id="rId33"/>
    <p:sldId id="676" r:id="rId34"/>
    <p:sldId id="673" r:id="rId35"/>
    <p:sldId id="600" r:id="rId36"/>
    <p:sldId id="641" r:id="rId37"/>
    <p:sldId id="642" r:id="rId38"/>
    <p:sldId id="684" r:id="rId39"/>
    <p:sldId id="622" r:id="rId40"/>
    <p:sldId id="623" r:id="rId41"/>
    <p:sldId id="685" r:id="rId42"/>
    <p:sldId id="686" r:id="rId43"/>
    <p:sldId id="687" r:id="rId44"/>
    <p:sldId id="643" r:id="rId45"/>
    <p:sldId id="644" r:id="rId46"/>
    <p:sldId id="702" r:id="rId47"/>
    <p:sldId id="703" r:id="rId48"/>
    <p:sldId id="707" r:id="rId49"/>
    <p:sldId id="706" r:id="rId50"/>
    <p:sldId id="648" r:id="rId51"/>
    <p:sldId id="704" r:id="rId52"/>
    <p:sldId id="705" r:id="rId53"/>
    <p:sldId id="699" r:id="rId54"/>
    <p:sldId id="645" r:id="rId55"/>
    <p:sldId id="646" r:id="rId56"/>
    <p:sldId id="647" r:id="rId57"/>
    <p:sldId id="649" r:id="rId58"/>
    <p:sldId id="650" r:id="rId59"/>
    <p:sldId id="651" r:id="rId60"/>
    <p:sldId id="652" r:id="rId61"/>
    <p:sldId id="381" r:id="rId62"/>
    <p:sldId id="389" r:id="rId63"/>
    <p:sldId id="688" r:id="rId64"/>
    <p:sldId id="689" r:id="rId65"/>
    <p:sldId id="364" r:id="rId66"/>
    <p:sldId id="365" r:id="rId67"/>
    <p:sldId id="690" r:id="rId68"/>
    <p:sldId id="691" r:id="rId69"/>
    <p:sldId id="627" r:id="rId70"/>
    <p:sldId id="633" r:id="rId71"/>
    <p:sldId id="635" r:id="rId72"/>
    <p:sldId id="678" r:id="rId73"/>
    <p:sldId id="679" r:id="rId74"/>
    <p:sldId id="681" r:id="rId75"/>
    <p:sldId id="636" r:id="rId76"/>
    <p:sldId id="677" r:id="rId77"/>
    <p:sldId id="680" r:id="rId78"/>
    <p:sldId id="629" r:id="rId79"/>
    <p:sldId id="630" r:id="rId80"/>
    <p:sldId id="631" r:id="rId81"/>
    <p:sldId id="694" r:id="rId82"/>
    <p:sldId id="695" r:id="rId83"/>
    <p:sldId id="696" r:id="rId84"/>
    <p:sldId id="697" r:id="rId85"/>
    <p:sldId id="698" r:id="rId86"/>
    <p:sldId id="700" r:id="rId87"/>
    <p:sldId id="701" r:id="rId88"/>
    <p:sldId id="708" r:id="rId89"/>
  </p:sldIdLst>
  <p:sldSz cx="12192000" cy="6858000"/>
  <p:notesSz cx="6858000" cy="9144000"/>
  <p:embeddedFontLst>
    <p:embeddedFont>
      <p:font typeface="Arial Nova" panose="020B0504020202020204" pitchFamily="34" charset="0"/>
      <p:regular r:id="rId91"/>
      <p:bold r:id="rId92"/>
      <p:italic r:id="rId93"/>
      <p:boldItalic r:id="rId94"/>
    </p:embeddedFont>
    <p:embeddedFont>
      <p:font typeface="Bebas Neue" panose="020B0606020202050201" pitchFamily="34" charset="0"/>
      <p:regular r:id="rId95"/>
    </p:embeddedFont>
    <p:embeddedFont>
      <p:font typeface="Cambria Math" panose="02040503050406030204" pitchFamily="18" charset="0"/>
      <p:regular r:id="rId96"/>
    </p:embeddedFont>
    <p:embeddedFont>
      <p:font typeface="Franklin Gothic Demi Cond" panose="020B0706030402020204" pitchFamily="34" charset="0"/>
      <p:regular r:id="rId97"/>
    </p:embeddedFont>
    <p:embeddedFont>
      <p:font typeface="Open Sans" panose="020B0606030504020204" pitchFamily="34" charset="0"/>
      <p:regular r:id="rId98"/>
      <p:bold r:id="rId99"/>
      <p:italic r:id="rId100"/>
      <p:boldItalic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BF8514-BED9-4F84-8EF5-1E08D3F2F863}">
          <p14:sldIdLst>
            <p14:sldId id="256"/>
            <p14:sldId id="257"/>
          </p14:sldIdLst>
        </p14:section>
        <p14:section name="Introduction" id="{5D17A3AF-360B-45D1-9E30-A981D54CFD0F}">
          <p14:sldIdLst>
            <p14:sldId id="625"/>
            <p14:sldId id="617"/>
            <p14:sldId id="618"/>
            <p14:sldId id="619"/>
            <p14:sldId id="312"/>
            <p14:sldId id="581"/>
            <p14:sldId id="582"/>
            <p14:sldId id="585"/>
            <p14:sldId id="586"/>
            <p14:sldId id="620"/>
            <p14:sldId id="624"/>
            <p14:sldId id="621"/>
            <p14:sldId id="587"/>
            <p14:sldId id="588"/>
            <p14:sldId id="258"/>
            <p14:sldId id="692"/>
            <p14:sldId id="693"/>
          </p14:sldIdLst>
        </p14:section>
        <p14:section name="Principes" id="{50AE7199-8469-4161-BFEA-89AF89783557}">
          <p14:sldIdLst>
            <p14:sldId id="626"/>
            <p14:sldId id="591"/>
            <p14:sldId id="593"/>
            <p14:sldId id="594"/>
            <p14:sldId id="598"/>
            <p14:sldId id="638"/>
            <p14:sldId id="637"/>
            <p14:sldId id="639"/>
            <p14:sldId id="628"/>
            <p14:sldId id="632"/>
            <p14:sldId id="676"/>
            <p14:sldId id="673"/>
            <p14:sldId id="600"/>
            <p14:sldId id="641"/>
            <p14:sldId id="642"/>
            <p14:sldId id="684"/>
            <p14:sldId id="622"/>
            <p14:sldId id="623"/>
            <p14:sldId id="685"/>
            <p14:sldId id="686"/>
            <p14:sldId id="687"/>
            <p14:sldId id="643"/>
            <p14:sldId id="644"/>
            <p14:sldId id="702"/>
            <p14:sldId id="703"/>
            <p14:sldId id="707"/>
            <p14:sldId id="706"/>
            <p14:sldId id="648"/>
            <p14:sldId id="704"/>
            <p14:sldId id="705"/>
            <p14:sldId id="699"/>
          </p14:sldIdLst>
        </p14:section>
        <p14:section name="Exemples" id="{A2197A28-6DB1-4D99-B3F9-12D0A9C0A304}">
          <p14:sldIdLst>
            <p14:sldId id="645"/>
            <p14:sldId id="646"/>
            <p14:sldId id="647"/>
            <p14:sldId id="649"/>
            <p14:sldId id="650"/>
            <p14:sldId id="651"/>
            <p14:sldId id="652"/>
            <p14:sldId id="381"/>
            <p14:sldId id="389"/>
            <p14:sldId id="688"/>
            <p14:sldId id="689"/>
            <p14:sldId id="364"/>
            <p14:sldId id="365"/>
            <p14:sldId id="690"/>
            <p14:sldId id="691"/>
          </p14:sldIdLst>
        </p14:section>
        <p14:section name="Étude" id="{82C0437F-B506-4E2B-9FDB-2BF182466827}">
          <p14:sldIdLst>
            <p14:sldId id="627"/>
            <p14:sldId id="633"/>
            <p14:sldId id="635"/>
            <p14:sldId id="678"/>
            <p14:sldId id="679"/>
            <p14:sldId id="681"/>
            <p14:sldId id="636"/>
            <p14:sldId id="677"/>
            <p14:sldId id="680"/>
            <p14:sldId id="629"/>
            <p14:sldId id="630"/>
            <p14:sldId id="631"/>
            <p14:sldId id="694"/>
            <p14:sldId id="695"/>
            <p14:sldId id="696"/>
            <p14:sldId id="697"/>
            <p14:sldId id="698"/>
          </p14:sldIdLst>
        </p14:section>
        <p14:section name="Conclusions" id="{8EF70174-4746-4FF8-8034-5D317CD68F9F}">
          <p14:sldIdLst>
            <p14:sldId id="700"/>
            <p14:sldId id="701"/>
            <p14:sldId id="7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E4"/>
    <a:srgbClr val="DAA600"/>
    <a:srgbClr val="FFC000"/>
    <a:srgbClr val="EDF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23" autoAdjust="0"/>
    <p:restoredTop sz="88370" autoAdjust="0"/>
  </p:normalViewPr>
  <p:slideViewPr>
    <p:cSldViewPr snapToGrid="0">
      <p:cViewPr varScale="1">
        <p:scale>
          <a:sx n="96" d="100"/>
          <a:sy n="96" d="100"/>
        </p:scale>
        <p:origin x="384" y="90"/>
      </p:cViewPr>
      <p:guideLst/>
    </p:cSldViewPr>
  </p:slideViewPr>
  <p:outlineViewPr>
    <p:cViewPr>
      <p:scale>
        <a:sx n="33" d="100"/>
        <a:sy n="33" d="100"/>
      </p:scale>
      <p:origin x="0" y="-207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7.fntdata"/><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0.fntdata"/><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rts/_rels/chart1.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Nextcloud\Documents\UNECE\Data\Results_08092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Nextcloud\Documents\UNECE\Data\Results_27102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Sheet1!$C$6</c:f>
              <c:strCache>
                <c:ptCount val="1"/>
                <c:pt idx="0">
                  <c:v>Émissions de gaz à effet de serre de la production d'hydrogène (kg CO2 eq./kg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Sheet1!$D$6:$J$6</c:f>
              <c:numCache>
                <c:formatCode>General</c:formatCode>
                <c:ptCount val="7"/>
                <c:pt idx="0">
                  <c:v>17.492000000000001</c:v>
                </c:pt>
                <c:pt idx="1">
                  <c:v>13.625999999999999</c:v>
                </c:pt>
                <c:pt idx="2">
                  <c:v>7.37</c:v>
                </c:pt>
                <c:pt idx="3">
                  <c:v>3.504</c:v>
                </c:pt>
                <c:pt idx="4">
                  <c:v>3.85</c:v>
                </c:pt>
                <c:pt idx="5">
                  <c:v>2.4239999999999999</c:v>
                </c:pt>
                <c:pt idx="6">
                  <c:v>24.503</c:v>
                </c:pt>
              </c:numCache>
            </c:numRef>
          </c:val>
          <c:extLst>
            <c:ext xmlns:c16="http://schemas.microsoft.com/office/drawing/2014/chart" uri="{C3380CC4-5D6E-409C-BE32-E72D297353CC}">
              <c16:uniqueId val="{00000000-F6C5-4838-832E-F53C117027B9}"/>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a:t>
            </a:r>
            <a:r>
              <a:rPr lang="en-IE" baseline="0"/>
              <a:t> entre mix électriques</a:t>
            </a:r>
            <a:endParaRPr lang="en-IE"/>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0"/>
          <c:order val="0"/>
          <c:tx>
            <c:strRef>
              <c:f>'Analyse d''impacts'!$A$6:$B$6</c:f>
              <c:strCache>
                <c:ptCount val="2"/>
                <c:pt idx="0">
                  <c:v>transport, voiture diesel</c:v>
                </c:pt>
                <c:pt idx="1">
                  <c:v>km</c:v>
                </c:pt>
              </c:strCache>
            </c:strRef>
          </c:tx>
          <c:spPr>
            <a:solidFill>
              <a:schemeClr val="accent1"/>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d''impacts'!$T$6:$Z$6</c:f>
              <c:numCache>
                <c:formatCode>0.0</c:formatCode>
                <c:ptCount val="7"/>
                <c:pt idx="0">
                  <c:v>187</c:v>
                </c:pt>
                <c:pt idx="1">
                  <c:v>0</c:v>
                </c:pt>
                <c:pt idx="2">
                  <c:v>0</c:v>
                </c:pt>
                <c:pt idx="3">
                  <c:v>0</c:v>
                </c:pt>
                <c:pt idx="4">
                  <c:v>0</c:v>
                </c:pt>
                <c:pt idx="5">
                  <c:v>0</c:v>
                </c:pt>
                <c:pt idx="6">
                  <c:v>0</c:v>
                </c:pt>
              </c:numCache>
            </c:numRef>
          </c:val>
          <c:extLst>
            <c:ext xmlns:c16="http://schemas.microsoft.com/office/drawing/2014/chart" uri="{C3380CC4-5D6E-409C-BE32-E72D297353CC}">
              <c16:uniqueId val="{00000000-887B-44C5-905B-3FF03D60E938}"/>
            </c:ext>
          </c:extLst>
        </c:ser>
        <c:ser>
          <c:idx val="1"/>
          <c:order val="1"/>
          <c:tx>
            <c:strRef>
              <c:f>'Analyse d''impacts'!$A$7:$B$7</c:f>
              <c:strCache>
                <c:ptCount val="2"/>
                <c:pt idx="0">
                  <c:v>transport, voiture électrique</c:v>
                </c:pt>
                <c:pt idx="1">
                  <c:v>km</c:v>
                </c:pt>
              </c:strCache>
            </c:strRef>
          </c:tx>
          <c:spPr>
            <a:solidFill>
              <a:schemeClr val="accent2"/>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d''impacts'!$T$7:$Z$7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1-887B-44C5-905B-3FF03D60E938}"/>
            </c:ext>
          </c:extLst>
        </c:ser>
        <c:ser>
          <c:idx val="2"/>
          <c:order val="2"/>
          <c:tx>
            <c:strRef>
              <c:f>'Analyse d''impacts'!$A$8:$B$8</c:f>
              <c:strCache>
                <c:ptCount val="2"/>
                <c:pt idx="0">
                  <c:v>voiture diesel</c:v>
                </c:pt>
                <c:pt idx="1">
                  <c:v>u</c:v>
                </c:pt>
              </c:strCache>
            </c:strRef>
          </c:tx>
          <c:spPr>
            <a:solidFill>
              <a:schemeClr val="accent3"/>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d''impacts'!$T$8:$Z$8</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2-887B-44C5-905B-3FF03D60E938}"/>
            </c:ext>
          </c:extLst>
        </c:ser>
        <c:ser>
          <c:idx val="3"/>
          <c:order val="3"/>
          <c:tx>
            <c:strRef>
              <c:f>'Analyse d''impacts'!$A$9:$B$9</c:f>
              <c:strCache>
                <c:ptCount val="2"/>
                <c:pt idx="0">
                  <c:v>voiture électrique</c:v>
                </c:pt>
                <c:pt idx="1">
                  <c:v>u</c:v>
                </c:pt>
              </c:strCache>
            </c:strRef>
          </c:tx>
          <c:spPr>
            <a:solidFill>
              <a:schemeClr val="accent4"/>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d''impacts'!$T$9:$Z$9</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3-887B-44C5-905B-3FF03D60E938}"/>
            </c:ext>
          </c:extLst>
        </c:ser>
        <c:ser>
          <c:idx val="4"/>
          <c:order val="4"/>
          <c:tx>
            <c:strRef>
              <c:f>'Analyse d''impacts'!$A$10:$B$10</c:f>
              <c:strCache>
                <c:ptCount val="2"/>
                <c:pt idx="0">
                  <c:v>batterie lithium-ion, production</c:v>
                </c:pt>
                <c:pt idx="1">
                  <c:v>kWh</c:v>
                </c:pt>
              </c:strCache>
            </c:strRef>
          </c:tx>
          <c:spPr>
            <a:solidFill>
              <a:schemeClr val="accent5"/>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d''impacts'!$T$10:$Z$10</c:f>
              <c:numCache>
                <c:formatCode>0.0</c:formatCode>
                <c:ptCount val="7"/>
                <c:pt idx="0">
                  <c:v>0</c:v>
                </c:pt>
                <c:pt idx="1">
                  <c:v>17.289600000000004</c:v>
                </c:pt>
                <c:pt idx="2">
                  <c:v>17.289600000000004</c:v>
                </c:pt>
                <c:pt idx="3">
                  <c:v>17.289600000000004</c:v>
                </c:pt>
                <c:pt idx="4">
                  <c:v>17.289600000000004</c:v>
                </c:pt>
                <c:pt idx="5">
                  <c:v>17.289600000000004</c:v>
                </c:pt>
                <c:pt idx="6">
                  <c:v>17.289600000000004</c:v>
                </c:pt>
              </c:numCache>
            </c:numRef>
          </c:val>
          <c:extLst>
            <c:ext xmlns:c16="http://schemas.microsoft.com/office/drawing/2014/chart" uri="{C3380CC4-5D6E-409C-BE32-E72D297353CC}">
              <c16:uniqueId val="{00000004-887B-44C5-905B-3FF03D60E938}"/>
            </c:ext>
          </c:extLst>
        </c:ser>
        <c:ser>
          <c:idx val="5"/>
          <c:order val="5"/>
          <c:tx>
            <c:strRef>
              <c:f>'Analyse d''impacts'!$A$11:$B$11</c:f>
              <c:strCache>
                <c:ptCount val="2"/>
                <c:pt idx="0">
                  <c:v>batterie lithium-ion, recyclage</c:v>
                </c:pt>
                <c:pt idx="1">
                  <c:v>kWh</c:v>
                </c:pt>
              </c:strCache>
            </c:strRef>
          </c:tx>
          <c:spPr>
            <a:solidFill>
              <a:schemeClr val="accent6"/>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d''impacts'!$T$11:$Z$11</c:f>
              <c:numCache>
                <c:formatCode>0.0</c:formatCode>
                <c:ptCount val="7"/>
                <c:pt idx="0">
                  <c:v>0</c:v>
                </c:pt>
                <c:pt idx="1">
                  <c:v>-1.7472000000000001</c:v>
                </c:pt>
                <c:pt idx="2">
                  <c:v>-1.7472000000000001</c:v>
                </c:pt>
                <c:pt idx="3">
                  <c:v>-1.7472000000000001</c:v>
                </c:pt>
                <c:pt idx="4">
                  <c:v>-1.7472000000000001</c:v>
                </c:pt>
                <c:pt idx="5">
                  <c:v>-1.7472000000000001</c:v>
                </c:pt>
                <c:pt idx="6">
                  <c:v>-1.7472000000000001</c:v>
                </c:pt>
              </c:numCache>
            </c:numRef>
          </c:val>
          <c:extLst>
            <c:ext xmlns:c16="http://schemas.microsoft.com/office/drawing/2014/chart" uri="{C3380CC4-5D6E-409C-BE32-E72D297353CC}">
              <c16:uniqueId val="{00000005-887B-44C5-905B-3FF03D60E938}"/>
            </c:ext>
          </c:extLst>
        </c:ser>
        <c:ser>
          <c:idx val="6"/>
          <c:order val="6"/>
          <c:tx>
            <c:strRef>
              <c:f>'Analyse d''impacts'!$A$12:$B$12</c:f>
              <c:strCache>
                <c:ptCount val="2"/>
                <c:pt idx="0">
                  <c:v>gazole</c:v>
                </c:pt>
                <c:pt idx="1">
                  <c:v>l</c:v>
                </c:pt>
              </c:strCache>
            </c:strRef>
          </c:tx>
          <c:spPr>
            <a:solidFill>
              <a:schemeClr val="accent1">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d''impacts'!$T$12:$Z$12</c:f>
              <c:numCache>
                <c:formatCode>0.0</c:formatCode>
                <c:ptCount val="7"/>
                <c:pt idx="0">
                  <c:v>41.300000000000004</c:v>
                </c:pt>
                <c:pt idx="1">
                  <c:v>0</c:v>
                </c:pt>
                <c:pt idx="2">
                  <c:v>0</c:v>
                </c:pt>
                <c:pt idx="3">
                  <c:v>0</c:v>
                </c:pt>
                <c:pt idx="4">
                  <c:v>0</c:v>
                </c:pt>
                <c:pt idx="5">
                  <c:v>0</c:v>
                </c:pt>
                <c:pt idx="6">
                  <c:v>0</c:v>
                </c:pt>
              </c:numCache>
            </c:numRef>
          </c:val>
          <c:extLst>
            <c:ext xmlns:c16="http://schemas.microsoft.com/office/drawing/2014/chart" uri="{C3380CC4-5D6E-409C-BE32-E72D297353CC}">
              <c16:uniqueId val="{00000006-887B-44C5-905B-3FF03D60E938}"/>
            </c:ext>
          </c:extLst>
        </c:ser>
        <c:ser>
          <c:idx val="7"/>
          <c:order val="7"/>
          <c:tx>
            <c:strRef>
              <c:f>'Analyse d''impacts'!$A$13:$B$13</c:f>
              <c:strCache>
                <c:ptCount val="2"/>
                <c:pt idx="0">
                  <c:v>maintenance</c:v>
                </c:pt>
                <c:pt idx="1">
                  <c:v>h</c:v>
                </c:pt>
              </c:strCache>
            </c:strRef>
          </c:tx>
          <c:spPr>
            <a:solidFill>
              <a:schemeClr val="accent2">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d''impacts'!$T$13:$Z$13</c:f>
              <c:numCache>
                <c:formatCode>0.0</c:formatCode>
                <c:ptCount val="7"/>
                <c:pt idx="0">
                  <c:v>0.6</c:v>
                </c:pt>
                <c:pt idx="1">
                  <c:v>0</c:v>
                </c:pt>
                <c:pt idx="2">
                  <c:v>0</c:v>
                </c:pt>
                <c:pt idx="3">
                  <c:v>0</c:v>
                </c:pt>
                <c:pt idx="4">
                  <c:v>0</c:v>
                </c:pt>
                <c:pt idx="5">
                  <c:v>0</c:v>
                </c:pt>
                <c:pt idx="6">
                  <c:v>0</c:v>
                </c:pt>
              </c:numCache>
            </c:numRef>
          </c:val>
          <c:extLst>
            <c:ext xmlns:c16="http://schemas.microsoft.com/office/drawing/2014/chart" uri="{C3380CC4-5D6E-409C-BE32-E72D297353CC}">
              <c16:uniqueId val="{00000007-887B-44C5-905B-3FF03D60E938}"/>
            </c:ext>
          </c:extLst>
        </c:ser>
        <c:ser>
          <c:idx val="8"/>
          <c:order val="8"/>
          <c:tx>
            <c:strRef>
              <c:f>'Analyse d''impacts'!$A$14:$B$14</c:f>
              <c:strCache>
                <c:ptCount val="2"/>
                <c:pt idx="0">
                  <c:v>acier</c:v>
                </c:pt>
                <c:pt idx="1">
                  <c:v>kg</c:v>
                </c:pt>
              </c:strCache>
            </c:strRef>
          </c:tx>
          <c:spPr>
            <a:solidFill>
              <a:schemeClr val="accent3">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d''impacts'!$T$14:$Z$14</c:f>
              <c:numCache>
                <c:formatCode>0.0</c:formatCode>
                <c:ptCount val="7"/>
                <c:pt idx="0">
                  <c:v>8.2972239999999786</c:v>
                </c:pt>
                <c:pt idx="1">
                  <c:v>7.1096479999999724</c:v>
                </c:pt>
                <c:pt idx="2">
                  <c:v>7.1096479999999724</c:v>
                </c:pt>
                <c:pt idx="3">
                  <c:v>7.1096479999999724</c:v>
                </c:pt>
                <c:pt idx="4">
                  <c:v>7.1096479999999724</c:v>
                </c:pt>
                <c:pt idx="5">
                  <c:v>7.1096479999999724</c:v>
                </c:pt>
                <c:pt idx="6">
                  <c:v>7.1096479999999724</c:v>
                </c:pt>
              </c:numCache>
            </c:numRef>
          </c:val>
          <c:extLst>
            <c:ext xmlns:c16="http://schemas.microsoft.com/office/drawing/2014/chart" uri="{C3380CC4-5D6E-409C-BE32-E72D297353CC}">
              <c16:uniqueId val="{00000008-887B-44C5-905B-3FF03D60E938}"/>
            </c:ext>
          </c:extLst>
        </c:ser>
        <c:ser>
          <c:idx val="9"/>
          <c:order val="9"/>
          <c:tx>
            <c:strRef>
              <c:f>'Analyse d''impacts'!$A$15:$B$15</c:f>
              <c:strCache>
                <c:ptCount val="2"/>
                <c:pt idx="0">
                  <c:v>fonte</c:v>
                </c:pt>
                <c:pt idx="1">
                  <c:v>kg</c:v>
                </c:pt>
              </c:strCache>
            </c:strRef>
          </c:tx>
          <c:spPr>
            <a:solidFill>
              <a:schemeClr val="accent4">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d''impacts'!$T$15:$Z$15</c:f>
              <c:numCache>
                <c:formatCode>0.0</c:formatCode>
                <c:ptCount val="7"/>
                <c:pt idx="0">
                  <c:v>0.57527999999999913</c:v>
                </c:pt>
                <c:pt idx="1">
                  <c:v>0.31103999999999737</c:v>
                </c:pt>
                <c:pt idx="2">
                  <c:v>0.31103999999999737</c:v>
                </c:pt>
                <c:pt idx="3">
                  <c:v>0.31103999999999737</c:v>
                </c:pt>
                <c:pt idx="4">
                  <c:v>0.31103999999999737</c:v>
                </c:pt>
                <c:pt idx="5">
                  <c:v>0.31103999999999737</c:v>
                </c:pt>
                <c:pt idx="6">
                  <c:v>0.31103999999999737</c:v>
                </c:pt>
              </c:numCache>
            </c:numRef>
          </c:val>
          <c:extLst>
            <c:ext xmlns:c16="http://schemas.microsoft.com/office/drawing/2014/chart" uri="{C3380CC4-5D6E-409C-BE32-E72D297353CC}">
              <c16:uniqueId val="{00000009-887B-44C5-905B-3FF03D60E938}"/>
            </c:ext>
          </c:extLst>
        </c:ser>
        <c:ser>
          <c:idx val="10"/>
          <c:order val="10"/>
          <c:tx>
            <c:strRef>
              <c:f>'Analyse d''impacts'!$A$16:$B$16</c:f>
              <c:strCache>
                <c:ptCount val="2"/>
                <c:pt idx="0">
                  <c:v>aluminium</c:v>
                </c:pt>
                <c:pt idx="1">
                  <c:v>kg</c:v>
                </c:pt>
              </c:strCache>
            </c:strRef>
          </c:tx>
          <c:spPr>
            <a:solidFill>
              <a:schemeClr val="accent5">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d''impacts'!$T$16:$Z$16</c:f>
              <c:numCache>
                <c:formatCode>0.0</c:formatCode>
                <c:ptCount val="7"/>
                <c:pt idx="0">
                  <c:v>9.7508599999999586</c:v>
                </c:pt>
                <c:pt idx="1">
                  <c:v>12.70551999999998</c:v>
                </c:pt>
                <c:pt idx="2">
                  <c:v>12.70551999999998</c:v>
                </c:pt>
                <c:pt idx="3">
                  <c:v>12.70551999999998</c:v>
                </c:pt>
                <c:pt idx="4">
                  <c:v>12.70551999999998</c:v>
                </c:pt>
                <c:pt idx="5">
                  <c:v>12.70551999999998</c:v>
                </c:pt>
                <c:pt idx="6">
                  <c:v>12.70551999999998</c:v>
                </c:pt>
              </c:numCache>
            </c:numRef>
          </c:val>
          <c:extLst>
            <c:ext xmlns:c16="http://schemas.microsoft.com/office/drawing/2014/chart" uri="{C3380CC4-5D6E-409C-BE32-E72D297353CC}">
              <c16:uniqueId val="{0000000A-887B-44C5-905B-3FF03D60E938}"/>
            </c:ext>
          </c:extLst>
        </c:ser>
        <c:ser>
          <c:idx val="11"/>
          <c:order val="11"/>
          <c:tx>
            <c:strRef>
              <c:f>'Analyse d''impacts'!$A$17:$B$17</c:f>
              <c:strCache>
                <c:ptCount val="2"/>
                <c:pt idx="0">
                  <c:v>verre</c:v>
                </c:pt>
                <c:pt idx="1">
                  <c:v>kg</c:v>
                </c:pt>
              </c:strCache>
            </c:strRef>
          </c:tx>
          <c:spPr>
            <a:solidFill>
              <a:schemeClr val="accent6">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d''impacts'!$T$17:$Z$17</c:f>
              <c:numCache>
                <c:formatCode>0.0</c:formatCode>
                <c:ptCount val="7"/>
                <c:pt idx="0">
                  <c:v>0.16904799999999945</c:v>
                </c:pt>
                <c:pt idx="1">
                  <c:v>0.1735679999999995</c:v>
                </c:pt>
                <c:pt idx="2">
                  <c:v>0.1735679999999995</c:v>
                </c:pt>
                <c:pt idx="3">
                  <c:v>0.1735679999999995</c:v>
                </c:pt>
                <c:pt idx="4">
                  <c:v>0.1735679999999995</c:v>
                </c:pt>
                <c:pt idx="5">
                  <c:v>0.1735679999999995</c:v>
                </c:pt>
                <c:pt idx="6">
                  <c:v>0.1735679999999995</c:v>
                </c:pt>
              </c:numCache>
            </c:numRef>
          </c:val>
          <c:extLst>
            <c:ext xmlns:c16="http://schemas.microsoft.com/office/drawing/2014/chart" uri="{C3380CC4-5D6E-409C-BE32-E72D297353CC}">
              <c16:uniqueId val="{0000000B-887B-44C5-905B-3FF03D60E938}"/>
            </c:ext>
          </c:extLst>
        </c:ser>
        <c:ser>
          <c:idx val="12"/>
          <c:order val="12"/>
          <c:tx>
            <c:strRef>
              <c:f>'Analyse d''impacts'!$A$18:$B$18</c:f>
              <c:strCache>
                <c:ptCount val="2"/>
                <c:pt idx="0">
                  <c:v>peinture</c:v>
                </c:pt>
                <c:pt idx="1">
                  <c:v>kg</c:v>
                </c:pt>
              </c:strCache>
            </c:strRef>
          </c:tx>
          <c:spPr>
            <a:solidFill>
              <a:schemeClr val="accent1">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d''impacts'!$T$18:$Z$18</c:f>
              <c:numCache>
                <c:formatCode>0.0</c:formatCode>
                <c:ptCount val="7"/>
                <c:pt idx="0">
                  <c:v>0.15449599999999955</c:v>
                </c:pt>
                <c:pt idx="1">
                  <c:v>0.14540799999999957</c:v>
                </c:pt>
                <c:pt idx="2">
                  <c:v>0.14540799999999957</c:v>
                </c:pt>
                <c:pt idx="3">
                  <c:v>0.14540799999999957</c:v>
                </c:pt>
                <c:pt idx="4">
                  <c:v>0.14540799999999957</c:v>
                </c:pt>
                <c:pt idx="5">
                  <c:v>0.14540799999999957</c:v>
                </c:pt>
                <c:pt idx="6">
                  <c:v>0.14540799999999957</c:v>
                </c:pt>
              </c:numCache>
            </c:numRef>
          </c:val>
          <c:extLst>
            <c:ext xmlns:c16="http://schemas.microsoft.com/office/drawing/2014/chart" uri="{C3380CC4-5D6E-409C-BE32-E72D297353CC}">
              <c16:uniqueId val="{0000000C-887B-44C5-905B-3FF03D60E938}"/>
            </c:ext>
          </c:extLst>
        </c:ser>
        <c:ser>
          <c:idx val="13"/>
          <c:order val="13"/>
          <c:tx>
            <c:strRef>
              <c:f>'Analyse d''impacts'!$A$19:$B$19</c:f>
              <c:strCache>
                <c:ptCount val="2"/>
                <c:pt idx="0">
                  <c:v>plastiques</c:v>
                </c:pt>
                <c:pt idx="1">
                  <c:v>kg</c:v>
                </c:pt>
              </c:strCache>
            </c:strRef>
          </c:tx>
          <c:spPr>
            <a:solidFill>
              <a:schemeClr val="accent2">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d''impacts'!$T$19:$Z$19</c:f>
              <c:numCache>
                <c:formatCode>0.0</c:formatCode>
                <c:ptCount val="7"/>
                <c:pt idx="0">
                  <c:v>2.7002799999999918</c:v>
                </c:pt>
                <c:pt idx="1">
                  <c:v>2.7667039999999927</c:v>
                </c:pt>
                <c:pt idx="2">
                  <c:v>2.7667039999999927</c:v>
                </c:pt>
                <c:pt idx="3">
                  <c:v>2.7667039999999927</c:v>
                </c:pt>
                <c:pt idx="4">
                  <c:v>2.7667039999999927</c:v>
                </c:pt>
                <c:pt idx="5">
                  <c:v>2.7667039999999927</c:v>
                </c:pt>
                <c:pt idx="6">
                  <c:v>2.7667039999999927</c:v>
                </c:pt>
              </c:numCache>
            </c:numRef>
          </c:val>
          <c:extLst>
            <c:ext xmlns:c16="http://schemas.microsoft.com/office/drawing/2014/chart" uri="{C3380CC4-5D6E-409C-BE32-E72D297353CC}">
              <c16:uniqueId val="{0000000D-887B-44C5-905B-3FF03D60E938}"/>
            </c:ext>
          </c:extLst>
        </c:ser>
        <c:ser>
          <c:idx val="14"/>
          <c:order val="14"/>
          <c:tx>
            <c:strRef>
              <c:f>'Analyse d''impacts'!$A$20:$B$20</c:f>
              <c:strCache>
                <c:ptCount val="2"/>
                <c:pt idx="0">
                  <c:v>gomme</c:v>
                </c:pt>
                <c:pt idx="1">
                  <c:v>kg</c:v>
                </c:pt>
              </c:strCache>
            </c:strRef>
          </c:tx>
          <c:spPr>
            <a:solidFill>
              <a:schemeClr val="accent3">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d''impacts'!$T$20:$Z$20</c:f>
              <c:numCache>
                <c:formatCode>0.0</c:formatCode>
                <c:ptCount val="7"/>
                <c:pt idx="0">
                  <c:v>0.83027999999999735</c:v>
                </c:pt>
                <c:pt idx="1">
                  <c:v>0.84479999999999755</c:v>
                </c:pt>
                <c:pt idx="2">
                  <c:v>0.84479999999999755</c:v>
                </c:pt>
                <c:pt idx="3">
                  <c:v>0.84479999999999755</c:v>
                </c:pt>
                <c:pt idx="4">
                  <c:v>0.84479999999999755</c:v>
                </c:pt>
                <c:pt idx="5">
                  <c:v>0.84479999999999755</c:v>
                </c:pt>
                <c:pt idx="6">
                  <c:v>0.84479999999999755</c:v>
                </c:pt>
              </c:numCache>
            </c:numRef>
          </c:val>
          <c:extLst>
            <c:ext xmlns:c16="http://schemas.microsoft.com/office/drawing/2014/chart" uri="{C3380CC4-5D6E-409C-BE32-E72D297353CC}">
              <c16:uniqueId val="{0000000E-887B-44C5-905B-3FF03D60E938}"/>
            </c:ext>
          </c:extLst>
        </c:ser>
        <c:ser>
          <c:idx val="15"/>
          <c:order val="15"/>
          <c:tx>
            <c:strRef>
              <c:f>'Analyse d''impacts'!$A$21:$B$21</c:f>
              <c:strCache>
                <c:ptCount val="2"/>
                <c:pt idx="0">
                  <c:v>lubrifiant</c:v>
                </c:pt>
                <c:pt idx="1">
                  <c:v>kg</c:v>
                </c:pt>
              </c:strCache>
            </c:strRef>
          </c:tx>
          <c:spPr>
            <a:solidFill>
              <a:schemeClr val="accent4">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d''impacts'!$T$21:$Z$21</c:f>
              <c:numCache>
                <c:formatCode>0.0</c:formatCode>
                <c:ptCount val="7"/>
                <c:pt idx="0">
                  <c:v>0.25703999999999971</c:v>
                </c:pt>
                <c:pt idx="1">
                  <c:v>0.10751999999999898</c:v>
                </c:pt>
                <c:pt idx="2">
                  <c:v>0.10751999999999898</c:v>
                </c:pt>
                <c:pt idx="3">
                  <c:v>0.10751999999999898</c:v>
                </c:pt>
                <c:pt idx="4">
                  <c:v>0.10751999999999898</c:v>
                </c:pt>
                <c:pt idx="5">
                  <c:v>0.10751999999999898</c:v>
                </c:pt>
                <c:pt idx="6">
                  <c:v>0.10751999999999898</c:v>
                </c:pt>
              </c:numCache>
            </c:numRef>
          </c:val>
          <c:extLst>
            <c:ext xmlns:c16="http://schemas.microsoft.com/office/drawing/2014/chart" uri="{C3380CC4-5D6E-409C-BE32-E72D297353CC}">
              <c16:uniqueId val="{0000000F-887B-44C5-905B-3FF03D60E938}"/>
            </c:ext>
          </c:extLst>
        </c:ser>
        <c:ser>
          <c:idx val="16"/>
          <c:order val="16"/>
          <c:tx>
            <c:strRef>
              <c:f>'Analyse d''impacts'!$A$22:$B$22</c:f>
              <c:strCache>
                <c:ptCount val="2"/>
                <c:pt idx="0">
                  <c:v>cuivre</c:v>
                </c:pt>
                <c:pt idx="1">
                  <c:v>kg</c:v>
                </c:pt>
              </c:strCache>
            </c:strRef>
          </c:tx>
          <c:spPr>
            <a:solidFill>
              <a:schemeClr val="accent5">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d''impacts'!$T$22:$Z$22</c:f>
              <c:numCache>
                <c:formatCode>0.0</c:formatCode>
                <c:ptCount val="7"/>
                <c:pt idx="0">
                  <c:v>0.56460399999999733</c:v>
                </c:pt>
                <c:pt idx="1">
                  <c:v>1.288047999999999</c:v>
                </c:pt>
                <c:pt idx="2">
                  <c:v>1.288047999999999</c:v>
                </c:pt>
                <c:pt idx="3">
                  <c:v>1.288047999999999</c:v>
                </c:pt>
                <c:pt idx="4">
                  <c:v>1.288047999999999</c:v>
                </c:pt>
                <c:pt idx="5">
                  <c:v>1.288047999999999</c:v>
                </c:pt>
                <c:pt idx="6">
                  <c:v>1.288047999999999</c:v>
                </c:pt>
              </c:numCache>
            </c:numRef>
          </c:val>
          <c:extLst>
            <c:ext xmlns:c16="http://schemas.microsoft.com/office/drawing/2014/chart" uri="{C3380CC4-5D6E-409C-BE32-E72D297353CC}">
              <c16:uniqueId val="{00000010-887B-44C5-905B-3FF03D60E938}"/>
            </c:ext>
          </c:extLst>
        </c:ser>
        <c:ser>
          <c:idx val="17"/>
          <c:order val="17"/>
          <c:tx>
            <c:strRef>
              <c:f>'Analyse d''impacts'!$A$23:$B$23</c:f>
              <c:strCache>
                <c:ptCount val="2"/>
                <c:pt idx="0">
                  <c:v>métaux non ferreux</c:v>
                </c:pt>
                <c:pt idx="1">
                  <c:v>kg</c:v>
                </c:pt>
              </c:strCache>
            </c:strRef>
          </c:tx>
          <c:spPr>
            <a:solidFill>
              <a:schemeClr val="accent6">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d''impacts'!$T$23:$Z$23</c:f>
              <c:numCache>
                <c:formatCode>0.0</c:formatCode>
                <c:ptCount val="7"/>
                <c:pt idx="0">
                  <c:v>0.20862399999999723</c:v>
                </c:pt>
                <c:pt idx="1">
                  <c:v>0.78540800000000111</c:v>
                </c:pt>
                <c:pt idx="2">
                  <c:v>0.78540800000000111</c:v>
                </c:pt>
                <c:pt idx="3">
                  <c:v>0.78540800000000111</c:v>
                </c:pt>
                <c:pt idx="4">
                  <c:v>0.78540800000000111</c:v>
                </c:pt>
                <c:pt idx="5">
                  <c:v>0.78540800000000111</c:v>
                </c:pt>
                <c:pt idx="6">
                  <c:v>0.78540800000000111</c:v>
                </c:pt>
              </c:numCache>
            </c:numRef>
          </c:val>
          <c:extLst>
            <c:ext xmlns:c16="http://schemas.microsoft.com/office/drawing/2014/chart" uri="{C3380CC4-5D6E-409C-BE32-E72D297353CC}">
              <c16:uniqueId val="{00000011-887B-44C5-905B-3FF03D60E938}"/>
            </c:ext>
          </c:extLst>
        </c:ser>
        <c:ser>
          <c:idx val="18"/>
          <c:order val="18"/>
          <c:tx>
            <c:strRef>
              <c:f>'Analyse d''impacts'!$A$24:$B$24</c:f>
              <c:strCache>
                <c:ptCount val="2"/>
                <c:pt idx="0">
                  <c:v>électronique</c:v>
                </c:pt>
                <c:pt idx="1">
                  <c:v>kg</c:v>
                </c:pt>
              </c:strCache>
            </c:strRef>
          </c:tx>
          <c:spPr>
            <a:solidFill>
              <a:schemeClr val="accent1">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d''impacts'!$T$24:$Z$24</c:f>
              <c:numCache>
                <c:formatCode>0.0</c:formatCode>
                <c:ptCount val="7"/>
                <c:pt idx="0">
                  <c:v>11.706947999999954</c:v>
                </c:pt>
                <c:pt idx="1">
                  <c:v>13.362623999999968</c:v>
                </c:pt>
                <c:pt idx="2">
                  <c:v>13.362623999999968</c:v>
                </c:pt>
                <c:pt idx="3">
                  <c:v>13.362623999999968</c:v>
                </c:pt>
                <c:pt idx="4">
                  <c:v>13.362623999999968</c:v>
                </c:pt>
                <c:pt idx="5">
                  <c:v>13.362623999999968</c:v>
                </c:pt>
                <c:pt idx="6">
                  <c:v>13.362623999999968</c:v>
                </c:pt>
              </c:numCache>
            </c:numRef>
          </c:val>
          <c:extLst>
            <c:ext xmlns:c16="http://schemas.microsoft.com/office/drawing/2014/chart" uri="{C3380CC4-5D6E-409C-BE32-E72D297353CC}">
              <c16:uniqueId val="{00000012-887B-44C5-905B-3FF03D60E938}"/>
            </c:ext>
          </c:extLst>
        </c:ser>
        <c:ser>
          <c:idx val="19"/>
          <c:order val="19"/>
          <c:tx>
            <c:strRef>
              <c:f>'Analyse d''impacts'!$A$25:$B$25</c:f>
              <c:strCache>
                <c:ptCount val="2"/>
                <c:pt idx="0">
                  <c:v>textiles</c:v>
                </c:pt>
                <c:pt idx="1">
                  <c:v>kg</c:v>
                </c:pt>
              </c:strCache>
            </c:strRef>
          </c:tx>
          <c:spPr>
            <a:solidFill>
              <a:schemeClr val="accent2">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d''impacts'!$T$25:$Z$25</c:f>
              <c:numCache>
                <c:formatCode>0.0</c:formatCode>
                <c:ptCount val="7"/>
                <c:pt idx="0">
                  <c:v>6.1012999999999789</c:v>
                </c:pt>
                <c:pt idx="1">
                  <c:v>6.3631999999999822</c:v>
                </c:pt>
                <c:pt idx="2">
                  <c:v>6.3631999999999822</c:v>
                </c:pt>
                <c:pt idx="3">
                  <c:v>6.3631999999999822</c:v>
                </c:pt>
                <c:pt idx="4">
                  <c:v>6.3631999999999822</c:v>
                </c:pt>
                <c:pt idx="5">
                  <c:v>6.3631999999999822</c:v>
                </c:pt>
                <c:pt idx="6">
                  <c:v>6.3631999999999822</c:v>
                </c:pt>
              </c:numCache>
            </c:numRef>
          </c:val>
          <c:extLst>
            <c:ext xmlns:c16="http://schemas.microsoft.com/office/drawing/2014/chart" uri="{C3380CC4-5D6E-409C-BE32-E72D297353CC}">
              <c16:uniqueId val="{00000013-887B-44C5-905B-3FF03D60E938}"/>
            </c:ext>
          </c:extLst>
        </c:ser>
        <c:ser>
          <c:idx val="20"/>
          <c:order val="20"/>
          <c:tx>
            <c:strRef>
              <c:f>'Analyse d''impacts'!$A$26:$B$26</c:f>
              <c:strCache>
                <c:ptCount val="2"/>
                <c:pt idx="0">
                  <c:v>fibre de carbone</c:v>
                </c:pt>
                <c:pt idx="1">
                  <c:v>kg</c:v>
                </c:pt>
              </c:strCache>
            </c:strRef>
          </c:tx>
          <c:spPr>
            <a:solidFill>
              <a:schemeClr val="accent3">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d''impacts'!$T$26:$Z$26</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4-887B-44C5-905B-3FF03D60E938}"/>
            </c:ext>
          </c:extLst>
        </c:ser>
        <c:ser>
          <c:idx val="21"/>
          <c:order val="21"/>
          <c:tx>
            <c:strRef>
              <c:f>'Analyse d''impacts'!$A$27:$B$27</c:f>
              <c:strCache>
                <c:ptCount val="2"/>
                <c:pt idx="0">
                  <c:v>électricité du réseau, Allemagne</c:v>
                </c:pt>
                <c:pt idx="1">
                  <c:v>kWh</c:v>
                </c:pt>
              </c:strCache>
            </c:strRef>
          </c:tx>
          <c:spPr>
            <a:solidFill>
              <a:schemeClr val="accent4">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d''impacts'!$T$27:$Z$27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5-887B-44C5-905B-3FF03D60E938}"/>
            </c:ext>
          </c:extLst>
        </c:ser>
        <c:ser>
          <c:idx val="22"/>
          <c:order val="22"/>
          <c:tx>
            <c:strRef>
              <c:f>'Analyse d''impacts'!$A$28:$B$28</c:f>
              <c:strCache>
                <c:ptCount val="2"/>
                <c:pt idx="0">
                  <c:v>électricité du réseau, France</c:v>
                </c:pt>
                <c:pt idx="1">
                  <c:v>kWh</c:v>
                </c:pt>
              </c:strCache>
            </c:strRef>
          </c:tx>
          <c:spPr>
            <a:solidFill>
              <a:schemeClr val="accent5">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d''impacts'!$T$28:$Z$28</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6-887B-44C5-905B-3FF03D60E938}"/>
            </c:ext>
          </c:extLst>
        </c:ser>
        <c:ser>
          <c:idx val="23"/>
          <c:order val="23"/>
          <c:tx>
            <c:strRef>
              <c:f>'Analyse d''impacts'!$A$29:$B$29</c:f>
              <c:strCache>
                <c:ptCount val="2"/>
                <c:pt idx="0">
                  <c:v>électricité nucléaire</c:v>
                </c:pt>
                <c:pt idx="1">
                  <c:v>kWh</c:v>
                </c:pt>
              </c:strCache>
            </c:strRef>
          </c:tx>
          <c:spPr>
            <a:solidFill>
              <a:schemeClr val="accent6">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d''impacts'!$T$29:$Z$29</c:f>
              <c:numCache>
                <c:formatCode>0.0</c:formatCode>
                <c:ptCount val="7"/>
                <c:pt idx="0">
                  <c:v>1.4957551084261722E-3</c:v>
                </c:pt>
                <c:pt idx="1">
                  <c:v>7.2050241354943936E-2</c:v>
                </c:pt>
                <c:pt idx="2">
                  <c:v>0.78929159600621412</c:v>
                </c:pt>
                <c:pt idx="3">
                  <c:v>0</c:v>
                </c:pt>
                <c:pt idx="4">
                  <c:v>0.44976484558758195</c:v>
                </c:pt>
                <c:pt idx="5">
                  <c:v>0</c:v>
                </c:pt>
                <c:pt idx="6">
                  <c:v>0.42137647304020504</c:v>
                </c:pt>
              </c:numCache>
            </c:numRef>
          </c:val>
          <c:extLst>
            <c:ext xmlns:c16="http://schemas.microsoft.com/office/drawing/2014/chart" uri="{C3380CC4-5D6E-409C-BE32-E72D297353CC}">
              <c16:uniqueId val="{00000017-887B-44C5-905B-3FF03D60E938}"/>
            </c:ext>
          </c:extLst>
        </c:ser>
        <c:ser>
          <c:idx val="24"/>
          <c:order val="24"/>
          <c:tx>
            <c:strRef>
              <c:f>'Analyse d''impacts'!$A$30:$B$30</c:f>
              <c:strCache>
                <c:ptCount val="2"/>
                <c:pt idx="0">
                  <c:v>électricité éolienne</c:v>
                </c:pt>
                <c:pt idx="1">
                  <c:v>kWh</c:v>
                </c:pt>
              </c:strCache>
            </c:strRef>
          </c:tx>
          <c:spPr>
            <a:solidFill>
              <a:schemeClr val="accent1">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d''impacts'!$T$30:$Z$30</c:f>
              <c:numCache>
                <c:formatCode>0.0</c:formatCode>
                <c:ptCount val="7"/>
                <c:pt idx="0">
                  <c:v>9.5737576847821984E-3</c:v>
                </c:pt>
                <c:pt idx="1">
                  <c:v>0.46116610130658531</c:v>
                </c:pt>
                <c:pt idx="2">
                  <c:v>0.23819478417126208</c:v>
                </c:pt>
                <c:pt idx="3">
                  <c:v>1.0568950416110647</c:v>
                </c:pt>
                <c:pt idx="4">
                  <c:v>0.91956872834536718</c:v>
                </c:pt>
                <c:pt idx="5">
                  <c:v>1.6481986355941798</c:v>
                </c:pt>
                <c:pt idx="6">
                  <c:v>0.99311428288306902</c:v>
                </c:pt>
              </c:numCache>
            </c:numRef>
          </c:val>
          <c:extLst>
            <c:ext xmlns:c16="http://schemas.microsoft.com/office/drawing/2014/chart" uri="{C3380CC4-5D6E-409C-BE32-E72D297353CC}">
              <c16:uniqueId val="{00000018-887B-44C5-905B-3FF03D60E938}"/>
            </c:ext>
          </c:extLst>
        </c:ser>
        <c:ser>
          <c:idx val="25"/>
          <c:order val="25"/>
          <c:tx>
            <c:strRef>
              <c:f>'Analyse d''impacts'!$A$31:$B$31</c:f>
              <c:strCache>
                <c:ptCount val="2"/>
                <c:pt idx="0">
                  <c:v>électricité photovoltaïque</c:v>
                </c:pt>
                <c:pt idx="1">
                  <c:v>kWh</c:v>
                </c:pt>
              </c:strCache>
            </c:strRef>
          </c:tx>
          <c:spPr>
            <a:solidFill>
              <a:schemeClr val="accent2">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d''impacts'!$T$31:$Z$31</c:f>
              <c:numCache>
                <c:formatCode>0.0</c:formatCode>
                <c:ptCount val="7"/>
                <c:pt idx="0">
                  <c:v>1.2063029469194061E-2</c:v>
                </c:pt>
                <c:pt idx="1">
                  <c:v>0.58107385348778362</c:v>
                </c:pt>
                <c:pt idx="2">
                  <c:v>0.33497944089163129</c:v>
                </c:pt>
                <c:pt idx="3">
                  <c:v>1.0371103658936873</c:v>
                </c:pt>
                <c:pt idx="4">
                  <c:v>0.78002189101268893</c:v>
                </c:pt>
                <c:pt idx="5">
                  <c:v>1.2423613888564431</c:v>
                </c:pt>
                <c:pt idx="6">
                  <c:v>0.82418438411132766</c:v>
                </c:pt>
              </c:numCache>
            </c:numRef>
          </c:val>
          <c:extLst>
            <c:ext xmlns:c16="http://schemas.microsoft.com/office/drawing/2014/chart" uri="{C3380CC4-5D6E-409C-BE32-E72D297353CC}">
              <c16:uniqueId val="{00000019-887B-44C5-905B-3FF03D60E938}"/>
            </c:ext>
          </c:extLst>
        </c:ser>
        <c:ser>
          <c:idx val="26"/>
          <c:order val="26"/>
          <c:tx>
            <c:strRef>
              <c:f>'Analyse d''impacts'!$A$32:$B$32</c:f>
              <c:strCache>
                <c:ptCount val="2"/>
                <c:pt idx="0">
                  <c:v>électricité hydroélectrique</c:v>
                </c:pt>
                <c:pt idx="1">
                  <c:v>kWh</c:v>
                </c:pt>
              </c:strCache>
            </c:strRef>
          </c:tx>
          <c:spPr>
            <a:solidFill>
              <a:schemeClr val="accent3">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d''impacts'!$T$32:$Z$32</c:f>
              <c:numCache>
                <c:formatCode>0.0</c:formatCode>
                <c:ptCount val="7"/>
                <c:pt idx="0">
                  <c:v>1.3800083805865725E-3</c:v>
                </c:pt>
                <c:pt idx="1">
                  <c:v>6.647474331391566E-2</c:v>
                </c:pt>
                <c:pt idx="2">
                  <c:v>0.18735553895412785</c:v>
                </c:pt>
                <c:pt idx="3">
                  <c:v>6.6318259978313351E-2</c:v>
                </c:pt>
                <c:pt idx="4">
                  <c:v>0.16317466032439296</c:v>
                </c:pt>
                <c:pt idx="5">
                  <c:v>5.0018144156855952E-2</c:v>
                </c:pt>
                <c:pt idx="6">
                  <c:v>0.13734517425100085</c:v>
                </c:pt>
              </c:numCache>
            </c:numRef>
          </c:val>
          <c:extLst>
            <c:ext xmlns:c16="http://schemas.microsoft.com/office/drawing/2014/chart" uri="{C3380CC4-5D6E-409C-BE32-E72D297353CC}">
              <c16:uniqueId val="{0000001A-887B-44C5-905B-3FF03D60E938}"/>
            </c:ext>
          </c:extLst>
        </c:ser>
        <c:ser>
          <c:idx val="27"/>
          <c:order val="27"/>
          <c:tx>
            <c:strRef>
              <c:f>'Analyse d''impacts'!$A$33:$B$33</c:f>
              <c:strCache>
                <c:ptCount val="2"/>
                <c:pt idx="0">
                  <c:v>électricité au charbon</c:v>
                </c:pt>
                <c:pt idx="1">
                  <c:v>kWh</c:v>
                </c:pt>
              </c:strCache>
            </c:strRef>
          </c:tx>
          <c:spPr>
            <a:solidFill>
              <a:schemeClr val="accent4">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d''impacts'!$T$33:$Z$33</c:f>
              <c:numCache>
                <c:formatCode>0.0</c:formatCode>
                <c:ptCount val="7"/>
                <c:pt idx="0">
                  <c:v>2.0033169581317165</c:v>
                </c:pt>
                <c:pt idx="1">
                  <c:v>96.499399888873356</c:v>
                </c:pt>
                <c:pt idx="2">
                  <c:v>5.0699318304932834</c:v>
                </c:pt>
                <c:pt idx="3">
                  <c:v>22.941109999127569</c:v>
                </c:pt>
                <c:pt idx="4">
                  <c:v>0.4762549275181191</c:v>
                </c:pt>
                <c:pt idx="5">
                  <c:v>0.96024032373803447</c:v>
                </c:pt>
                <c:pt idx="6">
                  <c:v>1.9934483806547467E-2</c:v>
                </c:pt>
              </c:numCache>
            </c:numRef>
          </c:val>
          <c:extLst>
            <c:ext xmlns:c16="http://schemas.microsoft.com/office/drawing/2014/chart" uri="{C3380CC4-5D6E-409C-BE32-E72D297353CC}">
              <c16:uniqueId val="{0000001B-887B-44C5-905B-3FF03D60E938}"/>
            </c:ext>
          </c:extLst>
        </c:ser>
        <c:ser>
          <c:idx val="28"/>
          <c:order val="28"/>
          <c:tx>
            <c:strRef>
              <c:f>'Analyse d''impacts'!$A$34:$B$34</c:f>
              <c:strCache>
                <c:ptCount val="2"/>
                <c:pt idx="0">
                  <c:v>électricité au gaz</c:v>
                </c:pt>
                <c:pt idx="1">
                  <c:v>kWh</c:v>
                </c:pt>
              </c:strCache>
            </c:strRef>
          </c:tx>
          <c:spPr>
            <a:solidFill>
              <a:schemeClr val="accent5">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d''impacts'!$T$34:$Z$34</c:f>
              <c:numCache>
                <c:formatCode>0.0</c:formatCode>
                <c:ptCount val="7"/>
                <c:pt idx="0">
                  <c:v>0.63037797668939621</c:v>
                </c:pt>
                <c:pt idx="1">
                  <c:v>30.365188197887424</c:v>
                </c:pt>
                <c:pt idx="2">
                  <c:v>11.578711515002924</c:v>
                </c:pt>
                <c:pt idx="3">
                  <c:v>41.093421480691994</c:v>
                </c:pt>
                <c:pt idx="4">
                  <c:v>3.0789901139055882</c:v>
                </c:pt>
                <c:pt idx="5">
                  <c:v>6.0722348925764589</c:v>
                </c:pt>
                <c:pt idx="6">
                  <c:v>1.3607789272978594</c:v>
                </c:pt>
              </c:numCache>
            </c:numRef>
          </c:val>
          <c:extLst>
            <c:ext xmlns:c16="http://schemas.microsoft.com/office/drawing/2014/chart" uri="{C3380CC4-5D6E-409C-BE32-E72D297353CC}">
              <c16:uniqueId val="{0000001C-887B-44C5-905B-3FF03D60E938}"/>
            </c:ext>
          </c:extLst>
        </c:ser>
        <c:ser>
          <c:idx val="29"/>
          <c:order val="29"/>
          <c:tx>
            <c:strRef>
              <c:f>'Analyse d''impacts'!$A$35:$B$35</c:f>
              <c:strCache>
                <c:ptCount val="2"/>
                <c:pt idx="0">
                  <c:v>électricité, autre</c:v>
                </c:pt>
                <c:pt idx="1">
                  <c:v>kWh</c:v>
                </c:pt>
              </c:strCache>
            </c:strRef>
          </c:tx>
          <c:spPr>
            <a:solidFill>
              <a:schemeClr val="accent6">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d''impacts'!$T$35:$Z$35</c:f>
              <c:numCache>
                <c:formatCode>0.0</c:formatCode>
                <c:ptCount val="7"/>
                <c:pt idx="0">
                  <c:v>0.32729285507422284</c:v>
                </c:pt>
                <c:pt idx="1">
                  <c:v>15.765635075556478</c:v>
                </c:pt>
                <c:pt idx="2">
                  <c:v>7.3823547145161568</c:v>
                </c:pt>
                <c:pt idx="3">
                  <c:v>30.786111485778928</c:v>
                </c:pt>
                <c:pt idx="4">
                  <c:v>10.18315755122569</c:v>
                </c:pt>
                <c:pt idx="5">
                  <c:v>28.231159854714107</c:v>
                </c:pt>
                <c:pt idx="6">
                  <c:v>13.905456237752324</c:v>
                </c:pt>
              </c:numCache>
            </c:numRef>
          </c:val>
          <c:extLst>
            <c:ext xmlns:c16="http://schemas.microsoft.com/office/drawing/2014/chart" uri="{C3380CC4-5D6E-409C-BE32-E72D297353CC}">
              <c16:uniqueId val="{0000001D-887B-44C5-905B-3FF03D60E938}"/>
            </c:ext>
          </c:extLst>
        </c:ser>
        <c:ser>
          <c:idx val="30"/>
          <c:order val="30"/>
          <c:tx>
            <c:strRef>
              <c:f>'Analyse d''impacts'!$A$36:$B$36</c:f>
              <c:strCache>
                <c:ptCount val="2"/>
                <c:pt idx="0">
                  <c:v>gaz naturel</c:v>
                </c:pt>
                <c:pt idx="1">
                  <c:v>MJ</c:v>
                </c:pt>
              </c:strCache>
            </c:strRef>
          </c:tx>
          <c:spPr>
            <a:solidFill>
              <a:schemeClr val="accent1">
                <a:lumMod val="5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d''impacts'!$T$36:$Z$36</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E-887B-44C5-905B-3FF03D60E938}"/>
            </c:ext>
          </c:extLst>
        </c:ser>
        <c:ser>
          <c:idx val="31"/>
          <c:order val="31"/>
          <c:tx>
            <c:strRef>
              <c:f>'Analyse d''impacts'!$A$37:$B$37</c:f>
              <c:strCache>
                <c:ptCount val="2"/>
                <c:pt idx="0">
                  <c:v>chaleur</c:v>
                </c:pt>
                <c:pt idx="1">
                  <c:v>MJ</c:v>
                </c:pt>
              </c:strCache>
            </c:strRef>
          </c:tx>
          <c:spPr>
            <a:solidFill>
              <a:schemeClr val="accent2">
                <a:lumMod val="5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d''impacts'!$T$37:$Z$37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F-887B-44C5-905B-3FF03D60E938}"/>
            </c:ext>
          </c:extLst>
        </c:ser>
        <c:dLbls>
          <c:showLegendKey val="0"/>
          <c:showVal val="0"/>
          <c:showCatName val="0"/>
          <c:showSerName val="0"/>
          <c:showPercent val="0"/>
          <c:showBubbleSize val="0"/>
        </c:dLbls>
        <c:gapWidth val="150"/>
        <c:overlap val="100"/>
        <c:axId val="581839568"/>
        <c:axId val="207010496"/>
      </c:barChart>
      <c:lineChart>
        <c:grouping val="standard"/>
        <c:varyColors val="0"/>
        <c:ser>
          <c:idx val="32"/>
          <c:order val="32"/>
          <c:tx>
            <c:strRef>
              <c:f>'Analyse d''impacts'!$A$38:$B$38</c:f>
              <c:strCache>
                <c:ptCount val="2"/>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d''impacts'!$T$38:$Z$38</c:f>
              <c:numCache>
                <c:formatCode>0.0</c:formatCode>
                <c:ptCount val="7"/>
                <c:pt idx="0">
                  <c:v>273.20148434053812</c:v>
                </c:pt>
                <c:pt idx="1">
                  <c:v>205.31687610178037</c:v>
                </c:pt>
                <c:pt idx="2">
                  <c:v>87.086707420035495</c:v>
                </c:pt>
                <c:pt idx="3">
                  <c:v>158.48685463308144</c:v>
                </c:pt>
                <c:pt idx="4">
                  <c:v>77.556820717919322</c:v>
                </c:pt>
                <c:pt idx="5">
                  <c:v>99.710101239635961</c:v>
                </c:pt>
                <c:pt idx="6">
                  <c:v>79.168077963142224</c:v>
                </c:pt>
              </c:numCache>
            </c:numRef>
          </c:val>
          <c:smooth val="0"/>
          <c:extLst>
            <c:ext xmlns:c16="http://schemas.microsoft.com/office/drawing/2014/chart" uri="{C3380CC4-5D6E-409C-BE32-E72D297353CC}">
              <c16:uniqueId val="{00000020-887B-44C5-905B-3FF03D60E938}"/>
            </c:ext>
          </c:extLst>
        </c:ser>
        <c:dLbls>
          <c:showLegendKey val="0"/>
          <c:showVal val="0"/>
          <c:showCatName val="0"/>
          <c:showSerName val="0"/>
          <c:showPercent val="0"/>
          <c:showBubbleSize val="0"/>
        </c:dLbls>
        <c:marker val="1"/>
        <c:smooth val="0"/>
        <c:axId val="581839568"/>
        <c:axId val="207010496"/>
      </c:lineChart>
      <c:catAx>
        <c:axId val="58183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07010496"/>
        <c:crosses val="autoZero"/>
        <c:auto val="1"/>
        <c:lblAlgn val="ctr"/>
        <c:lblOffset val="100"/>
        <c:noMultiLvlLbl val="0"/>
      </c:catAx>
      <c:valAx>
        <c:axId val="20701049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818395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Sheet1!$C$7</c:f>
              <c:strCache>
                <c:ptCount val="1"/>
                <c:pt idx="0">
                  <c:v>Ressources abiotiques (minerais, métaux) requises pour la production d'hydrogène (kg Sb eq./kg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Sheet1!$D$7:$J$7</c:f>
              <c:numCache>
                <c:formatCode>0.00E+00</c:formatCode>
                <c:ptCount val="7"/>
                <c:pt idx="0">
                  <c:v>1.5999999999999999E-5</c:v>
                </c:pt>
                <c:pt idx="1">
                  <c:v>1.5999999999999999E-5</c:v>
                </c:pt>
                <c:pt idx="2">
                  <c:v>1.5E-5</c:v>
                </c:pt>
                <c:pt idx="3">
                  <c:v>1.5E-5</c:v>
                </c:pt>
                <c:pt idx="4">
                  <c:v>1.2E-5</c:v>
                </c:pt>
                <c:pt idx="5">
                  <c:v>3.8999999999999999E-5</c:v>
                </c:pt>
                <c:pt idx="6">
                  <c:v>1.2999999999999999E-5</c:v>
                </c:pt>
              </c:numCache>
            </c:numRef>
          </c:val>
          <c:extLst>
            <c:ext xmlns:c16="http://schemas.microsoft.com/office/drawing/2014/chart" uri="{C3380CC4-5D6E-409C-BE32-E72D297353CC}">
              <c16:uniqueId val="{00000000-09B6-41E7-9288-4C9721FE4A55}"/>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Sheet1!$C$8</c:f>
              <c:strCache>
                <c:ptCount val="1"/>
                <c:pt idx="0">
                  <c:v>Ressources énergétiques requises pour la production d'hydrogène (MJ/kg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Sheet1!$D$8:$J$8</c:f>
              <c:numCache>
                <c:formatCode>General</c:formatCode>
                <c:ptCount val="7"/>
                <c:pt idx="0">
                  <c:v>307.23599999999999</c:v>
                </c:pt>
                <c:pt idx="1">
                  <c:v>256.33300000000003</c:v>
                </c:pt>
                <c:pt idx="2">
                  <c:v>119.995</c:v>
                </c:pt>
                <c:pt idx="3">
                  <c:v>69.091999999999999</c:v>
                </c:pt>
                <c:pt idx="4">
                  <c:v>516.86699999999996</c:v>
                </c:pt>
                <c:pt idx="5">
                  <c:v>26.81</c:v>
                </c:pt>
                <c:pt idx="6">
                  <c:v>439.65300000000002</c:v>
                </c:pt>
              </c:numCache>
            </c:numRef>
          </c:val>
          <c:extLst>
            <c:ext xmlns:c16="http://schemas.microsoft.com/office/drawing/2014/chart" uri="{C3380CC4-5D6E-409C-BE32-E72D297353CC}">
              <c16:uniqueId val="{00000000-1442-4B94-B98B-80990890D5CE}"/>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US" sz="1400" b="0" i="0" u="none" strike="noStrike" kern="1200" spc="0" baseline="0">
                <a:solidFill>
                  <a:sysClr val="windowText" lastClr="000000">
                    <a:lumMod val="65000"/>
                    <a:lumOff val="35000"/>
                  </a:sysClr>
                </a:solidFill>
                <a:latin typeface="Arial Nova" panose="020B0504020202020204" pitchFamily="34" charset="0"/>
              </a:rPr>
              <a:t>Comparaison de méthodes de production d'hydrogène après normalisation et pondération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Sheet1!$O$6</c:f>
              <c:strCache>
                <c:ptCount val="1"/>
                <c:pt idx="0">
                  <c:v>Émissions de gaz à effet de serre de la production d'hydrogène (kg CO2 eq./kg H2)</c:v>
                </c:pt>
              </c:strCache>
            </c:strRef>
          </c:tx>
          <c:spPr>
            <a:solidFill>
              <a:schemeClr val="accent2"/>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Sheet1!$P$6:$V$6</c:f>
              <c:numCache>
                <c:formatCode>General</c:formatCode>
                <c:ptCount val="7"/>
                <c:pt idx="0">
                  <c:v>4.7471845360824743E-4</c:v>
                </c:pt>
                <c:pt idx="1">
                  <c:v>3.6979840206185566E-4</c:v>
                </c:pt>
                <c:pt idx="2">
                  <c:v>2.0001572164948456E-4</c:v>
                </c:pt>
                <c:pt idx="3">
                  <c:v>9.5095670103092789E-5</c:v>
                </c:pt>
                <c:pt idx="4">
                  <c:v>1.0448582474226805E-4</c:v>
                </c:pt>
                <c:pt idx="5">
                  <c:v>6.5785360824742272E-5</c:v>
                </c:pt>
                <c:pt idx="6">
                  <c:v>6.6499121134020616E-4</c:v>
                </c:pt>
              </c:numCache>
            </c:numRef>
          </c:val>
          <c:extLst>
            <c:ext xmlns:c16="http://schemas.microsoft.com/office/drawing/2014/chart" uri="{C3380CC4-5D6E-409C-BE32-E72D297353CC}">
              <c16:uniqueId val="{00000000-01E2-4E82-B60A-533EECDC8DF1}"/>
            </c:ext>
          </c:extLst>
        </c:ser>
        <c:ser>
          <c:idx val="2"/>
          <c:order val="1"/>
          <c:tx>
            <c:strRef>
              <c:f>Sheet1!$O$7</c:f>
              <c:strCache>
                <c:ptCount val="1"/>
                <c:pt idx="0">
                  <c:v>Ressources abiotiques (minerais, métaux) requises pour la production d'hydrogène (kg Sb eq./kg H2)</c:v>
                </c:pt>
              </c:strCache>
            </c:strRef>
          </c:tx>
          <c:spPr>
            <a:solidFill>
              <a:schemeClr val="accent3"/>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Sheet1!$P$7:$V$7</c:f>
              <c:numCache>
                <c:formatCode>0.00E+00</c:formatCode>
                <c:ptCount val="7"/>
                <c:pt idx="0">
                  <c:v>2.0863557858376508E-5</c:v>
                </c:pt>
                <c:pt idx="1">
                  <c:v>2.0863557858376508E-5</c:v>
                </c:pt>
                <c:pt idx="2">
                  <c:v>1.9559585492227977E-5</c:v>
                </c:pt>
                <c:pt idx="3">
                  <c:v>1.9559585492227977E-5</c:v>
                </c:pt>
                <c:pt idx="4">
                  <c:v>1.5647668393782383E-5</c:v>
                </c:pt>
                <c:pt idx="5">
                  <c:v>5.0854922279792743E-5</c:v>
                </c:pt>
                <c:pt idx="6">
                  <c:v>1.6951640759930914E-5</c:v>
                </c:pt>
              </c:numCache>
            </c:numRef>
          </c:val>
          <c:extLst>
            <c:ext xmlns:c16="http://schemas.microsoft.com/office/drawing/2014/chart" uri="{C3380CC4-5D6E-409C-BE32-E72D297353CC}">
              <c16:uniqueId val="{00000001-01E2-4E82-B60A-533EECDC8DF1}"/>
            </c:ext>
          </c:extLst>
        </c:ser>
        <c:ser>
          <c:idx val="3"/>
          <c:order val="2"/>
          <c:tx>
            <c:strRef>
              <c:f>Sheet1!$O$8</c:f>
              <c:strCache>
                <c:ptCount val="1"/>
                <c:pt idx="0">
                  <c:v>Ressources énergétiques requises pour la production d'hydrogène (MJ/kg H2)</c:v>
                </c:pt>
              </c:strCache>
            </c:strRef>
          </c:tx>
          <c:spPr>
            <a:solidFill>
              <a:schemeClr val="accent4"/>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Sheet1!$P$8:$V$8</c:f>
              <c:numCache>
                <c:formatCode>General</c:formatCode>
                <c:ptCount val="7"/>
                <c:pt idx="0">
                  <c:v>3.9145536294027562E-4</c:v>
                </c:pt>
                <c:pt idx="1">
                  <c:v>3.2659886064318535E-4</c:v>
                </c:pt>
                <c:pt idx="2">
                  <c:v>1.5288796324655437E-4</c:v>
                </c:pt>
                <c:pt idx="3">
                  <c:v>8.8031460949464008E-5</c:v>
                </c:pt>
                <c:pt idx="4">
                  <c:v>6.5855029709035214E-4</c:v>
                </c:pt>
                <c:pt idx="5">
                  <c:v>3.4159142419601838E-5</c:v>
                </c:pt>
                <c:pt idx="6">
                  <c:v>5.6017043797856045E-4</c:v>
                </c:pt>
              </c:numCache>
            </c:numRef>
          </c:val>
          <c:extLst>
            <c:ext xmlns:c16="http://schemas.microsoft.com/office/drawing/2014/chart" uri="{C3380CC4-5D6E-409C-BE32-E72D297353CC}">
              <c16:uniqueId val="{00000002-01E2-4E82-B60A-533EECDC8DF1}"/>
            </c:ext>
          </c:extLst>
        </c:ser>
        <c:dLbls>
          <c:showLegendKey val="0"/>
          <c:showVal val="0"/>
          <c:showCatName val="0"/>
          <c:showSerName val="0"/>
          <c:showPercent val="0"/>
          <c:showBubbleSize val="0"/>
        </c:dLbls>
        <c:gapWidth val="150"/>
        <c:overlap val="100"/>
        <c:axId val="1100045504"/>
        <c:axId val="1086326304"/>
      </c:barChart>
      <c:catAx>
        <c:axId val="110004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26304"/>
        <c:crosses val="autoZero"/>
        <c:auto val="1"/>
        <c:lblAlgn val="ctr"/>
        <c:lblOffset val="100"/>
        <c:noMultiLvlLbl val="0"/>
      </c:catAx>
      <c:valAx>
        <c:axId val="108632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100045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Lifecycle GHG emissions, in g CO2 eq. per kWh, regional variation, 2020</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lineChart>
        <c:grouping val="standard"/>
        <c:varyColors val="0"/>
        <c:ser>
          <c:idx val="0"/>
          <c:order val="0"/>
          <c:tx>
            <c:strRef>
              <c:f>'Select indicators'!$K$87</c:f>
              <c:strCache>
                <c:ptCount val="1"/>
                <c:pt idx="0">
                  <c:v>CAZ</c:v>
                </c:pt>
              </c:strCache>
            </c:strRef>
          </c:tx>
          <c:spPr>
            <a:ln w="28575" cap="rnd">
              <a:noFill/>
              <a:round/>
            </a:ln>
            <a:effectLst/>
          </c:spPr>
          <c:marker>
            <c:symbol val="circle"/>
            <c:size val="5"/>
            <c:spPr>
              <a:solidFill>
                <a:schemeClr val="accent1"/>
              </a:solidFill>
              <a:ln w="9525">
                <a:solidFill>
                  <a:schemeClr val="accent1"/>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indicators'!$K$88:$K$109</c:f>
              <c:numCache>
                <c:formatCode>0</c:formatCode>
                <c:ptCount val="22"/>
                <c:pt idx="0">
                  <c:v>929.33184748502379</c:v>
                </c:pt>
                <c:pt idx="1">
                  <c:v>767.70301362226667</c:v>
                </c:pt>
                <c:pt idx="2">
                  <c:v>865.81955612177308</c:v>
                </c:pt>
                <c:pt idx="3">
                  <c:v>403.11958229078073</c:v>
                </c:pt>
                <c:pt idx="4">
                  <c:v>236.9334646820343</c:v>
                </c:pt>
                <c:pt idx="5">
                  <c:v>168.68771296775401</c:v>
                </c:pt>
                <c:pt idx="6">
                  <c:v>211.86420076628931</c:v>
                </c:pt>
                <c:pt idx="7">
                  <c:v>92.046208573954033</c:v>
                </c:pt>
                <c:pt idx="8">
                  <c:v>101.14886085369889</c:v>
                </c:pt>
                <c:pt idx="9" formatCode="0.0">
                  <c:v>7.3472661737102989</c:v>
                </c:pt>
                <c:pt idx="10" formatCode="0.0">
                  <c:v>4.9924818372070821</c:v>
                </c:pt>
                <c:pt idx="11">
                  <c:v>18.274505182405818</c:v>
                </c:pt>
                <c:pt idx="12">
                  <c:v>39.058874327936472</c:v>
                </c:pt>
                <c:pt idx="13">
                  <c:v>30.268462723563719</c:v>
                </c:pt>
                <c:pt idx="14">
                  <c:v>30.5899442716415</c:v>
                </c:pt>
                <c:pt idx="15">
                  <c:v>9.7468634018632692</c:v>
                </c:pt>
                <c:pt idx="16">
                  <c:v>12.081229522947009</c:v>
                </c:pt>
                <c:pt idx="17">
                  <c:v>10.1416604195211</c:v>
                </c:pt>
                <c:pt idx="18">
                  <c:v>12.51652414204248</c:v>
                </c:pt>
                <c:pt idx="19">
                  <c:v>9.6072584535856134</c:v>
                </c:pt>
                <c:pt idx="20">
                  <c:v>15.773927833457869</c:v>
                </c:pt>
                <c:pt idx="21">
                  <c:v>14.741912358762699</c:v>
                </c:pt>
              </c:numCache>
            </c:numRef>
          </c:val>
          <c:smooth val="0"/>
          <c:extLst>
            <c:ext xmlns:c16="http://schemas.microsoft.com/office/drawing/2014/chart" uri="{C3380CC4-5D6E-409C-BE32-E72D297353CC}">
              <c16:uniqueId val="{00000000-4D64-41FE-B8AB-680252010210}"/>
            </c:ext>
          </c:extLst>
        </c:ser>
        <c:ser>
          <c:idx val="1"/>
          <c:order val="1"/>
          <c:tx>
            <c:strRef>
              <c:f>'Select indicators'!$L$87</c:f>
              <c:strCache>
                <c:ptCount val="1"/>
                <c:pt idx="0">
                  <c:v>CHA</c:v>
                </c:pt>
              </c:strCache>
            </c:strRef>
          </c:tx>
          <c:spPr>
            <a:ln w="28575" cap="rnd">
              <a:noFill/>
              <a:round/>
            </a:ln>
            <a:effectLst/>
          </c:spPr>
          <c:marker>
            <c:symbol val="circle"/>
            <c:size val="5"/>
            <c:spPr>
              <a:solidFill>
                <a:schemeClr val="accent2"/>
              </a:solidFill>
              <a:ln w="9525">
                <a:solidFill>
                  <a:schemeClr val="accent2"/>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indicators'!$L$88:$L$109</c:f>
              <c:numCache>
                <c:formatCode>0</c:formatCode>
                <c:ptCount val="22"/>
                <c:pt idx="0">
                  <c:v>1095.16006917091</c:v>
                </c:pt>
                <c:pt idx="1">
                  <c:v>912.47522530858123</c:v>
                </c:pt>
                <c:pt idx="2">
                  <c:v>1021.16433378068</c:v>
                </c:pt>
                <c:pt idx="3">
                  <c:v>424.0152100372386</c:v>
                </c:pt>
                <c:pt idx="4">
                  <c:v>470.1115311948908</c:v>
                </c:pt>
                <c:pt idx="5">
                  <c:v>363.89159254373669</c:v>
                </c:pt>
                <c:pt idx="6">
                  <c:v>426.79075005417286</c:v>
                </c:pt>
                <c:pt idx="7">
                  <c:v>116.5063831922154</c:v>
                </c:pt>
                <c:pt idx="8">
                  <c:v>103.1718345512902</c:v>
                </c:pt>
                <c:pt idx="9" formatCode="0.0">
                  <c:v>7.4942109744814571</c:v>
                </c:pt>
                <c:pt idx="10" formatCode="0.0">
                  <c:v>5.890655339896667</c:v>
                </c:pt>
                <c:pt idx="11">
                  <c:v>28.024139379846279</c:v>
                </c:pt>
                <c:pt idx="12">
                  <c:v>50.235555409351136</c:v>
                </c:pt>
                <c:pt idx="13">
                  <c:v>47.723127536033864</c:v>
                </c:pt>
                <c:pt idx="14">
                  <c:v>48.859161206632727</c:v>
                </c:pt>
                <c:pt idx="15">
                  <c:v>13.089856539687569</c:v>
                </c:pt>
                <c:pt idx="16">
                  <c:v>15.799284003856551</c:v>
                </c:pt>
                <c:pt idx="17">
                  <c:v>13.739608712965889</c:v>
                </c:pt>
                <c:pt idx="18">
                  <c:v>16.505134887408392</c:v>
                </c:pt>
                <c:pt idx="19">
                  <c:v>12.69452274138766</c:v>
                </c:pt>
                <c:pt idx="20">
                  <c:v>22.645050275358749</c:v>
                </c:pt>
                <c:pt idx="21">
                  <c:v>21.184848439690001</c:v>
                </c:pt>
              </c:numCache>
            </c:numRef>
          </c:val>
          <c:smooth val="0"/>
          <c:extLst>
            <c:ext xmlns:c16="http://schemas.microsoft.com/office/drawing/2014/chart" uri="{C3380CC4-5D6E-409C-BE32-E72D297353CC}">
              <c16:uniqueId val="{00000001-4D64-41FE-B8AB-680252010210}"/>
            </c:ext>
          </c:extLst>
        </c:ser>
        <c:ser>
          <c:idx val="2"/>
          <c:order val="2"/>
          <c:tx>
            <c:strRef>
              <c:f>'Select indicators'!$M$87</c:f>
              <c:strCache>
                <c:ptCount val="1"/>
                <c:pt idx="0">
                  <c:v>EUR</c:v>
                </c:pt>
              </c:strCache>
            </c:strRef>
          </c:tx>
          <c:spPr>
            <a:ln w="28575" cap="rnd">
              <a:noFill/>
              <a:round/>
            </a:ln>
            <a:effectLst/>
          </c:spPr>
          <c:marker>
            <c:symbol val="circle"/>
            <c:size val="5"/>
            <c:spPr>
              <a:solidFill>
                <a:schemeClr val="accent3"/>
              </a:solidFill>
              <a:ln w="9525">
                <a:solidFill>
                  <a:schemeClr val="accent3"/>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indicators'!$M$88:$M$109</c:f>
              <c:numCache>
                <c:formatCode>0</c:formatCode>
                <c:ptCount val="22"/>
                <c:pt idx="0">
                  <c:v>1022.901873658588</c:v>
                </c:pt>
                <c:pt idx="1">
                  <c:v>849.39196939715134</c:v>
                </c:pt>
                <c:pt idx="2">
                  <c:v>953.47474919915157</c:v>
                </c:pt>
                <c:pt idx="3">
                  <c:v>433.67956230903695</c:v>
                </c:pt>
                <c:pt idx="4">
                  <c:v>368.50704410723449</c:v>
                </c:pt>
                <c:pt idx="5">
                  <c:v>278.83389239874981</c:v>
                </c:pt>
                <c:pt idx="6">
                  <c:v>333.13913809730252</c:v>
                </c:pt>
                <c:pt idx="7">
                  <c:v>127.81935962005439</c:v>
                </c:pt>
                <c:pt idx="8">
                  <c:v>147.38832915948822</c:v>
                </c:pt>
                <c:pt idx="9">
                  <c:v>10.706016605337709</c:v>
                </c:pt>
                <c:pt idx="10" formatCode="0.0">
                  <c:v>5.1328622930150818</c:v>
                </c:pt>
                <c:pt idx="11">
                  <c:v>21.70839117440978</c:v>
                </c:pt>
                <c:pt idx="12">
                  <c:v>41.986411711313842</c:v>
                </c:pt>
                <c:pt idx="13">
                  <c:v>36.710306692426791</c:v>
                </c:pt>
                <c:pt idx="14">
                  <c:v>37.206941868191251</c:v>
                </c:pt>
                <c:pt idx="15">
                  <c:v>11.43769915254598</c:v>
                </c:pt>
                <c:pt idx="16">
                  <c:v>14.106881959865351</c:v>
                </c:pt>
                <c:pt idx="17">
                  <c:v>11.92107909058282</c:v>
                </c:pt>
                <c:pt idx="18">
                  <c:v>14.638113837020921</c:v>
                </c:pt>
                <c:pt idx="19">
                  <c:v>12.40378004920753</c:v>
                </c:pt>
                <c:pt idx="20">
                  <c:v>14.221973515283421</c:v>
                </c:pt>
                <c:pt idx="21">
                  <c:v>13.293795880319601</c:v>
                </c:pt>
              </c:numCache>
            </c:numRef>
          </c:val>
          <c:smooth val="0"/>
          <c:extLst>
            <c:ext xmlns:c16="http://schemas.microsoft.com/office/drawing/2014/chart" uri="{C3380CC4-5D6E-409C-BE32-E72D297353CC}">
              <c16:uniqueId val="{00000002-4D64-41FE-B8AB-680252010210}"/>
            </c:ext>
          </c:extLst>
        </c:ser>
        <c:ser>
          <c:idx val="3"/>
          <c:order val="3"/>
          <c:tx>
            <c:strRef>
              <c:f>'Select indicators'!$N$87</c:f>
              <c:strCache>
                <c:ptCount val="1"/>
                <c:pt idx="0">
                  <c:v>IND</c:v>
                </c:pt>
              </c:strCache>
            </c:strRef>
          </c:tx>
          <c:spPr>
            <a:ln w="28575" cap="rnd">
              <a:noFill/>
              <a:round/>
            </a:ln>
            <a:effectLst/>
          </c:spPr>
          <c:marker>
            <c:symbol val="circle"/>
            <c:size val="5"/>
            <c:spPr>
              <a:solidFill>
                <a:schemeClr val="accent4"/>
              </a:solidFill>
              <a:ln w="9525">
                <a:solidFill>
                  <a:schemeClr val="accent4"/>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indicators'!$N$88:$N$109</c:f>
              <c:numCache>
                <c:formatCode>0</c:formatCode>
                <c:ptCount val="22"/>
                <c:pt idx="0">
                  <c:v>984.27959534691854</c:v>
                </c:pt>
                <c:pt idx="1">
                  <c:v>815.67385587570357</c:v>
                </c:pt>
                <c:pt idx="2">
                  <c:v>917.29231933115477</c:v>
                </c:pt>
                <c:pt idx="3">
                  <c:v>424.0152100372386</c:v>
                </c:pt>
                <c:pt idx="4">
                  <c:v>314.1959229642909</c:v>
                </c:pt>
                <c:pt idx="5">
                  <c:v>233.367602580967</c:v>
                </c:pt>
                <c:pt idx="6">
                  <c:v>283.07910445101817</c:v>
                </c:pt>
                <c:pt idx="7">
                  <c:v>116.5063831922154</c:v>
                </c:pt>
                <c:pt idx="8">
                  <c:v>122.82361453232089</c:v>
                </c:pt>
                <c:pt idx="9" formatCode="0.0">
                  <c:v>8.9216802332016965</c:v>
                </c:pt>
                <c:pt idx="10" formatCode="0.0">
                  <c:v>6.2566805614623346</c:v>
                </c:pt>
                <c:pt idx="11">
                  <c:v>40.68207392956748</c:v>
                </c:pt>
                <c:pt idx="12">
                  <c:v>59.979087756721228</c:v>
                </c:pt>
                <c:pt idx="13">
                  <c:v>72.227179430811333</c:v>
                </c:pt>
                <c:pt idx="14">
                  <c:v>74.120085372502515</c:v>
                </c:pt>
                <c:pt idx="15">
                  <c:v>19.152551375307151</c:v>
                </c:pt>
                <c:pt idx="16">
                  <c:v>22.956427692245597</c:v>
                </c:pt>
                <c:pt idx="17">
                  <c:v>20.144181095213412</c:v>
                </c:pt>
                <c:pt idx="18">
                  <c:v>24.03027454097527</c:v>
                </c:pt>
                <c:pt idx="19">
                  <c:v>16.274493600634333</c:v>
                </c:pt>
                <c:pt idx="20">
                  <c:v>16.062104548033219</c:v>
                </c:pt>
                <c:pt idx="21">
                  <c:v>15.030089073338051</c:v>
                </c:pt>
              </c:numCache>
            </c:numRef>
          </c:val>
          <c:smooth val="0"/>
          <c:extLst>
            <c:ext xmlns:c16="http://schemas.microsoft.com/office/drawing/2014/chart" uri="{C3380CC4-5D6E-409C-BE32-E72D297353CC}">
              <c16:uniqueId val="{00000003-4D64-41FE-B8AB-680252010210}"/>
            </c:ext>
          </c:extLst>
        </c:ser>
        <c:ser>
          <c:idx val="4"/>
          <c:order val="4"/>
          <c:tx>
            <c:strRef>
              <c:f>'Select indicators'!$O$87</c:f>
              <c:strCache>
                <c:ptCount val="1"/>
                <c:pt idx="0">
                  <c:v>JPN</c:v>
                </c:pt>
              </c:strCache>
            </c:strRef>
          </c:tx>
          <c:spPr>
            <a:ln w="28575" cap="rnd">
              <a:noFill/>
              <a:round/>
            </a:ln>
            <a:effectLst/>
          </c:spPr>
          <c:marker>
            <c:symbol val="circle"/>
            <c:size val="5"/>
            <c:spPr>
              <a:solidFill>
                <a:schemeClr val="accent5"/>
              </a:solidFill>
              <a:ln w="9525">
                <a:solidFill>
                  <a:schemeClr val="accent5"/>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indicators'!$O$88:$O$109</c:f>
              <c:numCache>
                <c:formatCode>0</c:formatCode>
                <c:ptCount val="22"/>
                <c:pt idx="0">
                  <c:v>929.33283574138295</c:v>
                </c:pt>
                <c:pt idx="1">
                  <c:v>767.70393169950387</c:v>
                </c:pt>
                <c:pt idx="2">
                  <c:v>865.81955612177308</c:v>
                </c:pt>
                <c:pt idx="3">
                  <c:v>513.43354718334933</c:v>
                </c:pt>
                <c:pt idx="4">
                  <c:v>236.9334646820343</c:v>
                </c:pt>
                <c:pt idx="5">
                  <c:v>168.68771296775401</c:v>
                </c:pt>
                <c:pt idx="6">
                  <c:v>211.86420076628931</c:v>
                </c:pt>
                <c:pt idx="7">
                  <c:v>221.17843072326778</c:v>
                </c:pt>
                <c:pt idx="8">
                  <c:v>147.38832915948822</c:v>
                </c:pt>
                <c:pt idx="9">
                  <c:v>10.706016605337709</c:v>
                </c:pt>
                <c:pt idx="10" formatCode="0.0">
                  <c:v>5.5713338834360027</c:v>
                </c:pt>
                <c:pt idx="11">
                  <c:v>87.377812261374672</c:v>
                </c:pt>
                <c:pt idx="12">
                  <c:v>79.742083150487218</c:v>
                </c:pt>
                <c:pt idx="13">
                  <c:v>77.060836121458308</c:v>
                </c:pt>
                <c:pt idx="14">
                  <c:v>78.631069199251328</c:v>
                </c:pt>
                <c:pt idx="15">
                  <c:v>22.10275801829718</c:v>
                </c:pt>
                <c:pt idx="16">
                  <c:v>26.894732874180001</c:v>
                </c:pt>
                <c:pt idx="17">
                  <c:v>23.140254523186751</c:v>
                </c:pt>
                <c:pt idx="18">
                  <c:v>28.02624177297734</c:v>
                </c:pt>
                <c:pt idx="19">
                  <c:v>11.411920485721771</c:v>
                </c:pt>
                <c:pt idx="20">
                  <c:v>17.03929039126016</c:v>
                </c:pt>
                <c:pt idx="21">
                  <c:v>15.935377938428779</c:v>
                </c:pt>
              </c:numCache>
            </c:numRef>
          </c:val>
          <c:smooth val="0"/>
          <c:extLst>
            <c:ext xmlns:c16="http://schemas.microsoft.com/office/drawing/2014/chart" uri="{C3380CC4-5D6E-409C-BE32-E72D297353CC}">
              <c16:uniqueId val="{00000004-4D64-41FE-B8AB-680252010210}"/>
            </c:ext>
          </c:extLst>
        </c:ser>
        <c:ser>
          <c:idx val="5"/>
          <c:order val="5"/>
          <c:tx>
            <c:strRef>
              <c:f>'Select indicators'!$P$87</c:f>
              <c:strCache>
                <c:ptCount val="1"/>
                <c:pt idx="0">
                  <c:v>LAM</c:v>
                </c:pt>
              </c:strCache>
            </c:strRef>
          </c:tx>
          <c:spPr>
            <a:ln w="28575" cap="rnd">
              <a:noFill/>
              <a:round/>
            </a:ln>
            <a:effectLst/>
          </c:spPr>
          <c:marker>
            <c:symbol val="circle"/>
            <c:size val="5"/>
            <c:spPr>
              <a:solidFill>
                <a:schemeClr val="accent6"/>
              </a:solidFill>
              <a:ln w="9525">
                <a:solidFill>
                  <a:schemeClr val="accent6"/>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indicators'!$P$88:$P$109</c:f>
              <c:numCache>
                <c:formatCode>0</c:formatCode>
                <c:ptCount val="22"/>
                <c:pt idx="0">
                  <c:v>927.34930467389984</c:v>
                </c:pt>
                <c:pt idx="1">
                  <c:v>765.97219886546088</c:v>
                </c:pt>
                <c:pt idx="2">
                  <c:v>863.96243042994058</c:v>
                </c:pt>
                <c:pt idx="3">
                  <c:v>424.0152100372386</c:v>
                </c:pt>
                <c:pt idx="4">
                  <c:v>234.14585260637361</c:v>
                </c:pt>
                <c:pt idx="5">
                  <c:v>166.3540771328766</c:v>
                </c:pt>
                <c:pt idx="6">
                  <c:v>209.29478309705928</c:v>
                </c:pt>
                <c:pt idx="7">
                  <c:v>116.5063831922154</c:v>
                </c:pt>
                <c:pt idx="8">
                  <c:v>84.567078688732749</c:v>
                </c:pt>
                <c:pt idx="9" formatCode="0.0">
                  <c:v>6.1427962889441723</c:v>
                </c:pt>
                <c:pt idx="10" formatCode="0.0">
                  <c:v>4.951743504713404</c:v>
                </c:pt>
                <c:pt idx="11">
                  <c:v>13.781820334086861</c:v>
                </c:pt>
                <c:pt idx="12">
                  <c:v>27.031518241489511</c:v>
                </c:pt>
                <c:pt idx="13">
                  <c:v>22.736670509910113</c:v>
                </c:pt>
                <c:pt idx="14">
                  <c:v>22.94900998897419</c:v>
                </c:pt>
                <c:pt idx="15">
                  <c:v>7.4244064111241004</c:v>
                </c:pt>
                <c:pt idx="16">
                  <c:v>9.2203701237223754</c:v>
                </c:pt>
                <c:pt idx="17">
                  <c:v>7.7197645244939928</c:v>
                </c:pt>
                <c:pt idx="18">
                  <c:v>9.5464588467379912</c:v>
                </c:pt>
                <c:pt idx="19">
                  <c:v>7.755691148003991</c:v>
                </c:pt>
                <c:pt idx="20">
                  <c:v>15.757160439617209</c:v>
                </c:pt>
                <c:pt idx="21">
                  <c:v>14.72514496492205</c:v>
                </c:pt>
              </c:numCache>
            </c:numRef>
          </c:val>
          <c:smooth val="0"/>
          <c:extLst>
            <c:ext xmlns:c16="http://schemas.microsoft.com/office/drawing/2014/chart" uri="{C3380CC4-5D6E-409C-BE32-E72D297353CC}">
              <c16:uniqueId val="{00000005-4D64-41FE-B8AB-680252010210}"/>
            </c:ext>
          </c:extLst>
        </c:ser>
        <c:ser>
          <c:idx val="6"/>
          <c:order val="6"/>
          <c:tx>
            <c:strRef>
              <c:f>'Select indicators'!$Q$87</c:f>
              <c:strCache>
                <c:ptCount val="1"/>
                <c:pt idx="0">
                  <c:v>MEA</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indicators'!$Q$88:$Q$109</c:f>
              <c:numCache>
                <c:formatCode>0</c:formatCode>
                <c:ptCount val="22"/>
                <c:pt idx="0">
                  <c:v>912.49189195485326</c:v>
                </c:pt>
                <c:pt idx="1">
                  <c:v>753.00136037379423</c:v>
                </c:pt>
                <c:pt idx="2">
                  <c:v>850.04333322630646</c:v>
                </c:pt>
                <c:pt idx="3">
                  <c:v>424.0152100372386</c:v>
                </c:pt>
                <c:pt idx="4">
                  <c:v>213.25278994626632</c:v>
                </c:pt>
                <c:pt idx="5">
                  <c:v>148.8635517654227</c:v>
                </c:pt>
                <c:pt idx="6">
                  <c:v>190.03708048057092</c:v>
                </c:pt>
                <c:pt idx="7">
                  <c:v>116.5063831922154</c:v>
                </c:pt>
                <c:pt idx="8">
                  <c:v>147.38832915948822</c:v>
                </c:pt>
                <c:pt idx="9">
                  <c:v>10.706016605337709</c:v>
                </c:pt>
                <c:pt idx="10" formatCode="0.0">
                  <c:v>5.5387782915879207</c:v>
                </c:pt>
                <c:pt idx="11">
                  <c:v>21.58761158649056</c:v>
                </c:pt>
                <c:pt idx="12">
                  <c:v>37.878235632298555</c:v>
                </c:pt>
                <c:pt idx="13">
                  <c:v>38.970403952614951</c:v>
                </c:pt>
                <c:pt idx="14">
                  <c:v>39.699553067183402</c:v>
                </c:pt>
                <c:pt idx="15">
                  <c:v>11.396828932841409</c:v>
                </c:pt>
                <c:pt idx="16">
                  <c:v>13.90525572967111</c:v>
                </c:pt>
                <c:pt idx="17">
                  <c:v>11.919065174237371</c:v>
                </c:pt>
                <c:pt idx="18">
                  <c:v>14.475548905052701</c:v>
                </c:pt>
                <c:pt idx="19">
                  <c:v>9.6142641380630121</c:v>
                </c:pt>
                <c:pt idx="20">
                  <c:v>15.896288194682819</c:v>
                </c:pt>
                <c:pt idx="21">
                  <c:v>14.864272719987659</c:v>
                </c:pt>
              </c:numCache>
            </c:numRef>
          </c:val>
          <c:smooth val="0"/>
          <c:extLst>
            <c:ext xmlns:c16="http://schemas.microsoft.com/office/drawing/2014/chart" uri="{C3380CC4-5D6E-409C-BE32-E72D297353CC}">
              <c16:uniqueId val="{00000006-4D64-41FE-B8AB-680252010210}"/>
            </c:ext>
          </c:extLst>
        </c:ser>
        <c:ser>
          <c:idx val="7"/>
          <c:order val="7"/>
          <c:tx>
            <c:strRef>
              <c:f>'Select indicators'!$R$87</c:f>
              <c:strCache>
                <c:ptCount val="1"/>
                <c:pt idx="0">
                  <c:v>NEU</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indicators'!$R$88:$R$109</c:f>
              <c:numCache>
                <c:formatCode>0</c:formatCode>
                <c:ptCount val="22"/>
                <c:pt idx="0">
                  <c:v>1022.901475743544</c:v>
                </c:pt>
                <c:pt idx="1">
                  <c:v>849.39159973927735</c:v>
                </c:pt>
                <c:pt idx="2">
                  <c:v>953.47474919915157</c:v>
                </c:pt>
                <c:pt idx="3">
                  <c:v>433.67956230903695</c:v>
                </c:pt>
                <c:pt idx="4">
                  <c:v>368.50704410723449</c:v>
                </c:pt>
                <c:pt idx="5">
                  <c:v>278.83389239874981</c:v>
                </c:pt>
                <c:pt idx="6">
                  <c:v>333.13913809730252</c:v>
                </c:pt>
                <c:pt idx="7">
                  <c:v>127.81935962005439</c:v>
                </c:pt>
                <c:pt idx="8">
                  <c:v>147.38832915948822</c:v>
                </c:pt>
                <c:pt idx="9">
                  <c:v>10.706016605337709</c:v>
                </c:pt>
                <c:pt idx="10" formatCode="0.0">
                  <c:v>4.8972242626641984</c:v>
                </c:pt>
                <c:pt idx="11">
                  <c:v>67.137351549121874</c:v>
                </c:pt>
                <c:pt idx="12">
                  <c:v>122.0953196579439</c:v>
                </c:pt>
                <c:pt idx="13">
                  <c:v>82.363076665209476</c:v>
                </c:pt>
                <c:pt idx="14">
                  <c:v>83.078537136869471</c:v>
                </c:pt>
                <c:pt idx="15">
                  <c:v>27.099858144966078</c:v>
                </c:pt>
                <c:pt idx="16">
                  <c:v>33.69878216873429</c:v>
                </c:pt>
                <c:pt idx="17">
                  <c:v>28.16719856265647</c:v>
                </c:pt>
                <c:pt idx="18">
                  <c:v>34.87830332944467</c:v>
                </c:pt>
                <c:pt idx="19">
                  <c:v>8.9512340027513844</c:v>
                </c:pt>
                <c:pt idx="20">
                  <c:v>15.75037280365029</c:v>
                </c:pt>
                <c:pt idx="21">
                  <c:v>14.71835732895514</c:v>
                </c:pt>
              </c:numCache>
            </c:numRef>
          </c:val>
          <c:smooth val="0"/>
          <c:extLst>
            <c:ext xmlns:c16="http://schemas.microsoft.com/office/drawing/2014/chart" uri="{C3380CC4-5D6E-409C-BE32-E72D297353CC}">
              <c16:uniqueId val="{00000007-4D64-41FE-B8AB-680252010210}"/>
            </c:ext>
          </c:extLst>
        </c:ser>
        <c:ser>
          <c:idx val="8"/>
          <c:order val="8"/>
          <c:tx>
            <c:strRef>
              <c:f>'Select indicators'!$S$87</c:f>
              <c:strCache>
                <c:ptCount val="1"/>
                <c:pt idx="0">
                  <c:v>OAS</c:v>
                </c:pt>
              </c:strCache>
            </c:strRef>
          </c:tx>
          <c:spPr>
            <a:ln w="28575" cap="rnd">
              <a:noFill/>
              <a:round/>
            </a:ln>
            <a:effectLst/>
          </c:spPr>
          <c:marker>
            <c:symbol val="circle"/>
            <c:size val="5"/>
            <c:spPr>
              <a:solidFill>
                <a:schemeClr val="accent3">
                  <a:lumMod val="60000"/>
                </a:schemeClr>
              </a:solidFill>
              <a:ln w="9525">
                <a:solidFill>
                  <a:schemeClr val="accent3">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indicators'!$S$88:$S$109</c:f>
              <c:numCache>
                <c:formatCode>0</c:formatCode>
                <c:ptCount val="22"/>
                <c:pt idx="0">
                  <c:v>918.75477675489992</c:v>
                </c:pt>
                <c:pt idx="1">
                  <c:v>758.46903599301356</c:v>
                </c:pt>
                <c:pt idx="2">
                  <c:v>855.90995948236218</c:v>
                </c:pt>
                <c:pt idx="3">
                  <c:v>424.0152100372386</c:v>
                </c:pt>
                <c:pt idx="4">
                  <c:v>222.05880575160151</c:v>
                </c:pt>
                <c:pt idx="5">
                  <c:v>156.2354648896534</c:v>
                </c:pt>
                <c:pt idx="6">
                  <c:v>198.1538241276881</c:v>
                </c:pt>
                <c:pt idx="7">
                  <c:v>116.5063831922154</c:v>
                </c:pt>
                <c:pt idx="8">
                  <c:v>109.7572679349211</c:v>
                </c:pt>
                <c:pt idx="9" formatCode="0.0">
                  <c:v>7.9725653693028811</c:v>
                </c:pt>
                <c:pt idx="10" formatCode="0.0">
                  <c:v>5.77220614808921</c:v>
                </c:pt>
                <c:pt idx="11">
                  <c:v>44.679960009360983</c:v>
                </c:pt>
                <c:pt idx="12">
                  <c:v>59.132177821550989</c:v>
                </c:pt>
                <c:pt idx="13">
                  <c:v>73.917591232396802</c:v>
                </c:pt>
                <c:pt idx="14">
                  <c:v>75.535254871002024</c:v>
                </c:pt>
                <c:pt idx="15">
                  <c:v>20.773090440163131</c:v>
                </c:pt>
                <c:pt idx="16">
                  <c:v>25.174033350929882</c:v>
                </c:pt>
                <c:pt idx="17">
                  <c:v>21.773694018710021</c:v>
                </c:pt>
                <c:pt idx="18">
                  <c:v>26.26299583279722</c:v>
                </c:pt>
                <c:pt idx="19">
                  <c:v>12.629288592207589</c:v>
                </c:pt>
                <c:pt idx="20">
                  <c:v>22.581832406166971</c:v>
                </c:pt>
                <c:pt idx="21">
                  <c:v>21.121630570498201</c:v>
                </c:pt>
              </c:numCache>
            </c:numRef>
          </c:val>
          <c:smooth val="0"/>
          <c:extLst>
            <c:ext xmlns:c16="http://schemas.microsoft.com/office/drawing/2014/chart" uri="{C3380CC4-5D6E-409C-BE32-E72D297353CC}">
              <c16:uniqueId val="{00000008-4D64-41FE-B8AB-680252010210}"/>
            </c:ext>
          </c:extLst>
        </c:ser>
        <c:ser>
          <c:idx val="9"/>
          <c:order val="9"/>
          <c:tx>
            <c:strRef>
              <c:f>'Select indicators'!$T$87</c:f>
              <c:strCache>
                <c:ptCount val="1"/>
                <c:pt idx="0">
                  <c:v>REF</c:v>
                </c:pt>
              </c:strCache>
            </c:strRef>
          </c:tx>
          <c:spPr>
            <a:ln w="28575" cap="rnd">
              <a:noFill/>
              <a:round/>
            </a:ln>
            <a:effectLst/>
          </c:spPr>
          <c:marker>
            <c:symbol val="circle"/>
            <c:size val="5"/>
            <c:spPr>
              <a:solidFill>
                <a:schemeClr val="accent4">
                  <a:lumMod val="60000"/>
                </a:schemeClr>
              </a:solidFill>
              <a:ln w="9525">
                <a:solidFill>
                  <a:schemeClr val="accent4">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indicators'!$T$88:$T$109</c:f>
              <c:numCache>
                <c:formatCode>0</c:formatCode>
                <c:ptCount val="22"/>
                <c:pt idx="0">
                  <c:v>1018.076681155814</c:v>
                </c:pt>
                <c:pt idx="1">
                  <c:v>845.1795178040519</c:v>
                </c:pt>
                <c:pt idx="2">
                  <c:v>948.95354582652271</c:v>
                </c:pt>
                <c:pt idx="3">
                  <c:v>485.92868017833354</c:v>
                </c:pt>
                <c:pt idx="4">
                  <c:v>361.72055616326384</c:v>
                </c:pt>
                <c:pt idx="5">
                  <c:v>273.15261716060166</c:v>
                </c:pt>
                <c:pt idx="6">
                  <c:v>326.88384806340457</c:v>
                </c:pt>
                <c:pt idx="7">
                  <c:v>188.98155882461052</c:v>
                </c:pt>
                <c:pt idx="8">
                  <c:v>93.792573101492508</c:v>
                </c:pt>
                <c:pt idx="9" formatCode="0.0">
                  <c:v>6.8129193628262978</c:v>
                </c:pt>
                <c:pt idx="10" formatCode="0.0">
                  <c:v>5.8758024593990541</c:v>
                </c:pt>
                <c:pt idx="11">
                  <c:v>46.246632480325985</c:v>
                </c:pt>
                <c:pt idx="12">
                  <c:v>71.215651476018579</c:v>
                </c:pt>
                <c:pt idx="13">
                  <c:v>73.603125007881886</c:v>
                </c:pt>
                <c:pt idx="14">
                  <c:v>75.289938274488478</c:v>
                </c:pt>
                <c:pt idx="15">
                  <c:v>20.405340150113361</c:v>
                </c:pt>
                <c:pt idx="16">
                  <c:v>24.666250799666489</c:v>
                </c:pt>
                <c:pt idx="17">
                  <c:v>21.4050856109451</c:v>
                </c:pt>
                <c:pt idx="18">
                  <c:v>25.75296812995218</c:v>
                </c:pt>
                <c:pt idx="19">
                  <c:v>10.96558432801063</c:v>
                </c:pt>
                <c:pt idx="20">
                  <c:v>15.983341073344159</c:v>
                </c:pt>
                <c:pt idx="21">
                  <c:v>14.951325598648971</c:v>
                </c:pt>
              </c:numCache>
            </c:numRef>
          </c:val>
          <c:smooth val="0"/>
          <c:extLst>
            <c:ext xmlns:c16="http://schemas.microsoft.com/office/drawing/2014/chart" uri="{C3380CC4-5D6E-409C-BE32-E72D297353CC}">
              <c16:uniqueId val="{00000009-4D64-41FE-B8AB-680252010210}"/>
            </c:ext>
          </c:extLst>
        </c:ser>
        <c:ser>
          <c:idx val="10"/>
          <c:order val="10"/>
          <c:tx>
            <c:strRef>
              <c:f>'Select indicators'!$U$87</c:f>
              <c:strCache>
                <c:ptCount val="1"/>
                <c:pt idx="0">
                  <c:v>SSA</c:v>
                </c:pt>
              </c:strCache>
            </c:strRef>
          </c:tx>
          <c:spPr>
            <a:ln w="28575" cap="rnd">
              <a:noFill/>
              <a:round/>
            </a:ln>
            <a:effectLst/>
          </c:spPr>
          <c:marker>
            <c:symbol val="circle"/>
            <c:size val="5"/>
            <c:spPr>
              <a:solidFill>
                <a:schemeClr val="accent5">
                  <a:lumMod val="60000"/>
                </a:schemeClr>
              </a:solidFill>
              <a:ln w="9525">
                <a:solidFill>
                  <a:schemeClr val="accent5">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indicators'!$U$88:$U$109</c:f>
              <c:numCache>
                <c:formatCode>0</c:formatCode>
                <c:ptCount val="22"/>
                <c:pt idx="0">
                  <c:v>912.49179762442202</c:v>
                </c:pt>
                <c:pt idx="1">
                  <c:v>753.00127274205715</c:v>
                </c:pt>
                <c:pt idx="2">
                  <c:v>850.04333322630646</c:v>
                </c:pt>
                <c:pt idx="3">
                  <c:v>424.0152100372386</c:v>
                </c:pt>
                <c:pt idx="4">
                  <c:v>213.25278994626632</c:v>
                </c:pt>
                <c:pt idx="5">
                  <c:v>148.8635517654227</c:v>
                </c:pt>
                <c:pt idx="6">
                  <c:v>190.03708048057092</c:v>
                </c:pt>
                <c:pt idx="7">
                  <c:v>116.5063831922154</c:v>
                </c:pt>
                <c:pt idx="8">
                  <c:v>99.20368189323635</c:v>
                </c:pt>
                <c:pt idx="9" formatCode="0.0">
                  <c:v>7.2059723116007648</c:v>
                </c:pt>
                <c:pt idx="10" formatCode="0.0">
                  <c:v>5.5022831535538117</c:v>
                </c:pt>
                <c:pt idx="11">
                  <c:v>21.38057931881605</c:v>
                </c:pt>
                <c:pt idx="12">
                  <c:v>38.330187565931553</c:v>
                </c:pt>
                <c:pt idx="13">
                  <c:v>38.4056470929509</c:v>
                </c:pt>
                <c:pt idx="14">
                  <c:v>39.093477366473081</c:v>
                </c:pt>
                <c:pt idx="15">
                  <c:v>11.33936824668211</c:v>
                </c:pt>
                <c:pt idx="16">
                  <c:v>13.855425816099149</c:v>
                </c:pt>
                <c:pt idx="17">
                  <c:v>11.85279021036793</c:v>
                </c:pt>
                <c:pt idx="18">
                  <c:v>14.416520860342571</c:v>
                </c:pt>
                <c:pt idx="19">
                  <c:v>9.729288048626568</c:v>
                </c:pt>
                <c:pt idx="20">
                  <c:v>15.881435471404581</c:v>
                </c:pt>
                <c:pt idx="21">
                  <c:v>14.849419996709429</c:v>
                </c:pt>
              </c:numCache>
            </c:numRef>
          </c:val>
          <c:smooth val="0"/>
          <c:extLst>
            <c:ext xmlns:c16="http://schemas.microsoft.com/office/drawing/2014/chart" uri="{C3380CC4-5D6E-409C-BE32-E72D297353CC}">
              <c16:uniqueId val="{0000000A-4D64-41FE-B8AB-680252010210}"/>
            </c:ext>
          </c:extLst>
        </c:ser>
        <c:ser>
          <c:idx val="11"/>
          <c:order val="11"/>
          <c:tx>
            <c:strRef>
              <c:f>'Select indicators'!$V$87</c:f>
              <c:strCache>
                <c:ptCount val="1"/>
                <c:pt idx="0">
                  <c:v>USA</c:v>
                </c:pt>
              </c:strCache>
            </c:strRef>
          </c:tx>
          <c:spPr>
            <a:ln w="28575" cap="rnd">
              <a:noFill/>
              <a:round/>
            </a:ln>
            <a:effectLst/>
          </c:spPr>
          <c:marker>
            <c:symbol val="circle"/>
            <c:size val="5"/>
            <c:spPr>
              <a:solidFill>
                <a:schemeClr val="accent6">
                  <a:lumMod val="60000"/>
                </a:schemeClr>
              </a:solidFill>
              <a:ln w="9525">
                <a:solidFill>
                  <a:schemeClr val="accent6">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indicators'!$V$88:$V$109</c:f>
              <c:numCache>
                <c:formatCode>0</c:formatCode>
                <c:ptCount val="22"/>
                <c:pt idx="0">
                  <c:v>962.79296816368048</c:v>
                </c:pt>
                <c:pt idx="1">
                  <c:v>796.91543593649737</c:v>
                </c:pt>
                <c:pt idx="2">
                  <c:v>897.16494522790379</c:v>
                </c:pt>
                <c:pt idx="3">
                  <c:v>458.34446654908413</c:v>
                </c:pt>
                <c:pt idx="4">
                  <c:v>283.9840146651776</c:v>
                </c:pt>
                <c:pt idx="5">
                  <c:v>208.07585109860571</c:v>
                </c:pt>
                <c:pt idx="6">
                  <c:v>255.23196901826827</c:v>
                </c:pt>
                <c:pt idx="7">
                  <c:v>156.6918047063964</c:v>
                </c:pt>
                <c:pt idx="8">
                  <c:v>99.20368189323635</c:v>
                </c:pt>
                <c:pt idx="9" formatCode="0.0">
                  <c:v>7.2059723116007648</c:v>
                </c:pt>
                <c:pt idx="10" formatCode="0.0">
                  <c:v>5.413934363045704</c:v>
                </c:pt>
                <c:pt idx="11">
                  <c:v>19.535431880042339</c:v>
                </c:pt>
                <c:pt idx="12">
                  <c:v>42.817104170771415</c:v>
                </c:pt>
                <c:pt idx="13">
                  <c:v>33.344221853513787</c:v>
                </c:pt>
                <c:pt idx="14">
                  <c:v>33.937113119505739</c:v>
                </c:pt>
                <c:pt idx="15">
                  <c:v>9.8722126264725318</c:v>
                </c:pt>
                <c:pt idx="16">
                  <c:v>12.074523049313951</c:v>
                </c:pt>
                <c:pt idx="17">
                  <c:v>10.317502242345421</c:v>
                </c:pt>
                <c:pt idx="18">
                  <c:v>12.561469046857871</c:v>
                </c:pt>
                <c:pt idx="19">
                  <c:v>8.507013821040033</c:v>
                </c:pt>
                <c:pt idx="20">
                  <c:v>12.740951181883981</c:v>
                </c:pt>
                <c:pt idx="21">
                  <c:v>11.913016791627641</c:v>
                </c:pt>
              </c:numCache>
            </c:numRef>
          </c:val>
          <c:smooth val="0"/>
          <c:extLst>
            <c:ext xmlns:c16="http://schemas.microsoft.com/office/drawing/2014/chart" uri="{C3380CC4-5D6E-409C-BE32-E72D297353CC}">
              <c16:uniqueId val="{0000000B-4D64-41FE-B8AB-680252010210}"/>
            </c:ext>
          </c:extLst>
        </c:ser>
        <c:ser>
          <c:idx val="12"/>
          <c:order val="12"/>
          <c:tx>
            <c:strRef>
              <c:f>'Select indicators'!$W$87</c:f>
              <c:strCache>
                <c:ptCount val="1"/>
                <c:pt idx="0">
                  <c:v>Average</c:v>
                </c:pt>
              </c:strCache>
            </c:strRef>
          </c:tx>
          <c:spPr>
            <a:ln w="28575" cap="rnd">
              <a:noFill/>
              <a:round/>
            </a:ln>
            <a:effectLst/>
          </c:spPr>
          <c:marker>
            <c:symbol val="dash"/>
            <c:size val="11"/>
            <c:spPr>
              <a:solidFill>
                <a:schemeClr val="accent1">
                  <a:lumMod val="80000"/>
                  <a:lumOff val="20000"/>
                </a:schemeClr>
              </a:solidFill>
              <a:ln w="9525">
                <a:solidFill>
                  <a:schemeClr val="accent1">
                    <a:lumMod val="80000"/>
                    <a:lumOff val="2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indicators'!$W$88:$W$109</c:f>
              <c:numCache>
                <c:formatCode>0</c:formatCode>
                <c:ptCount val="22"/>
                <c:pt idx="0">
                  <c:v>952.19899860407145</c:v>
                </c:pt>
                <c:pt idx="1">
                  <c:v>802.90653477978003</c:v>
                </c:pt>
                <c:pt idx="2">
                  <c:v>903.5935675977521</c:v>
                </c:pt>
                <c:pt idx="3">
                  <c:v>439.3563884202544</c:v>
                </c:pt>
                <c:pt idx="4">
                  <c:v>293.63360673472238</c:v>
                </c:pt>
                <c:pt idx="5">
                  <c:v>216.15395997252452</c:v>
                </c:pt>
                <c:pt idx="6">
                  <c:v>264.12625979166143</c:v>
                </c:pt>
                <c:pt idx="7">
                  <c:v>134.46458510180247</c:v>
                </c:pt>
                <c:pt idx="8">
                  <c:v>116.9351591739068</c:v>
                </c:pt>
                <c:pt idx="9" formatCode="0.0">
                  <c:v>8.4939541205849309</c:v>
                </c:pt>
                <c:pt idx="10" formatCode="0.0">
                  <c:v>5.4829988415058724</c:v>
                </c:pt>
                <c:pt idx="11">
                  <c:v>35.868025757154051</c:v>
                </c:pt>
                <c:pt idx="12">
                  <c:v>55.791850576817851</c:v>
                </c:pt>
                <c:pt idx="13">
                  <c:v>52.277554068231005</c:v>
                </c:pt>
                <c:pt idx="14">
                  <c:v>53.24917381189298</c:v>
                </c:pt>
                <c:pt idx="15">
                  <c:v>15.320069453338656</c:v>
                </c:pt>
                <c:pt idx="16">
                  <c:v>18.702766424269313</c:v>
                </c:pt>
                <c:pt idx="17">
                  <c:v>16.020157015435526</c:v>
                </c:pt>
                <c:pt idx="18">
                  <c:v>19.467546177634134</c:v>
                </c:pt>
                <c:pt idx="19">
                  <c:v>10.878694950770011</c:v>
                </c:pt>
                <c:pt idx="20">
                  <c:v>16.694477344511956</c:v>
                </c:pt>
                <c:pt idx="21">
                  <c:v>15.610765971824017</c:v>
                </c:pt>
              </c:numCache>
            </c:numRef>
          </c:val>
          <c:smooth val="0"/>
          <c:extLst>
            <c:ext xmlns:c16="http://schemas.microsoft.com/office/drawing/2014/chart" uri="{C3380CC4-5D6E-409C-BE32-E72D297353CC}">
              <c16:uniqueId val="{0000000C-4D64-41FE-B8AB-680252010210}"/>
            </c:ext>
          </c:extLst>
        </c:ser>
        <c:ser>
          <c:idx val="13"/>
          <c:order val="13"/>
          <c:tx>
            <c:strRef>
              <c:f>'Select indicators'!$X$87</c:f>
              <c:strCache>
                <c:ptCount val="1"/>
                <c:pt idx="0">
                  <c:v>min</c:v>
                </c:pt>
              </c:strCache>
            </c:strRef>
          </c:tx>
          <c:spPr>
            <a:ln w="25400" cap="rnd">
              <a:noFill/>
              <a:round/>
            </a:ln>
            <a:effectLst/>
          </c:spPr>
          <c:marker>
            <c:symbol val="circle"/>
            <c:size val="5"/>
            <c:spPr>
              <a:noFill/>
              <a:ln w="12700">
                <a:no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indicators'!$X$88:$X$109</c:f>
              <c:numCache>
                <c:formatCode>0</c:formatCode>
                <c:ptCount val="22"/>
                <c:pt idx="0">
                  <c:v>912.49179762442202</c:v>
                </c:pt>
                <c:pt idx="1">
                  <c:v>753.00127274205715</c:v>
                </c:pt>
                <c:pt idx="2">
                  <c:v>850.04333322630646</c:v>
                </c:pt>
                <c:pt idx="3">
                  <c:v>403.11958229078073</c:v>
                </c:pt>
                <c:pt idx="4">
                  <c:v>213.25278994626632</c:v>
                </c:pt>
                <c:pt idx="5">
                  <c:v>148.8635517654227</c:v>
                </c:pt>
                <c:pt idx="6">
                  <c:v>190.03708048057092</c:v>
                </c:pt>
                <c:pt idx="7">
                  <c:v>92.046208573954033</c:v>
                </c:pt>
                <c:pt idx="8">
                  <c:v>84.567078688732749</c:v>
                </c:pt>
                <c:pt idx="9" formatCode="0.0">
                  <c:v>6.1427962889441723</c:v>
                </c:pt>
                <c:pt idx="10" formatCode="0.0">
                  <c:v>4.8972242626641984</c:v>
                </c:pt>
                <c:pt idx="11">
                  <c:v>13.781820334086861</c:v>
                </c:pt>
                <c:pt idx="12">
                  <c:v>27.031518241489511</c:v>
                </c:pt>
                <c:pt idx="13">
                  <c:v>22.736670509910113</c:v>
                </c:pt>
                <c:pt idx="14">
                  <c:v>22.94900998897419</c:v>
                </c:pt>
                <c:pt idx="15">
                  <c:v>7.4244064111241004</c:v>
                </c:pt>
                <c:pt idx="16">
                  <c:v>9.2203701237223754</c:v>
                </c:pt>
                <c:pt idx="17" formatCode="0.0">
                  <c:v>7.7197645244939928</c:v>
                </c:pt>
                <c:pt idx="18" formatCode="0.0">
                  <c:v>9.5464588467379912</c:v>
                </c:pt>
                <c:pt idx="19" formatCode="0.0">
                  <c:v>7.755691148003991</c:v>
                </c:pt>
                <c:pt idx="20">
                  <c:v>12.740951181883981</c:v>
                </c:pt>
                <c:pt idx="21">
                  <c:v>11.913016791627641</c:v>
                </c:pt>
              </c:numCache>
            </c:numRef>
          </c:val>
          <c:smooth val="0"/>
          <c:extLst>
            <c:ext xmlns:c16="http://schemas.microsoft.com/office/drawing/2014/chart" uri="{C3380CC4-5D6E-409C-BE32-E72D297353CC}">
              <c16:uniqueId val="{0000000D-4D64-41FE-B8AB-680252010210}"/>
            </c:ext>
          </c:extLst>
        </c:ser>
        <c:ser>
          <c:idx val="14"/>
          <c:order val="14"/>
          <c:tx>
            <c:strRef>
              <c:f>'Select indicators'!$Y$87</c:f>
              <c:strCache>
                <c:ptCount val="1"/>
                <c:pt idx="0">
                  <c:v>max</c:v>
                </c:pt>
              </c:strCache>
            </c:strRef>
          </c:tx>
          <c:spPr>
            <a:ln w="25400" cap="rnd">
              <a:no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indicators'!$Y$88:$Y$109</c:f>
              <c:numCache>
                <c:formatCode>0</c:formatCode>
                <c:ptCount val="22"/>
                <c:pt idx="0">
                  <c:v>1095.16006917091</c:v>
                </c:pt>
                <c:pt idx="1">
                  <c:v>912.47522530858123</c:v>
                </c:pt>
                <c:pt idx="2">
                  <c:v>1021.16433378068</c:v>
                </c:pt>
                <c:pt idx="3">
                  <c:v>513.43354718334933</c:v>
                </c:pt>
                <c:pt idx="4">
                  <c:v>470.1115311948908</c:v>
                </c:pt>
                <c:pt idx="5">
                  <c:v>363.89159254373669</c:v>
                </c:pt>
                <c:pt idx="6">
                  <c:v>426.79075005417286</c:v>
                </c:pt>
                <c:pt idx="7">
                  <c:v>221.17843072326778</c:v>
                </c:pt>
                <c:pt idx="8">
                  <c:v>147.38832915948822</c:v>
                </c:pt>
                <c:pt idx="9">
                  <c:v>10.706016605337709</c:v>
                </c:pt>
                <c:pt idx="10" formatCode="0.0">
                  <c:v>6.2566805614623346</c:v>
                </c:pt>
                <c:pt idx="11">
                  <c:v>87.377812261374672</c:v>
                </c:pt>
                <c:pt idx="12">
                  <c:v>122.0953196579439</c:v>
                </c:pt>
                <c:pt idx="13">
                  <c:v>82.363076665209476</c:v>
                </c:pt>
                <c:pt idx="14">
                  <c:v>83.078537136869471</c:v>
                </c:pt>
                <c:pt idx="15">
                  <c:v>27.099858144966078</c:v>
                </c:pt>
                <c:pt idx="16">
                  <c:v>33.69878216873429</c:v>
                </c:pt>
                <c:pt idx="17">
                  <c:v>28.16719856265647</c:v>
                </c:pt>
                <c:pt idx="18">
                  <c:v>34.87830332944467</c:v>
                </c:pt>
                <c:pt idx="19">
                  <c:v>16.274493600634333</c:v>
                </c:pt>
                <c:pt idx="20">
                  <c:v>22.645050275358749</c:v>
                </c:pt>
                <c:pt idx="21">
                  <c:v>21.184848439690001</c:v>
                </c:pt>
              </c:numCache>
            </c:numRef>
          </c:val>
          <c:smooth val="0"/>
          <c:extLst>
            <c:ext xmlns:c16="http://schemas.microsoft.com/office/drawing/2014/chart" uri="{C3380CC4-5D6E-409C-BE32-E72D297353CC}">
              <c16:uniqueId val="{0000000E-4D64-41FE-B8AB-680252010210}"/>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1538211360"/>
        <c:axId val="1588602096"/>
      </c:lineChart>
      <c:catAx>
        <c:axId val="1538211360"/>
        <c:scaling>
          <c:orientation val="minMax"/>
        </c:scaling>
        <c:delete val="0"/>
        <c:axPos val="b"/>
        <c:numFmt formatCode="General" sourceLinked="1"/>
        <c:majorTickMark val="none"/>
        <c:minorTickMark val="none"/>
        <c:tickLblPos val="low"/>
        <c:spPr>
          <a:noFill/>
          <a:ln w="15875" cap="flat" cmpd="sng" algn="ctr">
            <a:solidFill>
              <a:schemeClr val="tx1">
                <a:alpha val="26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88602096"/>
        <c:crosses val="autoZero"/>
        <c:auto val="1"/>
        <c:lblAlgn val="ctr"/>
        <c:lblOffset val="100"/>
        <c:noMultiLvlLbl val="0"/>
      </c:catAx>
      <c:valAx>
        <c:axId val="1588602096"/>
        <c:scaling>
          <c:orientation val="minMax"/>
          <c:min val="-2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38211360"/>
        <c:crosses val="autoZero"/>
        <c:crossBetween val="between"/>
      </c:valAx>
      <c:spPr>
        <a:noFill/>
        <a:ln>
          <a:noFill/>
        </a:ln>
        <a:effectLst/>
      </c:spPr>
    </c:plotArea>
    <c:legend>
      <c:legendPos val="r"/>
      <c:legendEntry>
        <c:idx val="13"/>
        <c:delete val="1"/>
      </c:legendEntry>
      <c:legendEntry>
        <c:idx val="14"/>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900">
          <a:latin typeface="Arial Nova" panose="020B05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Total land occupation (agricultural and urban), in m</a:t>
            </a:r>
            <a:r>
              <a:rPr lang="en-IE" baseline="30000"/>
              <a:t>2</a:t>
            </a:r>
            <a:r>
              <a:rPr lang="en-IE"/>
              <a:t>a per TWh, regional variation, 2020</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lineChart>
        <c:grouping val="standard"/>
        <c:varyColors val="0"/>
        <c:ser>
          <c:idx val="0"/>
          <c:order val="0"/>
          <c:tx>
            <c:strRef>
              <c:f>'Select indicators'!$K$87</c:f>
              <c:strCache>
                <c:ptCount val="1"/>
                <c:pt idx="0">
                  <c:v>CAZ</c:v>
                </c:pt>
              </c:strCache>
            </c:strRef>
          </c:tx>
          <c:spPr>
            <a:ln w="28575" cap="rnd">
              <a:noFill/>
              <a:round/>
            </a:ln>
            <a:effectLst/>
          </c:spPr>
          <c:marker>
            <c:symbol val="circle"/>
            <c:size val="5"/>
            <c:spPr>
              <a:solidFill>
                <a:schemeClr val="accent1"/>
              </a:solidFill>
              <a:ln w="9525">
                <a:solidFill>
                  <a:schemeClr val="accent1"/>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indicators'!$K$449:$K$470</c:f>
              <c:numCache>
                <c:formatCode>0.0</c:formatCode>
                <c:ptCount val="22"/>
                <c:pt idx="0">
                  <c:v>11.114498524883949</c:v>
                </c:pt>
                <c:pt idx="1">
                  <c:v>9.0195028355742437</c:v>
                </c:pt>
                <c:pt idx="2">
                  <c:v>10.42090391680901</c:v>
                </c:pt>
                <c:pt idx="3">
                  <c:v>2.1285923221510856</c:v>
                </c:pt>
                <c:pt idx="4">
                  <c:v>16.019406614299761</c:v>
                </c:pt>
                <c:pt idx="5">
                  <c:v>12.127088793323873</c:v>
                </c:pt>
                <c:pt idx="6">
                  <c:v>14.858764761189679</c:v>
                </c:pt>
                <c:pt idx="7">
                  <c:v>2.6204315745457838</c:v>
                </c:pt>
                <c:pt idx="8">
                  <c:v>10.4260524824453</c:v>
                </c:pt>
                <c:pt idx="9">
                  <c:v>28.787725706252377</c:v>
                </c:pt>
                <c:pt idx="10">
                  <c:v>0.6898105799735349</c:v>
                </c:pt>
                <c:pt idx="11">
                  <c:v>14.517627895032513</c:v>
                </c:pt>
                <c:pt idx="12">
                  <c:v>14.965842964872543</c:v>
                </c:pt>
                <c:pt idx="13">
                  <c:v>15.684900538304198</c:v>
                </c:pt>
                <c:pt idx="14">
                  <c:v>4.7879546094301162</c:v>
                </c:pt>
                <c:pt idx="15">
                  <c:v>9.5718526241945341</c:v>
                </c:pt>
                <c:pt idx="16">
                  <c:v>1.3620526777937589</c:v>
                </c:pt>
                <c:pt idx="17">
                  <c:v>9.257530596020052</c:v>
                </c:pt>
                <c:pt idx="18">
                  <c:v>1.3336148465764128</c:v>
                </c:pt>
                <c:pt idx="19">
                  <c:v>0.74620973373753807</c:v>
                </c:pt>
                <c:pt idx="20">
                  <c:v>1.0913059497525197</c:v>
                </c:pt>
                <c:pt idx="21">
                  <c:v>1.0254834319062403</c:v>
                </c:pt>
              </c:numCache>
            </c:numRef>
          </c:val>
          <c:smooth val="0"/>
          <c:extLst>
            <c:ext xmlns:c16="http://schemas.microsoft.com/office/drawing/2014/chart" uri="{C3380CC4-5D6E-409C-BE32-E72D297353CC}">
              <c16:uniqueId val="{00000000-46B5-47BE-8E21-7980AD808C99}"/>
            </c:ext>
          </c:extLst>
        </c:ser>
        <c:ser>
          <c:idx val="1"/>
          <c:order val="1"/>
          <c:tx>
            <c:strRef>
              <c:f>'Select indicators'!$L$87</c:f>
              <c:strCache>
                <c:ptCount val="1"/>
                <c:pt idx="0">
                  <c:v>CHA</c:v>
                </c:pt>
              </c:strCache>
            </c:strRef>
          </c:tx>
          <c:spPr>
            <a:ln w="28575" cap="rnd">
              <a:noFill/>
              <a:round/>
            </a:ln>
            <a:effectLst/>
          </c:spPr>
          <c:marker>
            <c:symbol val="circle"/>
            <c:size val="5"/>
            <c:spPr>
              <a:solidFill>
                <a:schemeClr val="accent2"/>
              </a:solidFill>
              <a:ln w="9525">
                <a:solidFill>
                  <a:schemeClr val="accent2"/>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indicators'!$L$449:$L$470</c:f>
              <c:numCache>
                <c:formatCode>0.0</c:formatCode>
                <c:ptCount val="22"/>
                <c:pt idx="0">
                  <c:v>26.608496403456719</c:v>
                </c:pt>
                <c:pt idx="1">
                  <c:v>22.546138307781369</c:v>
                </c:pt>
                <c:pt idx="2">
                  <c:v>24.935637247673668</c:v>
                </c:pt>
                <c:pt idx="3">
                  <c:v>0.70092557536559841</c:v>
                </c:pt>
                <c:pt idx="4">
                  <c:v>37.806540401778278</c:v>
                </c:pt>
                <c:pt idx="5">
                  <c:v>30.366081438553334</c:v>
                </c:pt>
                <c:pt idx="6">
                  <c:v>34.940556989096606</c:v>
                </c:pt>
                <c:pt idx="7">
                  <c:v>0.94922177186465562</c:v>
                </c:pt>
                <c:pt idx="8">
                  <c:v>10.634573169267856</c:v>
                </c:pt>
                <c:pt idx="9">
                  <c:v>29.363478162959996</c:v>
                </c:pt>
                <c:pt idx="10">
                  <c:v>0.5928356298016656</c:v>
                </c:pt>
                <c:pt idx="11">
                  <c:v>15.556861692097534</c:v>
                </c:pt>
                <c:pt idx="12">
                  <c:v>16.726095207862425</c:v>
                </c:pt>
                <c:pt idx="13">
                  <c:v>16.941485761587344</c:v>
                </c:pt>
                <c:pt idx="14">
                  <c:v>4.3296169802742881</c:v>
                </c:pt>
                <c:pt idx="15">
                  <c:v>10.840916467413232</c:v>
                </c:pt>
                <c:pt idx="16">
                  <c:v>1.3864995971080583</c:v>
                </c:pt>
                <c:pt idx="17">
                  <c:v>10.495972357251665</c:v>
                </c:pt>
                <c:pt idx="18">
                  <c:v>1.3715076894060005</c:v>
                </c:pt>
                <c:pt idx="19">
                  <c:v>0.93099232514114416</c:v>
                </c:pt>
                <c:pt idx="20">
                  <c:v>1.5161402073085803</c:v>
                </c:pt>
                <c:pt idx="21">
                  <c:v>1.4230077264527596</c:v>
                </c:pt>
              </c:numCache>
            </c:numRef>
          </c:val>
          <c:smooth val="0"/>
          <c:extLst>
            <c:ext xmlns:c16="http://schemas.microsoft.com/office/drawing/2014/chart" uri="{C3380CC4-5D6E-409C-BE32-E72D297353CC}">
              <c16:uniqueId val="{00000001-46B5-47BE-8E21-7980AD808C99}"/>
            </c:ext>
          </c:extLst>
        </c:ser>
        <c:ser>
          <c:idx val="2"/>
          <c:order val="2"/>
          <c:tx>
            <c:strRef>
              <c:f>'Select indicators'!$M$87</c:f>
              <c:strCache>
                <c:ptCount val="1"/>
                <c:pt idx="0">
                  <c:v>EUR</c:v>
                </c:pt>
              </c:strCache>
            </c:strRef>
          </c:tx>
          <c:spPr>
            <a:ln w="28575" cap="rnd">
              <a:noFill/>
              <a:round/>
            </a:ln>
            <a:effectLst/>
          </c:spPr>
          <c:marker>
            <c:symbol val="circle"/>
            <c:size val="5"/>
            <c:spPr>
              <a:solidFill>
                <a:schemeClr val="accent3"/>
              </a:solidFill>
              <a:ln w="9525">
                <a:solidFill>
                  <a:schemeClr val="accent3"/>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indicators'!$M$449:$M$470</c:f>
              <c:numCache>
                <c:formatCode>0.0</c:formatCode>
                <c:ptCount val="22"/>
                <c:pt idx="0">
                  <c:v>20.389751723409468</c:v>
                </c:pt>
                <c:pt idx="1">
                  <c:v>17.117024695919749</c:v>
                </c:pt>
                <c:pt idx="2">
                  <c:v>19.109915832247545</c:v>
                </c:pt>
                <c:pt idx="3">
                  <c:v>2.2104550999597676</c:v>
                </c:pt>
                <c:pt idx="4">
                  <c:v>29.061924225016188</c:v>
                </c:pt>
                <c:pt idx="5">
                  <c:v>23.045568713516445</c:v>
                </c:pt>
                <c:pt idx="6">
                  <c:v>26.880407045212902</c:v>
                </c:pt>
                <c:pt idx="7">
                  <c:v>2.7162591737083748</c:v>
                </c:pt>
                <c:pt idx="8">
                  <c:v>15.192246774951212</c:v>
                </c:pt>
                <c:pt idx="9">
                  <c:v>41.94782962070903</c:v>
                </c:pt>
                <c:pt idx="10">
                  <c:v>0.63753453201057619</c:v>
                </c:pt>
                <c:pt idx="11">
                  <c:v>15.933958559647973</c:v>
                </c:pt>
                <c:pt idx="12">
                  <c:v>15.581127061866148</c:v>
                </c:pt>
                <c:pt idx="13">
                  <c:v>17.418234477927793</c:v>
                </c:pt>
                <c:pt idx="14">
                  <c:v>4.9520892367894138</c:v>
                </c:pt>
                <c:pt idx="15">
                  <c:v>10.847320801236629</c:v>
                </c:pt>
                <c:pt idx="16">
                  <c:v>1.4758711993922633</c:v>
                </c:pt>
                <c:pt idx="17">
                  <c:v>10.495906147119234</c:v>
                </c:pt>
                <c:pt idx="18">
                  <c:v>1.4511077929959999</c:v>
                </c:pt>
                <c:pt idx="19">
                  <c:v>0.94639960565222803</c:v>
                </c:pt>
                <c:pt idx="20">
                  <c:v>0.97374009632254943</c:v>
                </c:pt>
                <c:pt idx="21">
                  <c:v>0.91454041292809785</c:v>
                </c:pt>
              </c:numCache>
            </c:numRef>
          </c:val>
          <c:smooth val="0"/>
          <c:extLst>
            <c:ext xmlns:c16="http://schemas.microsoft.com/office/drawing/2014/chart" uri="{C3380CC4-5D6E-409C-BE32-E72D297353CC}">
              <c16:uniqueId val="{00000002-46B5-47BE-8E21-7980AD808C99}"/>
            </c:ext>
          </c:extLst>
        </c:ser>
        <c:ser>
          <c:idx val="3"/>
          <c:order val="3"/>
          <c:tx>
            <c:strRef>
              <c:f>'Select indicators'!$N$87</c:f>
              <c:strCache>
                <c:ptCount val="1"/>
                <c:pt idx="0">
                  <c:v>IND</c:v>
                </c:pt>
              </c:strCache>
            </c:strRef>
          </c:tx>
          <c:spPr>
            <a:ln w="28575" cap="rnd">
              <a:noFill/>
              <a:round/>
            </a:ln>
            <a:effectLst/>
          </c:spPr>
          <c:marker>
            <c:symbol val="circle"/>
            <c:size val="5"/>
            <c:spPr>
              <a:solidFill>
                <a:schemeClr val="accent4"/>
              </a:solidFill>
              <a:ln w="9525">
                <a:solidFill>
                  <a:schemeClr val="accent4"/>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indicators'!$N$449:$N$470</c:f>
              <c:numCache>
                <c:formatCode>0.0</c:formatCode>
                <c:ptCount val="22"/>
                <c:pt idx="0">
                  <c:v>20.99104271005853</c:v>
                </c:pt>
                <c:pt idx="1">
                  <c:v>17.641972965184884</c:v>
                </c:pt>
                <c:pt idx="2">
                  <c:v>19.673091832797333</c:v>
                </c:pt>
                <c:pt idx="3">
                  <c:v>0.70092557536559841</c:v>
                </c:pt>
                <c:pt idx="4">
                  <c:v>29.907271541441457</c:v>
                </c:pt>
                <c:pt idx="5">
                  <c:v>23.753247090917597</c:v>
                </c:pt>
                <c:pt idx="6">
                  <c:v>27.659586598359539</c:v>
                </c:pt>
                <c:pt idx="7">
                  <c:v>0.94922177186465562</c:v>
                </c:pt>
                <c:pt idx="8">
                  <c:v>12.660206357129374</c:v>
                </c:pt>
                <c:pt idx="9">
                  <c:v>34.956523612409427</c:v>
                </c:pt>
                <c:pt idx="10">
                  <c:v>0.72303926128128981</c:v>
                </c:pt>
                <c:pt idx="11">
                  <c:v>22.459901331534649</c:v>
                </c:pt>
                <c:pt idx="12">
                  <c:v>20.191474767372025</c:v>
                </c:pt>
                <c:pt idx="13">
                  <c:v>26.166567411904484</c:v>
                </c:pt>
                <c:pt idx="14">
                  <c:v>8.586075793697983</c:v>
                </c:pt>
                <c:pt idx="15">
                  <c:v>15.611627716901065</c:v>
                </c:pt>
                <c:pt idx="16">
                  <c:v>2.3324159757123821</c:v>
                </c:pt>
                <c:pt idx="17">
                  <c:v>15.091110336379518</c:v>
                </c:pt>
                <c:pt idx="18">
                  <c:v>2.2737934206199988</c:v>
                </c:pt>
                <c:pt idx="19">
                  <c:v>1.2398765098687328</c:v>
                </c:pt>
                <c:pt idx="20">
                  <c:v>1.1006816736842997</c:v>
                </c:pt>
                <c:pt idx="21">
                  <c:v>1.0348591558380136</c:v>
                </c:pt>
              </c:numCache>
            </c:numRef>
          </c:val>
          <c:smooth val="0"/>
          <c:extLst>
            <c:ext xmlns:c16="http://schemas.microsoft.com/office/drawing/2014/chart" uri="{C3380CC4-5D6E-409C-BE32-E72D297353CC}">
              <c16:uniqueId val="{00000003-46B5-47BE-8E21-7980AD808C99}"/>
            </c:ext>
          </c:extLst>
        </c:ser>
        <c:ser>
          <c:idx val="4"/>
          <c:order val="4"/>
          <c:tx>
            <c:strRef>
              <c:f>'Select indicators'!$O$87</c:f>
              <c:strCache>
                <c:ptCount val="1"/>
                <c:pt idx="0">
                  <c:v>JPN</c:v>
                </c:pt>
              </c:strCache>
            </c:strRef>
          </c:tx>
          <c:spPr>
            <a:ln w="28575" cap="rnd">
              <a:noFill/>
              <a:round/>
            </a:ln>
            <a:effectLst/>
          </c:spPr>
          <c:marker>
            <c:symbol val="circle"/>
            <c:size val="5"/>
            <c:spPr>
              <a:solidFill>
                <a:schemeClr val="accent5"/>
              </a:solidFill>
              <a:ln w="9525">
                <a:solidFill>
                  <a:schemeClr val="accent5"/>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indicators'!$O$449:$O$470</c:f>
              <c:numCache>
                <c:formatCode>0.0</c:formatCode>
                <c:ptCount val="22"/>
                <c:pt idx="0">
                  <c:v>11.11467872261866</c:v>
                </c:pt>
                <c:pt idx="1">
                  <c:v>9.0196702369138677</c:v>
                </c:pt>
                <c:pt idx="2">
                  <c:v>10.42090391680901</c:v>
                </c:pt>
                <c:pt idx="3">
                  <c:v>5.8406031477649538</c:v>
                </c:pt>
                <c:pt idx="4">
                  <c:v>16.019406614299761</c:v>
                </c:pt>
                <c:pt idx="5">
                  <c:v>12.127088793323873</c:v>
                </c:pt>
                <c:pt idx="6">
                  <c:v>14.858764761189679</c:v>
                </c:pt>
                <c:pt idx="7">
                  <c:v>6.9656675292198571</c:v>
                </c:pt>
                <c:pt idx="8">
                  <c:v>15.192246774951212</c:v>
                </c:pt>
                <c:pt idx="9">
                  <c:v>41.94782962070903</c:v>
                </c:pt>
                <c:pt idx="10">
                  <c:v>0.77885133962696762</c:v>
                </c:pt>
                <c:pt idx="11">
                  <c:v>58.654678122189523</c:v>
                </c:pt>
                <c:pt idx="12">
                  <c:v>29.360553925043558</c:v>
                </c:pt>
                <c:pt idx="13">
                  <c:v>34.782256722495106</c:v>
                </c:pt>
                <c:pt idx="14">
                  <c:v>12.718148203463777</c:v>
                </c:pt>
                <c:pt idx="15">
                  <c:v>19.972713633726723</c:v>
                </c:pt>
                <c:pt idx="16">
                  <c:v>3.2317648474555951</c:v>
                </c:pt>
                <c:pt idx="17">
                  <c:v>19.289277309405467</c:v>
                </c:pt>
                <c:pt idx="18">
                  <c:v>3.1294760535141579</c:v>
                </c:pt>
                <c:pt idx="19">
                  <c:v>0.90794347502632267</c:v>
                </c:pt>
                <c:pt idx="20">
                  <c:v>1.1976831269486747</c:v>
                </c:pt>
                <c:pt idx="21">
                  <c:v>1.1272749808046041</c:v>
                </c:pt>
              </c:numCache>
            </c:numRef>
          </c:val>
          <c:smooth val="0"/>
          <c:extLst>
            <c:ext xmlns:c16="http://schemas.microsoft.com/office/drawing/2014/chart" uri="{C3380CC4-5D6E-409C-BE32-E72D297353CC}">
              <c16:uniqueId val="{00000004-46B5-47BE-8E21-7980AD808C99}"/>
            </c:ext>
          </c:extLst>
        </c:ser>
        <c:ser>
          <c:idx val="5"/>
          <c:order val="5"/>
          <c:tx>
            <c:strRef>
              <c:f>'Select indicators'!$P$87</c:f>
              <c:strCache>
                <c:ptCount val="1"/>
                <c:pt idx="0">
                  <c:v>LAM</c:v>
                </c:pt>
              </c:strCache>
            </c:strRef>
          </c:tx>
          <c:spPr>
            <a:ln w="28575" cap="rnd">
              <a:noFill/>
              <a:round/>
            </a:ln>
            <a:effectLst/>
          </c:spPr>
          <c:marker>
            <c:symbol val="circle"/>
            <c:size val="5"/>
            <c:spPr>
              <a:solidFill>
                <a:schemeClr val="accent6"/>
              </a:solidFill>
              <a:ln w="9525">
                <a:solidFill>
                  <a:schemeClr val="accent6"/>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indicators'!$P$449:$P$470</c:f>
              <c:numCache>
                <c:formatCode>0.0</c:formatCode>
                <c:ptCount val="22"/>
                <c:pt idx="0">
                  <c:v>10.326254719052788</c:v>
                </c:pt>
                <c:pt idx="1">
                  <c:v>8.3313750990890263</c:v>
                </c:pt>
                <c:pt idx="2">
                  <c:v>9.6820072882094568</c:v>
                </c:pt>
                <c:pt idx="3">
                  <c:v>0.70092557536559841</c:v>
                </c:pt>
                <c:pt idx="4">
                  <c:v>14.910296351268938</c:v>
                </c:pt>
                <c:pt idx="5">
                  <c:v>11.198602553349058</c:v>
                </c:pt>
                <c:pt idx="6">
                  <c:v>13.836467745102993</c:v>
                </c:pt>
                <c:pt idx="7">
                  <c:v>0.94922177186465562</c:v>
                </c:pt>
                <c:pt idx="8">
                  <c:v>8.7168633759455254</c:v>
                </c:pt>
                <c:pt idx="9">
                  <c:v>24.068426331087071</c:v>
                </c:pt>
                <c:pt idx="10">
                  <c:v>1.0245919792658456</c:v>
                </c:pt>
                <c:pt idx="11">
                  <c:v>13.096309973846314</c:v>
                </c:pt>
                <c:pt idx="12">
                  <c:v>11.604184319342172</c:v>
                </c:pt>
                <c:pt idx="13">
                  <c:v>15.155048881663987</c:v>
                </c:pt>
                <c:pt idx="14">
                  <c:v>6.9434417653293909</c:v>
                </c:pt>
                <c:pt idx="15">
                  <c:v>7.8665067339663626</c:v>
                </c:pt>
                <c:pt idx="16">
                  <c:v>1.5490456962522885</c:v>
                </c:pt>
                <c:pt idx="17">
                  <c:v>7.5777627955812328</c:v>
                </c:pt>
                <c:pt idx="18">
                  <c:v>1.4782877859059798</c:v>
                </c:pt>
                <c:pt idx="19">
                  <c:v>0.677362865580312</c:v>
                </c:pt>
                <c:pt idx="20">
                  <c:v>1.1716547612393666</c:v>
                </c:pt>
                <c:pt idx="21">
                  <c:v>1.1058322433930898</c:v>
                </c:pt>
              </c:numCache>
            </c:numRef>
          </c:val>
          <c:smooth val="0"/>
          <c:extLst>
            <c:ext xmlns:c16="http://schemas.microsoft.com/office/drawing/2014/chart" uri="{C3380CC4-5D6E-409C-BE32-E72D297353CC}">
              <c16:uniqueId val="{00000005-46B5-47BE-8E21-7980AD808C99}"/>
            </c:ext>
          </c:extLst>
        </c:ser>
        <c:ser>
          <c:idx val="6"/>
          <c:order val="6"/>
          <c:tx>
            <c:strRef>
              <c:f>'Select indicators'!$Q$87</c:f>
              <c:strCache>
                <c:ptCount val="1"/>
                <c:pt idx="0">
                  <c:v>MEA</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indicators'!$Q$449:$Q$470</c:f>
              <c:numCache>
                <c:formatCode>0.0</c:formatCode>
                <c:ptCount val="22"/>
                <c:pt idx="0">
                  <c:v>12.993893945201261</c:v>
                </c:pt>
                <c:pt idx="1">
                  <c:v>10.66024814207308</c:v>
                </c:pt>
                <c:pt idx="2">
                  <c:v>12.181724157642662</c:v>
                </c:pt>
                <c:pt idx="3">
                  <c:v>0.70092557536559841</c:v>
                </c:pt>
                <c:pt idx="4">
                  <c:v>18.662460764055666</c:v>
                </c:pt>
                <c:pt idx="5">
                  <c:v>14.339708666528491</c:v>
                </c:pt>
                <c:pt idx="6">
                  <c:v>17.294939468714176</c:v>
                </c:pt>
                <c:pt idx="7">
                  <c:v>0.94922177186465562</c:v>
                </c:pt>
                <c:pt idx="8">
                  <c:v>15.192246774951212</c:v>
                </c:pt>
                <c:pt idx="9">
                  <c:v>41.94782962070903</c:v>
                </c:pt>
                <c:pt idx="10">
                  <c:v>0.52247984081077858</c:v>
                </c:pt>
                <c:pt idx="11">
                  <c:v>13.225436698520651</c:v>
                </c:pt>
                <c:pt idx="12">
                  <c:v>12.931421004572023</c:v>
                </c:pt>
                <c:pt idx="13">
                  <c:v>14.853306448817639</c:v>
                </c:pt>
                <c:pt idx="14">
                  <c:v>3.0598704589799937</c:v>
                </c:pt>
                <c:pt idx="15">
                  <c:v>9.9437953624345656</c:v>
                </c:pt>
                <c:pt idx="16">
                  <c:v>1.1415690027252434</c:v>
                </c:pt>
                <c:pt idx="17">
                  <c:v>9.6366110327310235</c:v>
                </c:pt>
                <c:pt idx="18">
                  <c:v>1.1421722597485071</c:v>
                </c:pt>
                <c:pt idx="19">
                  <c:v>0.69429571464562678</c:v>
                </c:pt>
                <c:pt idx="20">
                  <c:v>1.0539604454629043</c:v>
                </c:pt>
                <c:pt idx="21">
                  <c:v>0.98813792761662944</c:v>
                </c:pt>
              </c:numCache>
            </c:numRef>
          </c:val>
          <c:smooth val="0"/>
          <c:extLst>
            <c:ext xmlns:c16="http://schemas.microsoft.com/office/drawing/2014/chart" uri="{C3380CC4-5D6E-409C-BE32-E72D297353CC}">
              <c16:uniqueId val="{00000006-46B5-47BE-8E21-7980AD808C99}"/>
            </c:ext>
          </c:extLst>
        </c:ser>
        <c:ser>
          <c:idx val="7"/>
          <c:order val="7"/>
          <c:tx>
            <c:strRef>
              <c:f>'Select indicators'!$R$87</c:f>
              <c:strCache>
                <c:ptCount val="1"/>
                <c:pt idx="0">
                  <c:v>NEU</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indicators'!$R$449:$R$470</c:f>
              <c:numCache>
                <c:formatCode>0.0</c:formatCode>
                <c:ptCount val="22"/>
                <c:pt idx="0">
                  <c:v>20.389603004681923</c:v>
                </c:pt>
                <c:pt idx="1">
                  <c:v>17.116886538166149</c:v>
                </c:pt>
                <c:pt idx="2">
                  <c:v>19.109915832247545</c:v>
                </c:pt>
                <c:pt idx="3">
                  <c:v>2.2104550999597676</c:v>
                </c:pt>
                <c:pt idx="4">
                  <c:v>29.061924225016188</c:v>
                </c:pt>
                <c:pt idx="5">
                  <c:v>23.045568713516445</c:v>
                </c:pt>
                <c:pt idx="6">
                  <c:v>26.880407045212902</c:v>
                </c:pt>
                <c:pt idx="7">
                  <c:v>2.7162591737083748</c:v>
                </c:pt>
                <c:pt idx="8">
                  <c:v>15.192246774951212</c:v>
                </c:pt>
                <c:pt idx="9">
                  <c:v>41.94782962070903</c:v>
                </c:pt>
                <c:pt idx="10">
                  <c:v>0.54430344087663718</c:v>
                </c:pt>
                <c:pt idx="11">
                  <c:v>51.828776136654071</c:v>
                </c:pt>
                <c:pt idx="12">
                  <c:v>45.296522055130936</c:v>
                </c:pt>
                <c:pt idx="13">
                  <c:v>39.942671698838694</c:v>
                </c:pt>
                <c:pt idx="14">
                  <c:v>8.8517419386802612</c:v>
                </c:pt>
                <c:pt idx="15">
                  <c:v>26.368492660509428</c:v>
                </c:pt>
                <c:pt idx="16">
                  <c:v>3.1325272661213872</c:v>
                </c:pt>
                <c:pt idx="17">
                  <c:v>25.546457819752085</c:v>
                </c:pt>
                <c:pt idx="18">
                  <c:v>3.1225079506642111</c:v>
                </c:pt>
                <c:pt idx="19">
                  <c:v>0.66320893338138065</c:v>
                </c:pt>
                <c:pt idx="20">
                  <c:v>1.0592587919250951</c:v>
                </c:pt>
                <c:pt idx="21">
                  <c:v>0.9934362740788123</c:v>
                </c:pt>
              </c:numCache>
            </c:numRef>
          </c:val>
          <c:smooth val="0"/>
          <c:extLst>
            <c:ext xmlns:c16="http://schemas.microsoft.com/office/drawing/2014/chart" uri="{C3380CC4-5D6E-409C-BE32-E72D297353CC}">
              <c16:uniqueId val="{00000007-46B5-47BE-8E21-7980AD808C99}"/>
            </c:ext>
          </c:extLst>
        </c:ser>
        <c:ser>
          <c:idx val="8"/>
          <c:order val="8"/>
          <c:tx>
            <c:strRef>
              <c:f>'Select indicators'!$S$87</c:f>
              <c:strCache>
                <c:ptCount val="1"/>
                <c:pt idx="0">
                  <c:v>OAS</c:v>
                </c:pt>
              </c:strCache>
            </c:strRef>
          </c:tx>
          <c:spPr>
            <a:ln w="28575" cap="rnd">
              <a:noFill/>
              <a:round/>
            </a:ln>
            <a:effectLst/>
          </c:spPr>
          <c:marker>
            <c:symbol val="circle"/>
            <c:size val="5"/>
            <c:spPr>
              <a:solidFill>
                <a:schemeClr val="accent3">
                  <a:lumMod val="60000"/>
                </a:schemeClr>
              </a:solidFill>
              <a:ln w="9525">
                <a:solidFill>
                  <a:schemeClr val="accent3">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indicators'!$S$449:$S$470</c:f>
              <c:numCache>
                <c:formatCode>0.0</c:formatCode>
                <c:ptCount val="22"/>
                <c:pt idx="0">
                  <c:v>24.93509626651122</c:v>
                </c:pt>
                <c:pt idx="1">
                  <c:v>21.085215123063179</c:v>
                </c:pt>
                <c:pt idx="2">
                  <c:v>23.368073204417712</c:v>
                </c:pt>
                <c:pt idx="3">
                  <c:v>0.70092557536559841</c:v>
                </c:pt>
                <c:pt idx="4">
                  <c:v>35.453570715574372</c:v>
                </c:pt>
                <c:pt idx="5">
                  <c:v>28.396304357284137</c:v>
                </c:pt>
                <c:pt idx="6">
                  <c:v>32.771761000701524</c:v>
                </c:pt>
                <c:pt idx="7">
                  <c:v>0.94922177186465562</c:v>
                </c:pt>
                <c:pt idx="8">
                  <c:v>11.313375416755189</c:v>
                </c:pt>
                <c:pt idx="9">
                  <c:v>31.237744710037624</c:v>
                </c:pt>
                <c:pt idx="10">
                  <c:v>0.55391388666826114</c:v>
                </c:pt>
                <c:pt idx="11">
                  <c:v>25.623075439041301</c:v>
                </c:pt>
                <c:pt idx="12">
                  <c:v>19.800145219072505</c:v>
                </c:pt>
                <c:pt idx="13">
                  <c:v>26.68644391624769</c:v>
                </c:pt>
                <c:pt idx="14">
                  <c:v>6.0889391575499952</c:v>
                </c:pt>
                <c:pt idx="15">
                  <c:v>17.512946751011793</c:v>
                </c:pt>
                <c:pt idx="16">
                  <c:v>2.1104906689017744</c:v>
                </c:pt>
                <c:pt idx="17">
                  <c:v>16.964859857976155</c:v>
                </c:pt>
                <c:pt idx="18">
                  <c:v>2.1005296833686575</c:v>
                </c:pt>
                <c:pt idx="19">
                  <c:v>0.91632444662347956</c:v>
                </c:pt>
                <c:pt idx="20">
                  <c:v>1.501925688730422</c:v>
                </c:pt>
                <c:pt idx="21">
                  <c:v>1.4087932078746035</c:v>
                </c:pt>
              </c:numCache>
            </c:numRef>
          </c:val>
          <c:smooth val="0"/>
          <c:extLst>
            <c:ext xmlns:c16="http://schemas.microsoft.com/office/drawing/2014/chart" uri="{C3380CC4-5D6E-409C-BE32-E72D297353CC}">
              <c16:uniqueId val="{00000008-46B5-47BE-8E21-7980AD808C99}"/>
            </c:ext>
          </c:extLst>
        </c:ser>
        <c:ser>
          <c:idx val="9"/>
          <c:order val="9"/>
          <c:tx>
            <c:strRef>
              <c:f>'Select indicators'!$T$87</c:f>
              <c:strCache>
                <c:ptCount val="1"/>
                <c:pt idx="0">
                  <c:v>REF</c:v>
                </c:pt>
              </c:strCache>
            </c:strRef>
          </c:tx>
          <c:spPr>
            <a:ln w="28575" cap="rnd">
              <a:noFill/>
              <a:round/>
            </a:ln>
            <a:effectLst/>
          </c:spPr>
          <c:marker>
            <c:symbol val="circle"/>
            <c:size val="5"/>
            <c:spPr>
              <a:solidFill>
                <a:schemeClr val="accent4">
                  <a:lumMod val="60000"/>
                </a:schemeClr>
              </a:solidFill>
              <a:ln w="9525">
                <a:solidFill>
                  <a:schemeClr val="accent4">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indicators'!$T$449:$T$470</c:f>
              <c:numCache>
                <c:formatCode>0.0</c:formatCode>
                <c:ptCount val="22"/>
                <c:pt idx="0">
                  <c:v>18.819655859442065</c:v>
                </c:pt>
                <c:pt idx="1">
                  <c:v>15.746288660949384</c:v>
                </c:pt>
                <c:pt idx="2">
                  <c:v>17.639126654578003</c:v>
                </c:pt>
                <c:pt idx="3">
                  <c:v>2.8198829823451059</c:v>
                </c:pt>
                <c:pt idx="4">
                  <c:v>26.854217072799891</c:v>
                </c:pt>
                <c:pt idx="5">
                  <c:v>21.197397453135423</c:v>
                </c:pt>
                <c:pt idx="6">
                  <c:v>24.845503474907133</c:v>
                </c:pt>
                <c:pt idx="7">
                  <c:v>3.4296482425249111</c:v>
                </c:pt>
                <c:pt idx="8">
                  <c:v>9.6677934022416867</c:v>
                </c:pt>
                <c:pt idx="9">
                  <c:v>26.694072226116511</c:v>
                </c:pt>
                <c:pt idx="10">
                  <c:v>0.59939476934972169</c:v>
                </c:pt>
                <c:pt idx="11">
                  <c:v>26.389993399661943</c:v>
                </c:pt>
                <c:pt idx="12">
                  <c:v>23.955923867732228</c:v>
                </c:pt>
                <c:pt idx="13">
                  <c:v>26.808551325304162</c:v>
                </c:pt>
                <c:pt idx="14">
                  <c:v>6.9327286379598361</c:v>
                </c:pt>
                <c:pt idx="15">
                  <c:v>17.106369127508632</c:v>
                </c:pt>
                <c:pt idx="16">
                  <c:v>2.2022057916568154</c:v>
                </c:pt>
                <c:pt idx="17">
                  <c:v>16.561045229261993</c:v>
                </c:pt>
                <c:pt idx="18">
                  <c:v>2.1769602417633136</c:v>
                </c:pt>
                <c:pt idx="19">
                  <c:v>0.80742973798911222</c:v>
                </c:pt>
                <c:pt idx="20">
                  <c:v>1.0725450431937895</c:v>
                </c:pt>
                <c:pt idx="21">
                  <c:v>1.0067225253475092</c:v>
                </c:pt>
              </c:numCache>
            </c:numRef>
          </c:val>
          <c:smooth val="0"/>
          <c:extLst>
            <c:ext xmlns:c16="http://schemas.microsoft.com/office/drawing/2014/chart" uri="{C3380CC4-5D6E-409C-BE32-E72D297353CC}">
              <c16:uniqueId val="{00000009-46B5-47BE-8E21-7980AD808C99}"/>
            </c:ext>
          </c:extLst>
        </c:ser>
        <c:ser>
          <c:idx val="10"/>
          <c:order val="10"/>
          <c:tx>
            <c:strRef>
              <c:f>'Select indicators'!$U$87</c:f>
              <c:strCache>
                <c:ptCount val="1"/>
                <c:pt idx="0">
                  <c:v>SSA</c:v>
                </c:pt>
              </c:strCache>
            </c:strRef>
          </c:tx>
          <c:spPr>
            <a:ln w="28575" cap="rnd">
              <a:noFill/>
              <a:round/>
            </a:ln>
            <a:effectLst/>
          </c:spPr>
          <c:marker>
            <c:symbol val="circle"/>
            <c:size val="5"/>
            <c:spPr>
              <a:solidFill>
                <a:schemeClr val="accent5">
                  <a:lumMod val="60000"/>
                </a:schemeClr>
              </a:solidFill>
              <a:ln w="9525">
                <a:solidFill>
                  <a:schemeClr val="accent5">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indicators'!$U$449:$U$470</c:f>
              <c:numCache>
                <c:formatCode>0.0</c:formatCode>
                <c:ptCount val="22"/>
                <c:pt idx="0">
                  <c:v>12.993958130428979</c:v>
                </c:pt>
                <c:pt idx="1">
                  <c:v>10.660307769310474</c:v>
                </c:pt>
                <c:pt idx="2">
                  <c:v>12.181724157642662</c:v>
                </c:pt>
                <c:pt idx="3">
                  <c:v>0.70092557536559841</c:v>
                </c:pt>
                <c:pt idx="4">
                  <c:v>18.662460764055666</c:v>
                </c:pt>
                <c:pt idx="5">
                  <c:v>14.339708666528491</c:v>
                </c:pt>
                <c:pt idx="6">
                  <c:v>17.294939468714176</c:v>
                </c:pt>
                <c:pt idx="7">
                  <c:v>0.94922177186465562</c:v>
                </c:pt>
                <c:pt idx="8">
                  <c:v>10.225550590750572</c:v>
                </c:pt>
                <c:pt idx="9">
                  <c:v>28.234114483780331</c:v>
                </c:pt>
                <c:pt idx="10">
                  <c:v>0.56698753974607585</c:v>
                </c:pt>
                <c:pt idx="11">
                  <c:v>13.664721246664618</c:v>
                </c:pt>
                <c:pt idx="12">
                  <c:v>13.368882543239407</c:v>
                </c:pt>
                <c:pt idx="13">
                  <c:v>15.452716842095345</c:v>
                </c:pt>
                <c:pt idx="14">
                  <c:v>3.6431161868543942</c:v>
                </c:pt>
                <c:pt idx="15">
                  <c:v>10.070887586905027</c:v>
                </c:pt>
                <c:pt idx="16">
                  <c:v>1.2338665964889681</c:v>
                </c:pt>
                <c:pt idx="17">
                  <c:v>9.7542743685103677</c:v>
                </c:pt>
                <c:pt idx="18">
                  <c:v>1.2259067030004653</c:v>
                </c:pt>
                <c:pt idx="19">
                  <c:v>0.71529102725099447</c:v>
                </c:pt>
                <c:pt idx="20">
                  <c:v>1.0640666796261149</c:v>
                </c:pt>
                <c:pt idx="21">
                  <c:v>0.99824416177984543</c:v>
                </c:pt>
              </c:numCache>
            </c:numRef>
          </c:val>
          <c:smooth val="0"/>
          <c:extLst>
            <c:ext xmlns:c16="http://schemas.microsoft.com/office/drawing/2014/chart" uri="{C3380CC4-5D6E-409C-BE32-E72D297353CC}">
              <c16:uniqueId val="{0000000A-46B5-47BE-8E21-7980AD808C99}"/>
            </c:ext>
          </c:extLst>
        </c:ser>
        <c:ser>
          <c:idx val="11"/>
          <c:order val="11"/>
          <c:tx>
            <c:strRef>
              <c:f>'Select indicators'!$V$87</c:f>
              <c:strCache>
                <c:ptCount val="1"/>
                <c:pt idx="0">
                  <c:v>USA</c:v>
                </c:pt>
              </c:strCache>
            </c:strRef>
          </c:tx>
          <c:spPr>
            <a:ln w="28575" cap="rnd">
              <a:noFill/>
              <a:round/>
            </a:ln>
            <a:effectLst/>
          </c:spPr>
          <c:marker>
            <c:symbol val="circle"/>
            <c:size val="5"/>
            <c:spPr>
              <a:solidFill>
                <a:schemeClr val="accent6">
                  <a:lumMod val="60000"/>
                </a:schemeClr>
              </a:solidFill>
              <a:ln w="9525">
                <a:solidFill>
                  <a:schemeClr val="accent6">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indicators'!$V$449:$V$470</c:f>
              <c:numCache>
                <c:formatCode>0.0</c:formatCode>
                <c:ptCount val="22"/>
                <c:pt idx="0">
                  <c:v>18.477893026590536</c:v>
                </c:pt>
                <c:pt idx="1">
                  <c:v>15.447920212435394</c:v>
                </c:pt>
                <c:pt idx="2">
                  <c:v>17.318984566589272</c:v>
                </c:pt>
                <c:pt idx="3">
                  <c:v>1.7522383675645206</c:v>
                </c:pt>
                <c:pt idx="4">
                  <c:v>26.3736723502054</c:v>
                </c:pt>
                <c:pt idx="5">
                  <c:v>20.795111785520849</c:v>
                </c:pt>
                <c:pt idx="6">
                  <c:v>24.402572368434342</c:v>
                </c:pt>
                <c:pt idx="7">
                  <c:v>2.1798760880507433</c:v>
                </c:pt>
                <c:pt idx="8">
                  <c:v>10.225550590750572</c:v>
                </c:pt>
                <c:pt idx="9">
                  <c:v>28.234114483780331</c:v>
                </c:pt>
                <c:pt idx="10">
                  <c:v>0.58485388208079403</c:v>
                </c:pt>
                <c:pt idx="11">
                  <c:v>12.631831631018954</c:v>
                </c:pt>
                <c:pt idx="12">
                  <c:v>15.078133876001363</c:v>
                </c:pt>
                <c:pt idx="13">
                  <c:v>13.741611280086445</c:v>
                </c:pt>
                <c:pt idx="14">
                  <c:v>3.4390082201631857</c:v>
                </c:pt>
                <c:pt idx="15">
                  <c:v>8.8367562814602749</c:v>
                </c:pt>
                <c:pt idx="16">
                  <c:v>1.117294649077295</c:v>
                </c:pt>
                <c:pt idx="17">
                  <c:v>8.5564943842232406</c:v>
                </c:pt>
                <c:pt idx="18">
                  <c:v>1.1064948085253836</c:v>
                </c:pt>
                <c:pt idx="19">
                  <c:v>0.63087358228043566</c:v>
                </c:pt>
                <c:pt idx="20">
                  <c:v>0.85805268614804109</c:v>
                </c:pt>
                <c:pt idx="21">
                  <c:v>0.80524657290190071</c:v>
                </c:pt>
              </c:numCache>
            </c:numRef>
          </c:val>
          <c:smooth val="0"/>
          <c:extLst>
            <c:ext xmlns:c16="http://schemas.microsoft.com/office/drawing/2014/chart" uri="{C3380CC4-5D6E-409C-BE32-E72D297353CC}">
              <c16:uniqueId val="{0000000B-46B5-47BE-8E21-7980AD808C99}"/>
            </c:ext>
          </c:extLst>
        </c:ser>
        <c:ser>
          <c:idx val="12"/>
          <c:order val="12"/>
          <c:tx>
            <c:strRef>
              <c:f>'Select indicators'!$W$87</c:f>
              <c:strCache>
                <c:ptCount val="1"/>
                <c:pt idx="0">
                  <c:v>Average</c:v>
                </c:pt>
              </c:strCache>
            </c:strRef>
          </c:tx>
          <c:spPr>
            <a:ln w="28575" cap="rnd">
              <a:noFill/>
              <a:round/>
            </a:ln>
            <a:effectLst/>
          </c:spPr>
          <c:marker>
            <c:symbol val="dash"/>
            <c:size val="11"/>
            <c:spPr>
              <a:solidFill>
                <a:schemeClr val="accent1">
                  <a:lumMod val="80000"/>
                  <a:lumOff val="20000"/>
                </a:schemeClr>
              </a:solidFill>
              <a:ln w="9525">
                <a:solidFill>
                  <a:schemeClr val="accent1">
                    <a:lumMod val="80000"/>
                    <a:lumOff val="2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indicators'!$W$449:$W$470</c:f>
              <c:numCache>
                <c:formatCode>0.0</c:formatCode>
                <c:ptCount val="22"/>
                <c:pt idx="0">
                  <c:v>17.429568586361341</c:v>
                </c:pt>
                <c:pt idx="1">
                  <c:v>14.532712548871734</c:v>
                </c:pt>
                <c:pt idx="2">
                  <c:v>16.336834050638654</c:v>
                </c:pt>
                <c:pt idx="3">
                  <c:v>1.7639817059948997</c:v>
                </c:pt>
                <c:pt idx="4">
                  <c:v>24.899429303317632</c:v>
                </c:pt>
                <c:pt idx="5">
                  <c:v>19.560956418791505</c:v>
                </c:pt>
                <c:pt idx="6">
                  <c:v>23.043722560569641</c:v>
                </c:pt>
                <c:pt idx="7">
                  <c:v>2.1936227010788318</c:v>
                </c:pt>
                <c:pt idx="8">
                  <c:v>12.053246040424243</c:v>
                </c:pt>
                <c:pt idx="9">
                  <c:v>33.280626516604983</c:v>
                </c:pt>
                <c:pt idx="10">
                  <c:v>0.65154972345767903</c:v>
                </c:pt>
                <c:pt idx="11">
                  <c:v>23.631931010492504</c:v>
                </c:pt>
                <c:pt idx="12">
                  <c:v>19.905025567675608</c:v>
                </c:pt>
                <c:pt idx="13">
                  <c:v>21.969482942106076</c:v>
                </c:pt>
                <c:pt idx="14">
                  <c:v>6.1943942657643856</c:v>
                </c:pt>
                <c:pt idx="15">
                  <c:v>13.712515478939022</c:v>
                </c:pt>
                <c:pt idx="16">
                  <c:v>1.8563003307238191</c:v>
                </c:pt>
                <c:pt idx="17">
                  <c:v>13.268941852851002</c:v>
                </c:pt>
                <c:pt idx="18">
                  <c:v>1.8260299363407573</c:v>
                </c:pt>
                <c:pt idx="19">
                  <c:v>0.82301732976477548</c:v>
                </c:pt>
                <c:pt idx="20">
                  <c:v>1.1384179291951964</c:v>
                </c:pt>
                <c:pt idx="21">
                  <c:v>1.0692982184101754</c:v>
                </c:pt>
              </c:numCache>
            </c:numRef>
          </c:val>
          <c:smooth val="0"/>
          <c:extLst>
            <c:ext xmlns:c16="http://schemas.microsoft.com/office/drawing/2014/chart" uri="{C3380CC4-5D6E-409C-BE32-E72D297353CC}">
              <c16:uniqueId val="{0000000C-46B5-47BE-8E21-7980AD808C99}"/>
            </c:ext>
          </c:extLst>
        </c:ser>
        <c:ser>
          <c:idx val="13"/>
          <c:order val="13"/>
          <c:tx>
            <c:strRef>
              <c:f>'Select indicators'!$X$87</c:f>
              <c:strCache>
                <c:ptCount val="1"/>
                <c:pt idx="0">
                  <c:v>min</c:v>
                </c:pt>
              </c:strCache>
            </c:strRef>
          </c:tx>
          <c:spPr>
            <a:ln w="25400" cap="rnd">
              <a:noFill/>
              <a:round/>
            </a:ln>
            <a:effectLst/>
          </c:spPr>
          <c:marker>
            <c:symbol val="circle"/>
            <c:size val="5"/>
            <c:spPr>
              <a:noFill/>
              <a:ln w="12700">
                <a:no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indicators'!$X$449:$X$470</c:f>
              <c:numCache>
                <c:formatCode>0.0</c:formatCode>
                <c:ptCount val="22"/>
                <c:pt idx="0">
                  <c:v>10.326254719052788</c:v>
                </c:pt>
                <c:pt idx="1">
                  <c:v>8.3313750990890263</c:v>
                </c:pt>
                <c:pt idx="2">
                  <c:v>9.6820072882094568</c:v>
                </c:pt>
                <c:pt idx="3">
                  <c:v>0.70092557536559841</c:v>
                </c:pt>
                <c:pt idx="4">
                  <c:v>14.910296351268938</c:v>
                </c:pt>
                <c:pt idx="5">
                  <c:v>11.198602553349058</c:v>
                </c:pt>
                <c:pt idx="6">
                  <c:v>13.836467745102993</c:v>
                </c:pt>
                <c:pt idx="7">
                  <c:v>0.94922177186465562</c:v>
                </c:pt>
                <c:pt idx="8">
                  <c:v>8.7168633759455254</c:v>
                </c:pt>
                <c:pt idx="9" formatCode="0.00">
                  <c:v>24.068426331087071</c:v>
                </c:pt>
                <c:pt idx="10" formatCode="0.00">
                  <c:v>0.52247984081077858</c:v>
                </c:pt>
                <c:pt idx="11">
                  <c:v>12.631831631018954</c:v>
                </c:pt>
                <c:pt idx="12">
                  <c:v>11.604184319342172</c:v>
                </c:pt>
                <c:pt idx="13">
                  <c:v>13.741611280086445</c:v>
                </c:pt>
                <c:pt idx="14">
                  <c:v>3.0598704589799937</c:v>
                </c:pt>
                <c:pt idx="15">
                  <c:v>7.8665067339663626</c:v>
                </c:pt>
                <c:pt idx="16">
                  <c:v>1.117294649077295</c:v>
                </c:pt>
                <c:pt idx="17">
                  <c:v>7.5777627955812328</c:v>
                </c:pt>
                <c:pt idx="18">
                  <c:v>1.1064948085253836</c:v>
                </c:pt>
                <c:pt idx="19">
                  <c:v>0.63087358228043566</c:v>
                </c:pt>
                <c:pt idx="20">
                  <c:v>0.85805268614804109</c:v>
                </c:pt>
                <c:pt idx="21">
                  <c:v>0.80524657290190071</c:v>
                </c:pt>
              </c:numCache>
            </c:numRef>
          </c:val>
          <c:smooth val="0"/>
          <c:extLst>
            <c:ext xmlns:c16="http://schemas.microsoft.com/office/drawing/2014/chart" uri="{C3380CC4-5D6E-409C-BE32-E72D297353CC}">
              <c16:uniqueId val="{0000000D-46B5-47BE-8E21-7980AD808C99}"/>
            </c:ext>
          </c:extLst>
        </c:ser>
        <c:ser>
          <c:idx val="14"/>
          <c:order val="14"/>
          <c:tx>
            <c:strRef>
              <c:f>'Select indicators'!$Y$87</c:f>
              <c:strCache>
                <c:ptCount val="1"/>
                <c:pt idx="0">
                  <c:v>max</c:v>
                </c:pt>
              </c:strCache>
            </c:strRef>
          </c:tx>
          <c:spPr>
            <a:ln w="25400" cap="rnd">
              <a:no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indicators'!$Y$449:$Y$470</c:f>
              <c:numCache>
                <c:formatCode>0.0</c:formatCode>
                <c:ptCount val="22"/>
                <c:pt idx="0">
                  <c:v>26.608496403456719</c:v>
                </c:pt>
                <c:pt idx="1">
                  <c:v>22.546138307781369</c:v>
                </c:pt>
                <c:pt idx="2">
                  <c:v>24.935637247673668</c:v>
                </c:pt>
                <c:pt idx="3">
                  <c:v>5.8406031477649538</c:v>
                </c:pt>
                <c:pt idx="4" formatCode="0">
                  <c:v>37.806540401778278</c:v>
                </c:pt>
                <c:pt idx="5">
                  <c:v>30.366081438553334</c:v>
                </c:pt>
                <c:pt idx="6">
                  <c:v>34.940556989096606</c:v>
                </c:pt>
                <c:pt idx="7">
                  <c:v>6.9656675292198571</c:v>
                </c:pt>
                <c:pt idx="8">
                  <c:v>15.192246774951212</c:v>
                </c:pt>
                <c:pt idx="9" formatCode="0.00">
                  <c:v>41.94782962070903</c:v>
                </c:pt>
                <c:pt idx="10" formatCode="0.00">
                  <c:v>1.0245919792658456</c:v>
                </c:pt>
                <c:pt idx="11">
                  <c:v>58.654678122189523</c:v>
                </c:pt>
                <c:pt idx="12" formatCode="0">
                  <c:v>45.296522055130936</c:v>
                </c:pt>
                <c:pt idx="13" formatCode="0">
                  <c:v>39.942671698838694</c:v>
                </c:pt>
                <c:pt idx="14">
                  <c:v>12.718148203463777</c:v>
                </c:pt>
                <c:pt idx="15">
                  <c:v>26.368492660509428</c:v>
                </c:pt>
                <c:pt idx="16">
                  <c:v>3.2317648474555951</c:v>
                </c:pt>
                <c:pt idx="17">
                  <c:v>25.546457819752085</c:v>
                </c:pt>
                <c:pt idx="18">
                  <c:v>3.1294760535141579</c:v>
                </c:pt>
                <c:pt idx="19">
                  <c:v>1.2398765098687328</c:v>
                </c:pt>
                <c:pt idx="20">
                  <c:v>1.5161402073085803</c:v>
                </c:pt>
                <c:pt idx="21" formatCode="0">
                  <c:v>1.4230077264527596</c:v>
                </c:pt>
              </c:numCache>
            </c:numRef>
          </c:val>
          <c:smooth val="0"/>
          <c:extLst>
            <c:ext xmlns:c16="http://schemas.microsoft.com/office/drawing/2014/chart" uri="{C3380CC4-5D6E-409C-BE32-E72D297353CC}">
              <c16:uniqueId val="{0000000E-46B5-47BE-8E21-7980AD808C99}"/>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1538211360"/>
        <c:axId val="1588602096"/>
      </c:lineChart>
      <c:catAx>
        <c:axId val="1538211360"/>
        <c:scaling>
          <c:orientation val="minMax"/>
        </c:scaling>
        <c:delete val="0"/>
        <c:axPos val="b"/>
        <c:numFmt formatCode="General" sourceLinked="1"/>
        <c:majorTickMark val="none"/>
        <c:minorTickMark val="none"/>
        <c:tickLblPos val="low"/>
        <c:spPr>
          <a:noFill/>
          <a:ln w="15875" cap="flat" cmpd="sng" algn="ctr">
            <a:solidFill>
              <a:schemeClr val="tx1">
                <a:alpha val="26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88602096"/>
        <c:crosses val="autoZero"/>
        <c:auto val="1"/>
        <c:lblAlgn val="ctr"/>
        <c:lblOffset val="100"/>
        <c:noMultiLvlLbl val="0"/>
      </c:catAx>
      <c:valAx>
        <c:axId val="158860209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38211360"/>
        <c:crosses val="autoZero"/>
        <c:crossBetween val="between"/>
      </c:valAx>
      <c:spPr>
        <a:noFill/>
        <a:ln>
          <a:noFill/>
        </a:ln>
        <a:effectLst/>
      </c:spPr>
    </c:plotArea>
    <c:legend>
      <c:legendPos val="r"/>
      <c:legendEntry>
        <c:idx val="13"/>
        <c:delete val="1"/>
      </c:legendEntry>
      <c:legendEntry>
        <c:idx val="14"/>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900">
          <a:latin typeface="Arial Nova" panose="020B05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sz="1400" b="0" i="0" baseline="0">
                <a:effectLst/>
              </a:rPr>
              <a:t>Material requirements, in g per MWh </a:t>
            </a:r>
            <a:endParaRPr lang="en-IE"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Materials!$C$4</c:f>
              <c:strCache>
                <c:ptCount val="1"/>
                <c:pt idx="0">
                  <c:v>Aluminium</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Materials!$I$4:$AG$4</c:f>
              <c:numCache>
                <c:formatCode>0.0</c:formatCode>
                <c:ptCount val="22"/>
                <c:pt idx="0">
                  <c:v>87.155919768145978</c:v>
                </c:pt>
                <c:pt idx="1">
                  <c:v>72.417028468672243</c:v>
                </c:pt>
                <c:pt idx="2">
                  <c:v>81.746343852426648</c:v>
                </c:pt>
                <c:pt idx="3">
                  <c:v>6.9745028686463089</c:v>
                </c:pt>
                <c:pt idx="4">
                  <c:v>125.9268274820229</c:v>
                </c:pt>
                <c:pt idx="5">
                  <c:v>97.847421276893073</c:v>
                </c:pt>
                <c:pt idx="6">
                  <c:v>116.6176833295772</c:v>
                </c:pt>
                <c:pt idx="7">
                  <c:v>9.4251868228725613</c:v>
                </c:pt>
                <c:pt idx="8">
                  <c:v>10.592681316390461</c:v>
                </c:pt>
                <c:pt idx="9">
                  <c:v>58.050126163870175</c:v>
                </c:pt>
                <c:pt idx="10">
                  <c:v>7.5860143549846244</c:v>
                </c:pt>
                <c:pt idx="11">
                  <c:v>45.66615267864757</c:v>
                </c:pt>
                <c:pt idx="12">
                  <c:v>138.91346200366809</c:v>
                </c:pt>
                <c:pt idx="13">
                  <c:v>297.27576401886273</c:v>
                </c:pt>
                <c:pt idx="14">
                  <c:v>277.18815463444258</c:v>
                </c:pt>
                <c:pt idx="15">
                  <c:v>67.230346345446861</c:v>
                </c:pt>
                <c:pt idx="16">
                  <c:v>377.48370655548297</c:v>
                </c:pt>
                <c:pt idx="17">
                  <c:v>64.914094191058823</c:v>
                </c:pt>
                <c:pt idx="18">
                  <c:v>365.10232858154171</c:v>
                </c:pt>
                <c:pt idx="19">
                  <c:v>48.399354722742629</c:v>
                </c:pt>
                <c:pt idx="20">
                  <c:v>20.570107100162051</c:v>
                </c:pt>
                <c:pt idx="21">
                  <c:v>31.28834572575542</c:v>
                </c:pt>
              </c:numCache>
            </c:numRef>
          </c:val>
          <c:extLst>
            <c:ext xmlns:c16="http://schemas.microsoft.com/office/drawing/2014/chart" uri="{C3380CC4-5D6E-409C-BE32-E72D297353CC}">
              <c16:uniqueId val="{00000000-9595-42C5-9220-6D6CD1BFDF69}"/>
            </c:ext>
          </c:extLst>
        </c:ser>
        <c:ser>
          <c:idx val="2"/>
          <c:order val="1"/>
          <c:tx>
            <c:strRef>
              <c:f>Materials!$C$5</c:f>
              <c:strCache>
                <c:ptCount val="1"/>
                <c:pt idx="0">
                  <c:v>Anhydrite</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Materials!$I$5:$AG$5</c:f>
            </c:numRef>
          </c:val>
          <c:extLst>
            <c:ext xmlns:c16="http://schemas.microsoft.com/office/drawing/2014/chart" uri="{C3380CC4-5D6E-409C-BE32-E72D297353CC}">
              <c16:uniqueId val="{00000001-9595-42C5-9220-6D6CD1BFDF69}"/>
            </c:ext>
          </c:extLst>
        </c:ser>
        <c:ser>
          <c:idx val="3"/>
          <c:order val="2"/>
          <c:tx>
            <c:strRef>
              <c:f>Materials!$C$6</c:f>
              <c:strCache>
                <c:ptCount val="1"/>
                <c:pt idx="0">
                  <c:v>Antimony</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Materials!$I$6:$AG$6</c:f>
            </c:numRef>
          </c:val>
          <c:extLst>
            <c:ext xmlns:c16="http://schemas.microsoft.com/office/drawing/2014/chart" uri="{C3380CC4-5D6E-409C-BE32-E72D297353CC}">
              <c16:uniqueId val="{00000002-9595-42C5-9220-6D6CD1BFDF69}"/>
            </c:ext>
          </c:extLst>
        </c:ser>
        <c:ser>
          <c:idx val="4"/>
          <c:order val="3"/>
          <c:tx>
            <c:strRef>
              <c:f>Materials!$C$7</c:f>
              <c:strCache>
                <c:ptCount val="1"/>
                <c:pt idx="0">
                  <c:v>Arsenic</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Materials!$I$7:$AG$7</c:f>
            </c:numRef>
          </c:val>
          <c:extLst>
            <c:ext xmlns:c16="http://schemas.microsoft.com/office/drawing/2014/chart" uri="{C3380CC4-5D6E-409C-BE32-E72D297353CC}">
              <c16:uniqueId val="{00000003-9595-42C5-9220-6D6CD1BFDF69}"/>
            </c:ext>
          </c:extLst>
        </c:ser>
        <c:ser>
          <c:idx val="5"/>
          <c:order val="4"/>
          <c:tx>
            <c:strRef>
              <c:f>Materials!$C$8</c:f>
              <c:strCache>
                <c:ptCount val="1"/>
                <c:pt idx="0">
                  <c:v>Barium</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Materials!$I$8:$AG$8</c:f>
            </c:numRef>
          </c:val>
          <c:extLst>
            <c:ext xmlns:c16="http://schemas.microsoft.com/office/drawing/2014/chart" uri="{C3380CC4-5D6E-409C-BE32-E72D297353CC}">
              <c16:uniqueId val="{00000004-9595-42C5-9220-6D6CD1BFDF69}"/>
            </c:ext>
          </c:extLst>
        </c:ser>
        <c:ser>
          <c:idx val="6"/>
          <c:order val="5"/>
          <c:tx>
            <c:strRef>
              <c:f>Materials!$C$9</c:f>
              <c:strCache>
                <c:ptCount val="1"/>
                <c:pt idx="0">
                  <c:v>Basalt</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Materials!$I$9:$AG$9</c:f>
            </c:numRef>
          </c:val>
          <c:extLst>
            <c:ext xmlns:c16="http://schemas.microsoft.com/office/drawing/2014/chart" uri="{C3380CC4-5D6E-409C-BE32-E72D297353CC}">
              <c16:uniqueId val="{00000005-9595-42C5-9220-6D6CD1BFDF69}"/>
            </c:ext>
          </c:extLst>
        </c:ser>
        <c:ser>
          <c:idx val="7"/>
          <c:order val="6"/>
          <c:tx>
            <c:strRef>
              <c:f>Materials!$C$10</c:f>
              <c:strCache>
                <c:ptCount val="1"/>
                <c:pt idx="0">
                  <c:v>Beryllium</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Materials!$I$10:$AG$10</c:f>
            </c:numRef>
          </c:val>
          <c:extLst>
            <c:ext xmlns:c16="http://schemas.microsoft.com/office/drawing/2014/chart" uri="{C3380CC4-5D6E-409C-BE32-E72D297353CC}">
              <c16:uniqueId val="{00000006-9595-42C5-9220-6D6CD1BFDF69}"/>
            </c:ext>
          </c:extLst>
        </c:ser>
        <c:ser>
          <c:idx val="8"/>
          <c:order val="7"/>
          <c:tx>
            <c:strRef>
              <c:f>Materials!$C$11</c:f>
              <c:strCache>
                <c:ptCount val="1"/>
                <c:pt idx="0">
                  <c:v>Borax</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Materials!$I$11:$AG$11</c:f>
            </c:numRef>
          </c:val>
          <c:extLst>
            <c:ext xmlns:c16="http://schemas.microsoft.com/office/drawing/2014/chart" uri="{C3380CC4-5D6E-409C-BE32-E72D297353CC}">
              <c16:uniqueId val="{00000007-9595-42C5-9220-6D6CD1BFDF69}"/>
            </c:ext>
          </c:extLst>
        </c:ser>
        <c:ser>
          <c:idx val="9"/>
          <c:order val="8"/>
          <c:tx>
            <c:strRef>
              <c:f>Materials!$C$12</c:f>
              <c:strCache>
                <c:ptCount val="1"/>
                <c:pt idx="0">
                  <c:v>Cadmium</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Materials!$I$12:$AG$12</c:f>
            </c:numRef>
          </c:val>
          <c:extLst>
            <c:ext xmlns:c16="http://schemas.microsoft.com/office/drawing/2014/chart" uri="{C3380CC4-5D6E-409C-BE32-E72D297353CC}">
              <c16:uniqueId val="{00000008-9595-42C5-9220-6D6CD1BFDF69}"/>
            </c:ext>
          </c:extLst>
        </c:ser>
        <c:ser>
          <c:idx val="10"/>
          <c:order val="9"/>
          <c:tx>
            <c:strRef>
              <c:f>Materials!$C$13</c:f>
              <c:strCache>
                <c:ptCount val="1"/>
                <c:pt idx="0">
                  <c:v>Calcite</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Materials!$I$13:$AG$13</c:f>
            </c:numRef>
          </c:val>
          <c:extLst>
            <c:ext xmlns:c16="http://schemas.microsoft.com/office/drawing/2014/chart" uri="{C3380CC4-5D6E-409C-BE32-E72D297353CC}">
              <c16:uniqueId val="{00000009-9595-42C5-9220-6D6CD1BFDF69}"/>
            </c:ext>
          </c:extLst>
        </c:ser>
        <c:ser>
          <c:idx val="11"/>
          <c:order val="10"/>
          <c:tx>
            <c:strRef>
              <c:f>Materials!$C$14</c:f>
              <c:strCache>
                <c:ptCount val="1"/>
                <c:pt idx="0">
                  <c:v>Calcium</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Materials!$I$14:$AG$14</c:f>
            </c:numRef>
          </c:val>
          <c:extLst>
            <c:ext xmlns:c16="http://schemas.microsoft.com/office/drawing/2014/chart" uri="{C3380CC4-5D6E-409C-BE32-E72D297353CC}">
              <c16:uniqueId val="{0000000A-9595-42C5-9220-6D6CD1BFDF69}"/>
            </c:ext>
          </c:extLst>
        </c:ser>
        <c:ser>
          <c:idx val="12"/>
          <c:order val="11"/>
          <c:tx>
            <c:strRef>
              <c:f>Materials!$C$15</c:f>
              <c:strCache>
                <c:ptCount val="1"/>
                <c:pt idx="0">
                  <c:v>Carbon, organic</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Materials!$I$15:$AG$15</c:f>
            </c:numRef>
          </c:val>
          <c:extLst>
            <c:ext xmlns:c16="http://schemas.microsoft.com/office/drawing/2014/chart" uri="{C3380CC4-5D6E-409C-BE32-E72D297353CC}">
              <c16:uniqueId val="{0000000B-9595-42C5-9220-6D6CD1BFDF69}"/>
            </c:ext>
          </c:extLst>
        </c:ser>
        <c:ser>
          <c:idx val="13"/>
          <c:order val="12"/>
          <c:tx>
            <c:strRef>
              <c:f>Materials!$C$16</c:f>
              <c:strCache>
                <c:ptCount val="1"/>
                <c:pt idx="0">
                  <c:v>Cerium</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Materials!$I$16:$AG$16</c:f>
            </c:numRef>
          </c:val>
          <c:extLst>
            <c:ext xmlns:c16="http://schemas.microsoft.com/office/drawing/2014/chart" uri="{C3380CC4-5D6E-409C-BE32-E72D297353CC}">
              <c16:uniqueId val="{0000000C-9595-42C5-9220-6D6CD1BFDF69}"/>
            </c:ext>
          </c:extLst>
        </c:ser>
        <c:ser>
          <c:idx val="14"/>
          <c:order val="13"/>
          <c:tx>
            <c:strRef>
              <c:f>Materials!$C$17</c:f>
              <c:strCache>
                <c:ptCount val="1"/>
                <c:pt idx="0">
                  <c:v>Chromium</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Materials!$I$17:$AG$17</c:f>
              <c:numCache>
                <c:formatCode>0.0</c:formatCode>
                <c:ptCount val="22"/>
                <c:pt idx="0">
                  <c:v>6.9789652995146136</c:v>
                </c:pt>
                <c:pt idx="1">
                  <c:v>4.2913364681575992</c:v>
                </c:pt>
                <c:pt idx="2">
                  <c:v>6.5418270790679722</c:v>
                </c:pt>
                <c:pt idx="3">
                  <c:v>1.6520919766272479</c:v>
                </c:pt>
                <c:pt idx="4">
                  <c:v>12.10116405455093</c:v>
                </c:pt>
                <c:pt idx="5">
                  <c:v>5.8432012397368105</c:v>
                </c:pt>
                <c:pt idx="6">
                  <c:v>11.415429333805141</c:v>
                </c:pt>
                <c:pt idx="7">
                  <c:v>2.6164137173269291</c:v>
                </c:pt>
                <c:pt idx="8">
                  <c:v>0.56621961969598256</c:v>
                </c:pt>
                <c:pt idx="9">
                  <c:v>3.7657858640062121</c:v>
                </c:pt>
                <c:pt idx="10">
                  <c:v>7.2066856481375403</c:v>
                </c:pt>
                <c:pt idx="11">
                  <c:v>2.7779620645033449</c:v>
                </c:pt>
                <c:pt idx="12">
                  <c:v>302.22174216508779</c:v>
                </c:pt>
                <c:pt idx="13">
                  <c:v>9.0089615018934737</c:v>
                </c:pt>
                <c:pt idx="14">
                  <c:v>14.00192023893162</c:v>
                </c:pt>
                <c:pt idx="15">
                  <c:v>4.1964326979701827</c:v>
                </c:pt>
                <c:pt idx="16">
                  <c:v>6.3367625729623498</c:v>
                </c:pt>
                <c:pt idx="17">
                  <c:v>4.1844056417788735</c:v>
                </c:pt>
                <c:pt idx="18">
                  <c:v>6.3880358766370238</c:v>
                </c:pt>
                <c:pt idx="19">
                  <c:v>67.24389382133073</c:v>
                </c:pt>
                <c:pt idx="20">
                  <c:v>60.753438004264019</c:v>
                </c:pt>
                <c:pt idx="21">
                  <c:v>60.956104679479175</c:v>
                </c:pt>
              </c:numCache>
            </c:numRef>
          </c:val>
          <c:extLst>
            <c:ext xmlns:c16="http://schemas.microsoft.com/office/drawing/2014/chart" uri="{C3380CC4-5D6E-409C-BE32-E72D297353CC}">
              <c16:uniqueId val="{0000000D-9595-42C5-9220-6D6CD1BFDF69}"/>
            </c:ext>
          </c:extLst>
        </c:ser>
        <c:ser>
          <c:idx val="15"/>
          <c:order val="14"/>
          <c:tx>
            <c:strRef>
              <c:f>Materials!$C$18</c:f>
              <c:strCache>
                <c:ptCount val="1"/>
                <c:pt idx="0">
                  <c:v>Chrysotile</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Materials!$I$18:$AG$18</c:f>
            </c:numRef>
          </c:val>
          <c:extLst>
            <c:ext xmlns:c16="http://schemas.microsoft.com/office/drawing/2014/chart" uri="{C3380CC4-5D6E-409C-BE32-E72D297353CC}">
              <c16:uniqueId val="{0000000E-9595-42C5-9220-6D6CD1BFDF69}"/>
            </c:ext>
          </c:extLst>
        </c:ser>
        <c:ser>
          <c:idx val="16"/>
          <c:order val="15"/>
          <c:tx>
            <c:strRef>
              <c:f>Materials!$C$19</c:f>
              <c:strCache>
                <c:ptCount val="1"/>
                <c:pt idx="0">
                  <c:v>Clay, bentonite</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Materials!$I$19:$AG$19</c:f>
            </c:numRef>
          </c:val>
          <c:extLst>
            <c:ext xmlns:c16="http://schemas.microsoft.com/office/drawing/2014/chart" uri="{C3380CC4-5D6E-409C-BE32-E72D297353CC}">
              <c16:uniqueId val="{0000000F-9595-42C5-9220-6D6CD1BFDF69}"/>
            </c:ext>
          </c:extLst>
        </c:ser>
        <c:ser>
          <c:idx val="17"/>
          <c:order val="16"/>
          <c:tx>
            <c:strRef>
              <c:f>Materials!$C$20</c:f>
              <c:strCache>
                <c:ptCount val="1"/>
                <c:pt idx="0">
                  <c:v>Clay, unspecified</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Materials!$I$20:$AG$20</c:f>
            </c:numRef>
          </c:val>
          <c:extLst>
            <c:ext xmlns:c16="http://schemas.microsoft.com/office/drawing/2014/chart" uri="{C3380CC4-5D6E-409C-BE32-E72D297353CC}">
              <c16:uniqueId val="{00000010-9595-42C5-9220-6D6CD1BFDF69}"/>
            </c:ext>
          </c:extLst>
        </c:ser>
        <c:ser>
          <c:idx val="18"/>
          <c:order val="17"/>
          <c:tx>
            <c:strRef>
              <c:f>Materials!$C$21</c:f>
              <c:strCache>
                <c:ptCount val="1"/>
                <c:pt idx="0">
                  <c:v>Coal, brown</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Materials!$I$21:$AG$21</c:f>
            </c:numRef>
          </c:val>
          <c:extLst>
            <c:ext xmlns:c16="http://schemas.microsoft.com/office/drawing/2014/chart" uri="{C3380CC4-5D6E-409C-BE32-E72D297353CC}">
              <c16:uniqueId val="{00000011-9595-42C5-9220-6D6CD1BFDF69}"/>
            </c:ext>
          </c:extLst>
        </c:ser>
        <c:ser>
          <c:idx val="19"/>
          <c:order val="18"/>
          <c:tx>
            <c:strRef>
              <c:f>Materials!$C$22</c:f>
              <c:strCache>
                <c:ptCount val="1"/>
                <c:pt idx="0">
                  <c:v>Coal, hard, unspecified</c:v>
                </c:pt>
              </c:strCache>
            </c:strRef>
          </c:tx>
          <c:spPr>
            <a:solidFill>
              <a:schemeClr val="accent5">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Materials!$I$22:$AG$22</c:f>
            </c:numRef>
          </c:val>
          <c:extLst>
            <c:ext xmlns:c16="http://schemas.microsoft.com/office/drawing/2014/chart" uri="{C3380CC4-5D6E-409C-BE32-E72D297353CC}">
              <c16:uniqueId val="{00000012-9595-42C5-9220-6D6CD1BFDF69}"/>
            </c:ext>
          </c:extLst>
        </c:ser>
        <c:ser>
          <c:idx val="20"/>
          <c:order val="19"/>
          <c:tx>
            <c:strRef>
              <c:f>Materials!$C$23</c:f>
              <c:strCache>
                <c:ptCount val="1"/>
                <c:pt idx="0">
                  <c:v>Cobalt</c:v>
                </c:pt>
              </c:strCache>
            </c:strRef>
          </c:tx>
          <c:spPr>
            <a:solidFill>
              <a:schemeClr val="accent4">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Materials!$I$23:$AG$23</c:f>
              <c:numCache>
                <c:formatCode>0.0</c:formatCode>
                <c:ptCount val="22"/>
                <c:pt idx="0">
                  <c:v>0.1089721689041369</c:v>
                </c:pt>
                <c:pt idx="1">
                  <c:v>3.9247241514475846E-2</c:v>
                </c:pt>
                <c:pt idx="2">
                  <c:v>0.102209645354036</c:v>
                </c:pt>
                <c:pt idx="3">
                  <c:v>2.578718319240619E-2</c:v>
                </c:pt>
                <c:pt idx="4">
                  <c:v>0.16920679856301138</c:v>
                </c:pt>
                <c:pt idx="5">
                  <c:v>5.3792925106884271E-2</c:v>
                </c:pt>
                <c:pt idx="6">
                  <c:v>0.1573432569750671</c:v>
                </c:pt>
                <c:pt idx="7">
                  <c:v>3.5481497344583848E-2</c:v>
                </c:pt>
                <c:pt idx="8">
                  <c:v>5.4837065662587071E-3</c:v>
                </c:pt>
                <c:pt idx="9">
                  <c:v>4.8881519240752153E-2</c:v>
                </c:pt>
                <c:pt idx="10">
                  <c:v>4.3816806628962611E-2</c:v>
                </c:pt>
                <c:pt idx="11">
                  <c:v>6.9425816095243412E-2</c:v>
                </c:pt>
                <c:pt idx="12">
                  <c:v>5.1752541738858023E-2</c:v>
                </c:pt>
                <c:pt idx="13">
                  <c:v>0.13619308406773842</c:v>
                </c:pt>
                <c:pt idx="14">
                  <c:v>0.31439425983846292</c:v>
                </c:pt>
                <c:pt idx="15">
                  <c:v>0.1127118768947311</c:v>
                </c:pt>
                <c:pt idx="16">
                  <c:v>0.1965256968846999</c:v>
                </c:pt>
                <c:pt idx="17">
                  <c:v>0.11036570831169611</c:v>
                </c:pt>
                <c:pt idx="18">
                  <c:v>0.19604622617544351</c:v>
                </c:pt>
                <c:pt idx="19">
                  <c:v>8.4338787016754263E-2</c:v>
                </c:pt>
                <c:pt idx="20">
                  <c:v>8.408821004908687E-2</c:v>
                </c:pt>
                <c:pt idx="21">
                  <c:v>9.4323146427319621E-2</c:v>
                </c:pt>
              </c:numCache>
            </c:numRef>
          </c:val>
          <c:extLst>
            <c:ext xmlns:c16="http://schemas.microsoft.com/office/drawing/2014/chart" uri="{C3380CC4-5D6E-409C-BE32-E72D297353CC}">
              <c16:uniqueId val="{00000013-9595-42C5-9220-6D6CD1BFDF69}"/>
            </c:ext>
          </c:extLst>
        </c:ser>
        <c:ser>
          <c:idx val="0"/>
          <c:order val="20"/>
          <c:tx>
            <c:strRef>
              <c:f>Materials!$C$24</c:f>
              <c:strCache>
                <c:ptCount val="1"/>
                <c:pt idx="0">
                  <c:v>Colemanite</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Materials!$I$24:$AG$24</c:f>
            </c:numRef>
          </c:val>
          <c:extLst>
            <c:ext xmlns:c16="http://schemas.microsoft.com/office/drawing/2014/chart" uri="{C3380CC4-5D6E-409C-BE32-E72D297353CC}">
              <c16:uniqueId val="{00000014-9595-42C5-9220-6D6CD1BFDF69}"/>
            </c:ext>
          </c:extLst>
        </c:ser>
        <c:ser>
          <c:idx val="21"/>
          <c:order val="21"/>
          <c:tx>
            <c:strRef>
              <c:f>Materials!$C$25</c:f>
              <c:strCache>
                <c:ptCount val="1"/>
                <c:pt idx="0">
                  <c:v>Copper</c:v>
                </c:pt>
              </c:strCache>
            </c:strRef>
          </c:tx>
          <c:spPr>
            <a:solidFill>
              <a:schemeClr val="accent6">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Materials!$I$25:$AG$25</c:f>
              <c:numCache>
                <c:formatCode>0.0</c:formatCode>
                <c:ptCount val="22"/>
                <c:pt idx="0">
                  <c:v>23.615982050333372</c:v>
                </c:pt>
                <c:pt idx="1">
                  <c:v>15.474862887662368</c:v>
                </c:pt>
                <c:pt idx="2">
                  <c:v>22.134806474976418</c:v>
                </c:pt>
                <c:pt idx="3">
                  <c:v>11.062146744669009</c:v>
                </c:pt>
                <c:pt idx="4">
                  <c:v>38.38581659595269</c:v>
                </c:pt>
                <c:pt idx="5">
                  <c:v>21.042826184606952</c:v>
                </c:pt>
                <c:pt idx="6">
                  <c:v>36.009866124914566</c:v>
                </c:pt>
                <c:pt idx="7">
                  <c:v>14.502529549486159</c:v>
                </c:pt>
                <c:pt idx="8">
                  <c:v>2.313141220018426</c:v>
                </c:pt>
                <c:pt idx="9">
                  <c:v>23.738321185335337</c:v>
                </c:pt>
                <c:pt idx="10">
                  <c:v>20.87381415879484</c:v>
                </c:pt>
                <c:pt idx="11">
                  <c:v>16.714523598782929</c:v>
                </c:pt>
                <c:pt idx="12">
                  <c:v>21.627108972926898</c:v>
                </c:pt>
                <c:pt idx="13">
                  <c:v>101.8131346093279</c:v>
                </c:pt>
                <c:pt idx="14">
                  <c:v>232.66989520702501</c:v>
                </c:pt>
                <c:pt idx="15">
                  <c:v>85.128351611425174</c:v>
                </c:pt>
                <c:pt idx="16">
                  <c:v>145.08970632047678</c:v>
                </c:pt>
                <c:pt idx="17">
                  <c:v>89.289720626565341</c:v>
                </c:pt>
                <c:pt idx="18">
                  <c:v>151.1367336038642</c:v>
                </c:pt>
                <c:pt idx="19">
                  <c:v>31.660200344766594</c:v>
                </c:pt>
                <c:pt idx="20">
                  <c:v>41.880325104210513</c:v>
                </c:pt>
                <c:pt idx="21">
                  <c:v>42.784594390098981</c:v>
                </c:pt>
              </c:numCache>
            </c:numRef>
          </c:val>
          <c:extLst>
            <c:ext xmlns:c16="http://schemas.microsoft.com/office/drawing/2014/chart" uri="{C3380CC4-5D6E-409C-BE32-E72D297353CC}">
              <c16:uniqueId val="{00000015-9595-42C5-9220-6D6CD1BFDF69}"/>
            </c:ext>
          </c:extLst>
        </c:ser>
        <c:ser>
          <c:idx val="22"/>
          <c:order val="22"/>
          <c:tx>
            <c:strRef>
              <c:f>Materials!$C$26</c:f>
              <c:strCache>
                <c:ptCount val="1"/>
                <c:pt idx="0">
                  <c:v>Diatomite</c:v>
                </c:pt>
              </c:strCache>
            </c:strRef>
          </c:tx>
          <c:spPr>
            <a:solidFill>
              <a:schemeClr val="accent5">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Materials!$I$26:$AG$26</c:f>
            </c:numRef>
          </c:val>
          <c:extLst>
            <c:ext xmlns:c16="http://schemas.microsoft.com/office/drawing/2014/chart" uri="{C3380CC4-5D6E-409C-BE32-E72D297353CC}">
              <c16:uniqueId val="{00000016-9595-42C5-9220-6D6CD1BFDF69}"/>
            </c:ext>
          </c:extLst>
        </c:ser>
        <c:ser>
          <c:idx val="23"/>
          <c:order val="23"/>
          <c:tx>
            <c:strRef>
              <c:f>Materials!$C$27</c:f>
              <c:strCache>
                <c:ptCount val="1"/>
                <c:pt idx="0">
                  <c:v>Dolomite</c:v>
                </c:pt>
              </c:strCache>
            </c:strRef>
          </c:tx>
          <c:spPr>
            <a:solidFill>
              <a:schemeClr val="accent4">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Materials!$I$27:$AG$27</c:f>
            </c:numRef>
          </c:val>
          <c:extLst>
            <c:ext xmlns:c16="http://schemas.microsoft.com/office/drawing/2014/chart" uri="{C3380CC4-5D6E-409C-BE32-E72D297353CC}">
              <c16:uniqueId val="{00000017-9595-42C5-9220-6D6CD1BFDF69}"/>
            </c:ext>
          </c:extLst>
        </c:ser>
        <c:ser>
          <c:idx val="24"/>
          <c:order val="24"/>
          <c:tx>
            <c:strRef>
              <c:f>Materials!$C$28</c:f>
              <c:strCache>
                <c:ptCount val="1"/>
                <c:pt idx="0">
                  <c:v>Dysprosium</c:v>
                </c:pt>
              </c:strCache>
            </c:strRef>
          </c:tx>
          <c:spPr>
            <a:solidFill>
              <a:schemeClr val="accent6">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Materials!$I$28:$AG$28</c:f>
            </c:numRef>
          </c:val>
          <c:extLst>
            <c:ext xmlns:c16="http://schemas.microsoft.com/office/drawing/2014/chart" uri="{C3380CC4-5D6E-409C-BE32-E72D297353CC}">
              <c16:uniqueId val="{00000018-9595-42C5-9220-6D6CD1BFDF69}"/>
            </c:ext>
          </c:extLst>
        </c:ser>
        <c:ser>
          <c:idx val="25"/>
          <c:order val="25"/>
          <c:tx>
            <c:strRef>
              <c:f>Materials!$C$29</c:f>
              <c:strCache>
                <c:ptCount val="1"/>
                <c:pt idx="0">
                  <c:v>Energy, geothermal</c:v>
                </c:pt>
              </c:strCache>
            </c:strRef>
          </c:tx>
          <c:spPr>
            <a:solidFill>
              <a:schemeClr val="accent5">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Materials!$I$29:$AG$29</c:f>
            </c:numRef>
          </c:val>
          <c:extLst>
            <c:ext xmlns:c16="http://schemas.microsoft.com/office/drawing/2014/chart" uri="{C3380CC4-5D6E-409C-BE32-E72D297353CC}">
              <c16:uniqueId val="{00000019-9595-42C5-9220-6D6CD1BFDF69}"/>
            </c:ext>
          </c:extLst>
        </c:ser>
        <c:ser>
          <c:idx val="26"/>
          <c:order val="26"/>
          <c:tx>
            <c:strRef>
              <c:f>Materials!$C$30</c:f>
              <c:strCache>
                <c:ptCount val="1"/>
                <c:pt idx="0">
                  <c:v>Europium</c:v>
                </c:pt>
              </c:strCache>
            </c:strRef>
          </c:tx>
          <c:spPr>
            <a:solidFill>
              <a:schemeClr val="accent4">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Materials!$I$30:$AG$30</c:f>
            </c:numRef>
          </c:val>
          <c:extLst>
            <c:ext xmlns:c16="http://schemas.microsoft.com/office/drawing/2014/chart" uri="{C3380CC4-5D6E-409C-BE32-E72D297353CC}">
              <c16:uniqueId val="{0000001A-9595-42C5-9220-6D6CD1BFDF69}"/>
            </c:ext>
          </c:extLst>
        </c:ser>
        <c:ser>
          <c:idx val="27"/>
          <c:order val="27"/>
          <c:tx>
            <c:strRef>
              <c:f>Materials!$C$31</c:f>
              <c:strCache>
                <c:ptCount val="1"/>
                <c:pt idx="0">
                  <c:v>Feldspar</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Materials!$I$31:$AG$31</c:f>
            </c:numRef>
          </c:val>
          <c:extLst>
            <c:ext xmlns:c16="http://schemas.microsoft.com/office/drawing/2014/chart" uri="{C3380CC4-5D6E-409C-BE32-E72D297353CC}">
              <c16:uniqueId val="{0000001B-9595-42C5-9220-6D6CD1BFDF69}"/>
            </c:ext>
          </c:extLst>
        </c:ser>
        <c:ser>
          <c:idx val="28"/>
          <c:order val="28"/>
          <c:tx>
            <c:strRef>
              <c:f>Materials!$C$32</c:f>
              <c:strCache>
                <c:ptCount val="1"/>
                <c:pt idx="0">
                  <c:v>Fluorine</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Materials!$I$32:$AG$32</c:f>
            </c:numRef>
          </c:val>
          <c:extLst>
            <c:ext xmlns:c16="http://schemas.microsoft.com/office/drawing/2014/chart" uri="{C3380CC4-5D6E-409C-BE32-E72D297353CC}">
              <c16:uniqueId val="{0000001C-9595-42C5-9220-6D6CD1BFDF69}"/>
            </c:ext>
          </c:extLst>
        </c:ser>
        <c:ser>
          <c:idx val="29"/>
          <c:order val="29"/>
          <c:tx>
            <c:strRef>
              <c:f>Materials!$C$33</c:f>
              <c:strCache>
                <c:ptCount val="1"/>
                <c:pt idx="0">
                  <c:v>Fluorspar</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Materials!$I$33:$AG$33</c:f>
            </c:numRef>
          </c:val>
          <c:extLst>
            <c:ext xmlns:c16="http://schemas.microsoft.com/office/drawing/2014/chart" uri="{C3380CC4-5D6E-409C-BE32-E72D297353CC}">
              <c16:uniqueId val="{0000001D-9595-42C5-9220-6D6CD1BFDF69}"/>
            </c:ext>
          </c:extLst>
        </c:ser>
        <c:ser>
          <c:idx val="30"/>
          <c:order val="30"/>
          <c:tx>
            <c:strRef>
              <c:f>Materials!$C$34</c:f>
              <c:strCache>
                <c:ptCount val="1"/>
                <c:pt idx="0">
                  <c:v>Gadolinium</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Materials!$I$34:$AG$34</c:f>
            </c:numRef>
          </c:val>
          <c:extLst>
            <c:ext xmlns:c16="http://schemas.microsoft.com/office/drawing/2014/chart" uri="{C3380CC4-5D6E-409C-BE32-E72D297353CC}">
              <c16:uniqueId val="{0000001E-9595-42C5-9220-6D6CD1BFDF69}"/>
            </c:ext>
          </c:extLst>
        </c:ser>
        <c:ser>
          <c:idx val="31"/>
          <c:order val="31"/>
          <c:tx>
            <c:strRef>
              <c:f>Materials!$C$35</c:f>
              <c:strCache>
                <c:ptCount val="1"/>
                <c:pt idx="0">
                  <c:v>Gallium</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Materials!$I$35:$AG$35</c:f>
            </c:numRef>
          </c:val>
          <c:extLst>
            <c:ext xmlns:c16="http://schemas.microsoft.com/office/drawing/2014/chart" uri="{C3380CC4-5D6E-409C-BE32-E72D297353CC}">
              <c16:uniqueId val="{0000001F-9595-42C5-9220-6D6CD1BFDF69}"/>
            </c:ext>
          </c:extLst>
        </c:ser>
        <c:ser>
          <c:idx val="32"/>
          <c:order val="32"/>
          <c:tx>
            <c:strRef>
              <c:f>Materials!$C$36</c:f>
              <c:strCache>
                <c:ptCount val="1"/>
                <c:pt idx="0">
                  <c:v>Gangue, bauxite</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Materials!$I$36:$AG$36</c:f>
            </c:numRef>
          </c:val>
          <c:extLst>
            <c:ext xmlns:c16="http://schemas.microsoft.com/office/drawing/2014/chart" uri="{C3380CC4-5D6E-409C-BE32-E72D297353CC}">
              <c16:uniqueId val="{00000020-9595-42C5-9220-6D6CD1BFDF69}"/>
            </c:ext>
          </c:extLst>
        </c:ser>
        <c:ser>
          <c:idx val="33"/>
          <c:order val="33"/>
          <c:tx>
            <c:strRef>
              <c:f>Materials!$C$37</c:f>
              <c:strCache>
                <c:ptCount val="1"/>
                <c:pt idx="0">
                  <c:v>Gangue</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Materials!$I$37:$AG$37</c:f>
            </c:numRef>
          </c:val>
          <c:extLst>
            <c:ext xmlns:c16="http://schemas.microsoft.com/office/drawing/2014/chart" uri="{C3380CC4-5D6E-409C-BE32-E72D297353CC}">
              <c16:uniqueId val="{00000021-9595-42C5-9220-6D6CD1BFDF69}"/>
            </c:ext>
          </c:extLst>
        </c:ser>
        <c:ser>
          <c:idx val="34"/>
          <c:order val="34"/>
          <c:tx>
            <c:strRef>
              <c:f>Materials!$C$38</c:f>
              <c:strCache>
                <c:ptCount val="1"/>
                <c:pt idx="0">
                  <c:v>Gas, mine, off-gas, process</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Materials!$I$38:$AG$38</c:f>
            </c:numRef>
          </c:val>
          <c:extLst>
            <c:ext xmlns:c16="http://schemas.microsoft.com/office/drawing/2014/chart" uri="{C3380CC4-5D6E-409C-BE32-E72D297353CC}">
              <c16:uniqueId val="{00000022-9595-42C5-9220-6D6CD1BFDF69}"/>
            </c:ext>
          </c:extLst>
        </c:ser>
        <c:ser>
          <c:idx val="35"/>
          <c:order val="35"/>
          <c:tx>
            <c:strRef>
              <c:f>Materials!$C$39</c:f>
              <c:strCache>
                <c:ptCount val="1"/>
                <c:pt idx="0">
                  <c:v>Gas, natural</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Materials!$I$39:$AG$39</c:f>
            </c:numRef>
          </c:val>
          <c:extLst>
            <c:ext xmlns:c16="http://schemas.microsoft.com/office/drawing/2014/chart" uri="{C3380CC4-5D6E-409C-BE32-E72D297353CC}">
              <c16:uniqueId val="{00000023-9595-42C5-9220-6D6CD1BFDF69}"/>
            </c:ext>
          </c:extLst>
        </c:ser>
        <c:ser>
          <c:idx val="36"/>
          <c:order val="36"/>
          <c:tx>
            <c:strRef>
              <c:f>Materials!$C$40</c:f>
              <c:strCache>
                <c:ptCount val="1"/>
                <c:pt idx="0">
                  <c:v>Gold</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Materials!$I$40:$AG$40</c:f>
            </c:numRef>
          </c:val>
          <c:extLst>
            <c:ext xmlns:c16="http://schemas.microsoft.com/office/drawing/2014/chart" uri="{C3380CC4-5D6E-409C-BE32-E72D297353CC}">
              <c16:uniqueId val="{00000024-9595-42C5-9220-6D6CD1BFDF69}"/>
            </c:ext>
          </c:extLst>
        </c:ser>
        <c:ser>
          <c:idx val="37"/>
          <c:order val="37"/>
          <c:tx>
            <c:strRef>
              <c:f>Materials!$C$41</c:f>
              <c:strCache>
                <c:ptCount val="1"/>
                <c:pt idx="0">
                  <c:v>Granite</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Materials!$I$41:$AG$41</c:f>
            </c:numRef>
          </c:val>
          <c:extLst>
            <c:ext xmlns:c16="http://schemas.microsoft.com/office/drawing/2014/chart" uri="{C3380CC4-5D6E-409C-BE32-E72D297353CC}">
              <c16:uniqueId val="{00000025-9595-42C5-9220-6D6CD1BFDF69}"/>
            </c:ext>
          </c:extLst>
        </c:ser>
        <c:ser>
          <c:idx val="38"/>
          <c:order val="38"/>
          <c:tx>
            <c:strRef>
              <c:f>Materials!$C$42</c:f>
              <c:strCache>
                <c:ptCount val="1"/>
                <c:pt idx="0">
                  <c:v>Gravel</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Materials!$I$42:$AG$42</c:f>
            </c:numRef>
          </c:val>
          <c:extLst>
            <c:ext xmlns:c16="http://schemas.microsoft.com/office/drawing/2014/chart" uri="{C3380CC4-5D6E-409C-BE32-E72D297353CC}">
              <c16:uniqueId val="{00000026-9595-42C5-9220-6D6CD1BFDF69}"/>
            </c:ext>
          </c:extLst>
        </c:ser>
        <c:ser>
          <c:idx val="39"/>
          <c:order val="39"/>
          <c:tx>
            <c:strRef>
              <c:f>Materials!$C$43</c:f>
              <c:strCache>
                <c:ptCount val="1"/>
                <c:pt idx="0">
                  <c:v>Gypsum</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Materials!$I$43:$AG$43</c:f>
            </c:numRef>
          </c:val>
          <c:extLst>
            <c:ext xmlns:c16="http://schemas.microsoft.com/office/drawing/2014/chart" uri="{C3380CC4-5D6E-409C-BE32-E72D297353CC}">
              <c16:uniqueId val="{00000027-9595-42C5-9220-6D6CD1BFDF69}"/>
            </c:ext>
          </c:extLst>
        </c:ser>
        <c:ser>
          <c:idx val="40"/>
          <c:order val="40"/>
          <c:tx>
            <c:strRef>
              <c:f>Materials!$C$44</c:f>
              <c:strCache>
                <c:ptCount val="1"/>
                <c:pt idx="0">
                  <c:v>Iron</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Materials!$I$44:$AG$44</c:f>
            </c:numRef>
          </c:val>
          <c:extLst>
            <c:ext xmlns:c16="http://schemas.microsoft.com/office/drawing/2014/chart" uri="{C3380CC4-5D6E-409C-BE32-E72D297353CC}">
              <c16:uniqueId val="{00000028-9595-42C5-9220-6D6CD1BFDF69}"/>
            </c:ext>
          </c:extLst>
        </c:ser>
        <c:ser>
          <c:idx val="41"/>
          <c:order val="41"/>
          <c:tx>
            <c:strRef>
              <c:f>Materials!$C$45</c:f>
              <c:strCache>
                <c:ptCount val="1"/>
                <c:pt idx="0">
                  <c:v>Kaolinite</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Materials!$I$45:$AG$45</c:f>
            </c:numRef>
          </c:val>
          <c:extLst>
            <c:ext xmlns:c16="http://schemas.microsoft.com/office/drawing/2014/chart" uri="{C3380CC4-5D6E-409C-BE32-E72D297353CC}">
              <c16:uniqueId val="{00000029-9595-42C5-9220-6D6CD1BFDF69}"/>
            </c:ext>
          </c:extLst>
        </c:ser>
        <c:ser>
          <c:idx val="42"/>
          <c:order val="42"/>
          <c:tx>
            <c:strRef>
              <c:f>Materials!$C$46</c:f>
              <c:strCache>
                <c:ptCount val="1"/>
                <c:pt idx="0">
                  <c:v>Kieserite</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Materials!$I$46:$AG$46</c:f>
            </c:numRef>
          </c:val>
          <c:extLst>
            <c:ext xmlns:c16="http://schemas.microsoft.com/office/drawing/2014/chart" uri="{C3380CC4-5D6E-409C-BE32-E72D297353CC}">
              <c16:uniqueId val="{0000002A-9595-42C5-9220-6D6CD1BFDF69}"/>
            </c:ext>
          </c:extLst>
        </c:ser>
        <c:ser>
          <c:idx val="43"/>
          <c:order val="43"/>
          <c:tx>
            <c:strRef>
              <c:f>Materials!$C$47</c:f>
              <c:strCache>
                <c:ptCount val="1"/>
                <c:pt idx="0">
                  <c:v>Lanthanum</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Materials!$I$47:$AG$47</c:f>
            </c:numRef>
          </c:val>
          <c:extLst>
            <c:ext xmlns:c16="http://schemas.microsoft.com/office/drawing/2014/chart" uri="{C3380CC4-5D6E-409C-BE32-E72D297353CC}">
              <c16:uniqueId val="{0000002B-9595-42C5-9220-6D6CD1BFDF69}"/>
            </c:ext>
          </c:extLst>
        </c:ser>
        <c:ser>
          <c:idx val="44"/>
          <c:order val="44"/>
          <c:tx>
            <c:strRef>
              <c:f>Materials!$C$48</c:f>
              <c:strCache>
                <c:ptCount val="1"/>
                <c:pt idx="0">
                  <c:v>Laterite</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Materials!$I$48:$AG$48</c:f>
            </c:numRef>
          </c:val>
          <c:extLst>
            <c:ext xmlns:c16="http://schemas.microsoft.com/office/drawing/2014/chart" uri="{C3380CC4-5D6E-409C-BE32-E72D297353CC}">
              <c16:uniqueId val="{0000002C-9595-42C5-9220-6D6CD1BFDF69}"/>
            </c:ext>
          </c:extLst>
        </c:ser>
        <c:ser>
          <c:idx val="45"/>
          <c:order val="45"/>
          <c:tx>
            <c:strRef>
              <c:f>Materials!$C$49</c:f>
              <c:strCache>
                <c:ptCount val="1"/>
                <c:pt idx="0">
                  <c:v>Lead</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Materials!$I$49:$AG$49</c:f>
            </c:numRef>
          </c:val>
          <c:extLst>
            <c:ext xmlns:c16="http://schemas.microsoft.com/office/drawing/2014/chart" uri="{C3380CC4-5D6E-409C-BE32-E72D297353CC}">
              <c16:uniqueId val="{0000002D-9595-42C5-9220-6D6CD1BFDF69}"/>
            </c:ext>
          </c:extLst>
        </c:ser>
        <c:ser>
          <c:idx val="46"/>
          <c:order val="46"/>
          <c:tx>
            <c:strRef>
              <c:f>Materials!$C$50</c:f>
              <c:strCache>
                <c:ptCount val="1"/>
                <c:pt idx="0">
                  <c:v>Lithium</c:v>
                </c:pt>
              </c:strCache>
            </c:strRef>
          </c:tx>
          <c:spPr>
            <a:solidFill>
              <a:schemeClr val="accent5">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Materials!$I$50:$AG$50</c:f>
            </c:numRef>
          </c:val>
          <c:extLst>
            <c:ext xmlns:c16="http://schemas.microsoft.com/office/drawing/2014/chart" uri="{C3380CC4-5D6E-409C-BE32-E72D297353CC}">
              <c16:uniqueId val="{0000002E-9595-42C5-9220-6D6CD1BFDF69}"/>
            </c:ext>
          </c:extLst>
        </c:ser>
        <c:ser>
          <c:idx val="47"/>
          <c:order val="47"/>
          <c:tx>
            <c:strRef>
              <c:f>Materials!$C$51</c:f>
              <c:strCache>
                <c:ptCount val="1"/>
                <c:pt idx="0">
                  <c:v>Magnesite</c:v>
                </c:pt>
              </c:strCache>
            </c:strRef>
          </c:tx>
          <c:spPr>
            <a:solidFill>
              <a:schemeClr val="accent4">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Materials!$I$51:$AG$51</c:f>
            </c:numRef>
          </c:val>
          <c:extLst>
            <c:ext xmlns:c16="http://schemas.microsoft.com/office/drawing/2014/chart" uri="{C3380CC4-5D6E-409C-BE32-E72D297353CC}">
              <c16:uniqueId val="{0000002F-9595-42C5-9220-6D6CD1BFDF69}"/>
            </c:ext>
          </c:extLst>
        </c:ser>
        <c:ser>
          <c:idx val="48"/>
          <c:order val="48"/>
          <c:tx>
            <c:strRef>
              <c:f>Materials!$C$52</c:f>
              <c:strCache>
                <c:ptCount val="1"/>
                <c:pt idx="0">
                  <c:v>Magnesium</c:v>
                </c:pt>
              </c:strCache>
            </c:strRef>
          </c:tx>
          <c:spPr>
            <a:solidFill>
              <a:schemeClr val="accent6">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Materials!$I$52:$AG$52</c:f>
            </c:numRef>
          </c:val>
          <c:extLst>
            <c:ext xmlns:c16="http://schemas.microsoft.com/office/drawing/2014/chart" uri="{C3380CC4-5D6E-409C-BE32-E72D297353CC}">
              <c16:uniqueId val="{00000030-9595-42C5-9220-6D6CD1BFDF69}"/>
            </c:ext>
          </c:extLst>
        </c:ser>
        <c:ser>
          <c:idx val="49"/>
          <c:order val="49"/>
          <c:tx>
            <c:strRef>
              <c:f>Materials!$C$53</c:f>
              <c:strCache>
                <c:ptCount val="1"/>
                <c:pt idx="0">
                  <c:v>Manganese</c:v>
                </c:pt>
              </c:strCache>
            </c:strRef>
          </c:tx>
          <c:spPr>
            <a:solidFill>
              <a:schemeClr val="accent5">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Materials!$I$53:$AG$53</c:f>
              <c:numCache>
                <c:formatCode>0.0</c:formatCode>
                <c:ptCount val="22"/>
                <c:pt idx="0">
                  <c:v>32.120750478308466</c:v>
                </c:pt>
                <c:pt idx="1">
                  <c:v>26.57868365504337</c:v>
                </c:pt>
                <c:pt idx="2">
                  <c:v>30.101597235268681</c:v>
                </c:pt>
                <c:pt idx="3">
                  <c:v>14.95569877951082</c:v>
                </c:pt>
                <c:pt idx="4">
                  <c:v>47.389751336182371</c:v>
                </c:pt>
                <c:pt idx="5">
                  <c:v>37.290067558202153</c:v>
                </c:pt>
                <c:pt idx="6">
                  <c:v>43.81413146570744</c:v>
                </c:pt>
                <c:pt idx="7">
                  <c:v>18.729712376787202</c:v>
                </c:pt>
                <c:pt idx="8">
                  <c:v>3.8913826176456761</c:v>
                </c:pt>
                <c:pt idx="9">
                  <c:v>24.529365388752659</c:v>
                </c:pt>
                <c:pt idx="10">
                  <c:v>2.9115323583247656</c:v>
                </c:pt>
                <c:pt idx="11">
                  <c:v>68.956149456420007</c:v>
                </c:pt>
                <c:pt idx="12">
                  <c:v>41.651278448931578</c:v>
                </c:pt>
                <c:pt idx="13">
                  <c:v>114.687841375959</c:v>
                </c:pt>
                <c:pt idx="14">
                  <c:v>8.4402497843127264</c:v>
                </c:pt>
                <c:pt idx="15">
                  <c:v>100.3577308410445</c:v>
                </c:pt>
                <c:pt idx="16">
                  <c:v>6.4864721946724044</c:v>
                </c:pt>
                <c:pt idx="17">
                  <c:v>99.552933255218605</c:v>
                </c:pt>
                <c:pt idx="18">
                  <c:v>6.4020085654355228</c:v>
                </c:pt>
                <c:pt idx="19">
                  <c:v>53.805235009647106</c:v>
                </c:pt>
                <c:pt idx="20">
                  <c:v>48.089921882906545</c:v>
                </c:pt>
                <c:pt idx="21">
                  <c:v>60.460228686895938</c:v>
                </c:pt>
              </c:numCache>
            </c:numRef>
          </c:val>
          <c:extLst>
            <c:ext xmlns:c16="http://schemas.microsoft.com/office/drawing/2014/chart" uri="{C3380CC4-5D6E-409C-BE32-E72D297353CC}">
              <c16:uniqueId val="{00000031-9595-42C5-9220-6D6CD1BFDF69}"/>
            </c:ext>
          </c:extLst>
        </c:ser>
        <c:ser>
          <c:idx val="50"/>
          <c:order val="50"/>
          <c:tx>
            <c:strRef>
              <c:f>Materials!$C$54</c:f>
              <c:strCache>
                <c:ptCount val="1"/>
                <c:pt idx="0">
                  <c:v>Mercury</c:v>
                </c:pt>
              </c:strCache>
            </c:strRef>
          </c:tx>
          <c:spPr>
            <a:solidFill>
              <a:schemeClr val="accent4">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Materials!$I$54:$AG$54</c:f>
            </c:numRef>
          </c:val>
          <c:extLst>
            <c:ext xmlns:c16="http://schemas.microsoft.com/office/drawing/2014/chart" uri="{C3380CC4-5D6E-409C-BE32-E72D297353CC}">
              <c16:uniqueId val="{00000032-9595-42C5-9220-6D6CD1BFDF69}"/>
            </c:ext>
          </c:extLst>
        </c:ser>
        <c:ser>
          <c:idx val="51"/>
          <c:order val="51"/>
          <c:tx>
            <c:strRef>
              <c:f>Materials!$C$55</c:f>
              <c:strCache>
                <c:ptCount val="1"/>
                <c:pt idx="0">
                  <c:v>Metamorphous rock, graphite containing</c:v>
                </c:pt>
              </c:strCache>
            </c:strRef>
          </c:tx>
          <c:spPr>
            <a:solidFill>
              <a:schemeClr val="accent6">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Materials!$I$55:$AG$55</c:f>
            </c:numRef>
          </c:val>
          <c:extLst>
            <c:ext xmlns:c16="http://schemas.microsoft.com/office/drawing/2014/chart" uri="{C3380CC4-5D6E-409C-BE32-E72D297353CC}">
              <c16:uniqueId val="{00000033-9595-42C5-9220-6D6CD1BFDF69}"/>
            </c:ext>
          </c:extLst>
        </c:ser>
        <c:ser>
          <c:idx val="52"/>
          <c:order val="52"/>
          <c:tx>
            <c:strRef>
              <c:f>Materials!$C$56</c:f>
              <c:strCache>
                <c:ptCount val="1"/>
                <c:pt idx="0">
                  <c:v>Molybdenum</c:v>
                </c:pt>
              </c:strCache>
            </c:strRef>
          </c:tx>
          <c:spPr>
            <a:solidFill>
              <a:schemeClr val="accent5">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Materials!$I$56:$AG$56</c:f>
              <c:numCache>
                <c:formatCode>0.0</c:formatCode>
                <c:ptCount val="22"/>
                <c:pt idx="0">
                  <c:v>0.53518609946001849</c:v>
                </c:pt>
                <c:pt idx="1">
                  <c:v>0.3765075262025871</c:v>
                </c:pt>
                <c:pt idx="2">
                  <c:v>0.50157137735864188</c:v>
                </c:pt>
                <c:pt idx="3">
                  <c:v>0.26100476734474831</c:v>
                </c:pt>
                <c:pt idx="4">
                  <c:v>0.86745593834914214</c:v>
                </c:pt>
                <c:pt idx="5">
                  <c:v>0.51283500618852729</c:v>
                </c:pt>
                <c:pt idx="6">
                  <c:v>0.81363706195556196</c:v>
                </c:pt>
                <c:pt idx="7">
                  <c:v>0.34024641679906975</c:v>
                </c:pt>
                <c:pt idx="8">
                  <c:v>5.351519703026663E-2</c:v>
                </c:pt>
                <c:pt idx="9">
                  <c:v>0.53385897779329217</c:v>
                </c:pt>
                <c:pt idx="10">
                  <c:v>0.4445797136002787</c:v>
                </c:pt>
                <c:pt idx="11">
                  <c:v>0.57282761998530674</c:v>
                </c:pt>
                <c:pt idx="12">
                  <c:v>0.55699074572560436</c:v>
                </c:pt>
                <c:pt idx="13">
                  <c:v>2.5320599736947731</c:v>
                </c:pt>
                <c:pt idx="14">
                  <c:v>5.2716831012063237</c:v>
                </c:pt>
                <c:pt idx="15">
                  <c:v>2.2378400854944451</c:v>
                </c:pt>
                <c:pt idx="16">
                  <c:v>3.326621535293171</c:v>
                </c:pt>
                <c:pt idx="17">
                  <c:v>2.585010722533831</c:v>
                </c:pt>
                <c:pt idx="18">
                  <c:v>3.7437426045356168</c:v>
                </c:pt>
                <c:pt idx="19">
                  <c:v>1.0019559166625909</c:v>
                </c:pt>
                <c:pt idx="20">
                  <c:v>1.319226177829546</c:v>
                </c:pt>
                <c:pt idx="21">
                  <c:v>1.365798715989663</c:v>
                </c:pt>
              </c:numCache>
            </c:numRef>
          </c:val>
          <c:extLst>
            <c:ext xmlns:c16="http://schemas.microsoft.com/office/drawing/2014/chart" uri="{C3380CC4-5D6E-409C-BE32-E72D297353CC}">
              <c16:uniqueId val="{00000034-9595-42C5-9220-6D6CD1BFDF69}"/>
            </c:ext>
          </c:extLst>
        </c:ser>
        <c:ser>
          <c:idx val="53"/>
          <c:order val="53"/>
          <c:tx>
            <c:strRef>
              <c:f>Materials!$C$57</c:f>
              <c:strCache>
                <c:ptCount val="1"/>
                <c:pt idx="0">
                  <c:v>Neodymium</c:v>
                </c:pt>
              </c:strCache>
            </c:strRef>
          </c:tx>
          <c:spPr>
            <a:solidFill>
              <a:schemeClr val="accent4">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Materials!$I$57:$AG$57</c:f>
            </c:numRef>
          </c:val>
          <c:extLst>
            <c:ext xmlns:c16="http://schemas.microsoft.com/office/drawing/2014/chart" uri="{C3380CC4-5D6E-409C-BE32-E72D297353CC}">
              <c16:uniqueId val="{00000035-9595-42C5-9220-6D6CD1BFDF69}"/>
            </c:ext>
          </c:extLst>
        </c:ser>
        <c:ser>
          <c:idx val="54"/>
          <c:order val="54"/>
          <c:tx>
            <c:strRef>
              <c:f>Materials!$C$58</c:f>
              <c:strCache>
                <c:ptCount val="1"/>
                <c:pt idx="0">
                  <c:v>Nickel</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Materials!$I$58:$AG$58</c:f>
              <c:numCache>
                <c:formatCode>0.0</c:formatCode>
                <c:ptCount val="22"/>
                <c:pt idx="0">
                  <c:v>22.269537859292232</c:v>
                </c:pt>
                <c:pt idx="1">
                  <c:v>16.31436059464022</c:v>
                </c:pt>
                <c:pt idx="2">
                  <c:v>20.872897015728249</c:v>
                </c:pt>
                <c:pt idx="3">
                  <c:v>7.128887546040656</c:v>
                </c:pt>
                <c:pt idx="4">
                  <c:v>33.796794968864269</c:v>
                </c:pt>
                <c:pt idx="5">
                  <c:v>22.563018798173641</c:v>
                </c:pt>
                <c:pt idx="6">
                  <c:v>31.38219733104707</c:v>
                </c:pt>
                <c:pt idx="7">
                  <c:v>9.2992195097332768</c:v>
                </c:pt>
                <c:pt idx="8">
                  <c:v>2.2985880731060031</c:v>
                </c:pt>
                <c:pt idx="9">
                  <c:v>12.722919175683831</c:v>
                </c:pt>
                <c:pt idx="10">
                  <c:v>4.4839920152904735</c:v>
                </c:pt>
                <c:pt idx="11">
                  <c:v>61.671753906378932</c:v>
                </c:pt>
                <c:pt idx="12">
                  <c:v>18.86751840686102</c:v>
                </c:pt>
                <c:pt idx="13">
                  <c:v>21.266613832807501</c:v>
                </c:pt>
                <c:pt idx="14">
                  <c:v>16.280859418366319</c:v>
                </c:pt>
                <c:pt idx="15">
                  <c:v>18.73370309633615</c:v>
                </c:pt>
                <c:pt idx="16">
                  <c:v>9.825423584991599</c:v>
                </c:pt>
                <c:pt idx="17">
                  <c:v>18.275864144062581</c:v>
                </c:pt>
                <c:pt idx="18">
                  <c:v>9.8234905930619014</c:v>
                </c:pt>
                <c:pt idx="19">
                  <c:v>66.315796779187664</c:v>
                </c:pt>
                <c:pt idx="20">
                  <c:v>56.297880862640369</c:v>
                </c:pt>
                <c:pt idx="21">
                  <c:v>68.087828673845607</c:v>
                </c:pt>
              </c:numCache>
            </c:numRef>
          </c:val>
          <c:extLst>
            <c:ext xmlns:c16="http://schemas.microsoft.com/office/drawing/2014/chart" uri="{C3380CC4-5D6E-409C-BE32-E72D297353CC}">
              <c16:uniqueId val="{00000036-9595-42C5-9220-6D6CD1BFDF69}"/>
            </c:ext>
          </c:extLst>
        </c:ser>
        <c:ser>
          <c:idx val="55"/>
          <c:order val="55"/>
          <c:tx>
            <c:strRef>
              <c:f>Materials!$C$59</c:f>
              <c:strCache>
                <c:ptCount val="1"/>
                <c:pt idx="0">
                  <c:v>Oil, crude</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Materials!$I$59:$AG$59</c:f>
            </c:numRef>
          </c:val>
          <c:extLst>
            <c:ext xmlns:c16="http://schemas.microsoft.com/office/drawing/2014/chart" uri="{C3380CC4-5D6E-409C-BE32-E72D297353CC}">
              <c16:uniqueId val="{00000037-9595-42C5-9220-6D6CD1BFDF69}"/>
            </c:ext>
          </c:extLst>
        </c:ser>
        <c:ser>
          <c:idx val="56"/>
          <c:order val="56"/>
          <c:tx>
            <c:strRef>
              <c:f>Materials!$C$60</c:f>
              <c:strCache>
                <c:ptCount val="1"/>
                <c:pt idx="0">
                  <c:v>Olivine</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Materials!$I$60:$AG$60</c:f>
            </c:numRef>
          </c:val>
          <c:extLst>
            <c:ext xmlns:c16="http://schemas.microsoft.com/office/drawing/2014/chart" uri="{C3380CC4-5D6E-409C-BE32-E72D297353CC}">
              <c16:uniqueId val="{00000038-9595-42C5-9220-6D6CD1BFDF69}"/>
            </c:ext>
          </c:extLst>
        </c:ser>
        <c:ser>
          <c:idx val="57"/>
          <c:order val="57"/>
          <c:tx>
            <c:strRef>
              <c:f>Materials!$C$61</c:f>
              <c:strCache>
                <c:ptCount val="1"/>
                <c:pt idx="0">
                  <c:v>Palladium</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Materials!$I$61:$AG$61</c:f>
            </c:numRef>
          </c:val>
          <c:extLst>
            <c:ext xmlns:c16="http://schemas.microsoft.com/office/drawing/2014/chart" uri="{C3380CC4-5D6E-409C-BE32-E72D297353CC}">
              <c16:uniqueId val="{00000039-9595-42C5-9220-6D6CD1BFDF69}"/>
            </c:ext>
          </c:extLst>
        </c:ser>
        <c:ser>
          <c:idx val="58"/>
          <c:order val="58"/>
          <c:tx>
            <c:strRef>
              <c:f>Materials!$C$62</c:f>
              <c:strCache>
                <c:ptCount val="1"/>
                <c:pt idx="0">
                  <c:v>Perlite</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Materials!$I$62:$AG$62</c:f>
            </c:numRef>
          </c:val>
          <c:extLst>
            <c:ext xmlns:c16="http://schemas.microsoft.com/office/drawing/2014/chart" uri="{C3380CC4-5D6E-409C-BE32-E72D297353CC}">
              <c16:uniqueId val="{0000003A-9595-42C5-9220-6D6CD1BFDF69}"/>
            </c:ext>
          </c:extLst>
        </c:ser>
        <c:ser>
          <c:idx val="59"/>
          <c:order val="59"/>
          <c:tx>
            <c:strRef>
              <c:f>Materials!$C$63</c:f>
              <c:strCache>
                <c:ptCount val="1"/>
                <c:pt idx="0">
                  <c:v>Phosphorus</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Materials!$I$63:$AG$63</c:f>
            </c:numRef>
          </c:val>
          <c:extLst>
            <c:ext xmlns:c16="http://schemas.microsoft.com/office/drawing/2014/chart" uri="{C3380CC4-5D6E-409C-BE32-E72D297353CC}">
              <c16:uniqueId val="{0000003B-9595-42C5-9220-6D6CD1BFDF69}"/>
            </c:ext>
          </c:extLst>
        </c:ser>
        <c:ser>
          <c:idx val="60"/>
          <c:order val="60"/>
          <c:tx>
            <c:strRef>
              <c:f>Materials!$C$64</c:f>
              <c:strCache>
                <c:ptCount val="1"/>
                <c:pt idx="0">
                  <c:v>Platinum</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Materials!$I$64:$AG$64</c:f>
            </c:numRef>
          </c:val>
          <c:extLst>
            <c:ext xmlns:c16="http://schemas.microsoft.com/office/drawing/2014/chart" uri="{C3380CC4-5D6E-409C-BE32-E72D297353CC}">
              <c16:uniqueId val="{0000003C-9595-42C5-9220-6D6CD1BFDF69}"/>
            </c:ext>
          </c:extLst>
        </c:ser>
        <c:ser>
          <c:idx val="61"/>
          <c:order val="61"/>
          <c:tx>
            <c:strRef>
              <c:f>Materials!$C$65</c:f>
              <c:strCache>
                <c:ptCount val="1"/>
                <c:pt idx="0">
                  <c:v>Potassium</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Materials!$I$65:$AG$65</c:f>
            </c:numRef>
          </c:val>
          <c:extLst>
            <c:ext xmlns:c16="http://schemas.microsoft.com/office/drawing/2014/chart" uri="{C3380CC4-5D6E-409C-BE32-E72D297353CC}">
              <c16:uniqueId val="{0000003D-9595-42C5-9220-6D6CD1BFDF69}"/>
            </c:ext>
          </c:extLst>
        </c:ser>
        <c:ser>
          <c:idx val="62"/>
          <c:order val="62"/>
          <c:tx>
            <c:strRef>
              <c:f>Materials!$C$66</c:f>
              <c:strCache>
                <c:ptCount val="1"/>
                <c:pt idx="0">
                  <c:v>Praseodymium</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Materials!$I$66:$AG$66</c:f>
            </c:numRef>
          </c:val>
          <c:extLst>
            <c:ext xmlns:c16="http://schemas.microsoft.com/office/drawing/2014/chart" uri="{C3380CC4-5D6E-409C-BE32-E72D297353CC}">
              <c16:uniqueId val="{0000003E-9595-42C5-9220-6D6CD1BFDF69}"/>
            </c:ext>
          </c:extLst>
        </c:ser>
        <c:ser>
          <c:idx val="63"/>
          <c:order val="63"/>
          <c:tx>
            <c:strRef>
              <c:f>Materials!$C$67</c:f>
              <c:strCache>
                <c:ptCount val="1"/>
                <c:pt idx="0">
                  <c:v>Pumice</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Materials!$I$67:$AG$67</c:f>
            </c:numRef>
          </c:val>
          <c:extLst>
            <c:ext xmlns:c16="http://schemas.microsoft.com/office/drawing/2014/chart" uri="{C3380CC4-5D6E-409C-BE32-E72D297353CC}">
              <c16:uniqueId val="{0000003F-9595-42C5-9220-6D6CD1BFDF69}"/>
            </c:ext>
          </c:extLst>
        </c:ser>
        <c:ser>
          <c:idx val="64"/>
          <c:order val="64"/>
          <c:tx>
            <c:strRef>
              <c:f>Materials!$C$68</c:f>
              <c:strCache>
                <c:ptCount val="1"/>
                <c:pt idx="0">
                  <c:v>Pyrite</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Materials!$I$68:$AG$68</c:f>
            </c:numRef>
          </c:val>
          <c:extLst>
            <c:ext xmlns:c16="http://schemas.microsoft.com/office/drawing/2014/chart" uri="{C3380CC4-5D6E-409C-BE32-E72D297353CC}">
              <c16:uniqueId val="{00000040-9595-42C5-9220-6D6CD1BFDF69}"/>
            </c:ext>
          </c:extLst>
        </c:ser>
        <c:ser>
          <c:idx val="65"/>
          <c:order val="65"/>
          <c:tx>
            <c:strRef>
              <c:f>Materials!$C$69</c:f>
              <c:strCache>
                <c:ptCount val="1"/>
                <c:pt idx="0">
                  <c:v>Rhenium</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Materials!$I$69:$AG$69</c:f>
            </c:numRef>
          </c:val>
          <c:extLst>
            <c:ext xmlns:c16="http://schemas.microsoft.com/office/drawing/2014/chart" uri="{C3380CC4-5D6E-409C-BE32-E72D297353CC}">
              <c16:uniqueId val="{00000041-9595-42C5-9220-6D6CD1BFDF69}"/>
            </c:ext>
          </c:extLst>
        </c:ser>
        <c:ser>
          <c:idx val="66"/>
          <c:order val="66"/>
          <c:tx>
            <c:strRef>
              <c:f>Materials!$C$70</c:f>
              <c:strCache>
                <c:ptCount val="1"/>
                <c:pt idx="0">
                  <c:v>Rhodium</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Materials!$I$70:$AG$70</c:f>
            </c:numRef>
          </c:val>
          <c:extLst>
            <c:ext xmlns:c16="http://schemas.microsoft.com/office/drawing/2014/chart" uri="{C3380CC4-5D6E-409C-BE32-E72D297353CC}">
              <c16:uniqueId val="{00000042-9595-42C5-9220-6D6CD1BFDF69}"/>
            </c:ext>
          </c:extLst>
        </c:ser>
        <c:ser>
          <c:idx val="67"/>
          <c:order val="67"/>
          <c:tx>
            <c:strRef>
              <c:f>Materials!$C$71</c:f>
              <c:strCache>
                <c:ptCount val="1"/>
                <c:pt idx="0">
                  <c:v>Samarium</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Materials!$I$71:$AG$71</c:f>
            </c:numRef>
          </c:val>
          <c:extLst>
            <c:ext xmlns:c16="http://schemas.microsoft.com/office/drawing/2014/chart" uri="{C3380CC4-5D6E-409C-BE32-E72D297353CC}">
              <c16:uniqueId val="{00000043-9595-42C5-9220-6D6CD1BFDF69}"/>
            </c:ext>
          </c:extLst>
        </c:ser>
        <c:ser>
          <c:idx val="68"/>
          <c:order val="68"/>
          <c:tx>
            <c:strRef>
              <c:f>Materials!$C$72</c:f>
              <c:strCache>
                <c:ptCount val="1"/>
                <c:pt idx="0">
                  <c:v>Sand, unspecified</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Materials!$I$72:$AG$72</c:f>
            </c:numRef>
          </c:val>
          <c:extLst>
            <c:ext xmlns:c16="http://schemas.microsoft.com/office/drawing/2014/chart" uri="{C3380CC4-5D6E-409C-BE32-E72D297353CC}">
              <c16:uniqueId val="{00000044-9595-42C5-9220-6D6CD1BFDF69}"/>
            </c:ext>
          </c:extLst>
        </c:ser>
        <c:ser>
          <c:idx val="69"/>
          <c:order val="69"/>
          <c:tx>
            <c:strRef>
              <c:f>Materials!$C$73</c:f>
              <c:strCache>
                <c:ptCount val="1"/>
                <c:pt idx="0">
                  <c:v>Selenium</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Materials!$I$73:$AG$73</c:f>
            </c:numRef>
          </c:val>
          <c:extLst>
            <c:ext xmlns:c16="http://schemas.microsoft.com/office/drawing/2014/chart" uri="{C3380CC4-5D6E-409C-BE32-E72D297353CC}">
              <c16:uniqueId val="{00000045-9595-42C5-9220-6D6CD1BFDF69}"/>
            </c:ext>
          </c:extLst>
        </c:ser>
        <c:ser>
          <c:idx val="70"/>
          <c:order val="70"/>
          <c:tx>
            <c:strRef>
              <c:f>Materials!$C$74</c:f>
              <c:strCache>
                <c:ptCount val="1"/>
                <c:pt idx="0">
                  <c:v>Shale</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Materials!$I$74:$AG$74</c:f>
            </c:numRef>
          </c:val>
          <c:extLst>
            <c:ext xmlns:c16="http://schemas.microsoft.com/office/drawing/2014/chart" uri="{C3380CC4-5D6E-409C-BE32-E72D297353CC}">
              <c16:uniqueId val="{00000046-9595-42C5-9220-6D6CD1BFDF69}"/>
            </c:ext>
          </c:extLst>
        </c:ser>
        <c:ser>
          <c:idx val="71"/>
          <c:order val="71"/>
          <c:tx>
            <c:strRef>
              <c:f>Materials!$C$75</c:f>
              <c:strCache>
                <c:ptCount val="1"/>
                <c:pt idx="0">
                  <c:v>Silicon</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Materials!$I$75:$AG$75</c:f>
              <c:numCache>
                <c:formatCode>0.0</c:formatCode>
                <c:ptCount val="22"/>
                <c:pt idx="0">
                  <c:v>5.1526216775063798</c:v>
                </c:pt>
                <c:pt idx="1">
                  <c:v>2.0496591364072629</c:v>
                </c:pt>
                <c:pt idx="2">
                  <c:v>4.8324667497636602</c:v>
                </c:pt>
                <c:pt idx="3">
                  <c:v>1.321724105573034</c:v>
                </c:pt>
                <c:pt idx="4">
                  <c:v>8.0196104774888042</c:v>
                </c:pt>
                <c:pt idx="5">
                  <c:v>2.8086181779854491</c:v>
                </c:pt>
                <c:pt idx="6">
                  <c:v>7.4619480594124497</c:v>
                </c:pt>
                <c:pt idx="7">
                  <c:v>1.802502709608788</c:v>
                </c:pt>
                <c:pt idx="8">
                  <c:v>0.29032627195612087</c:v>
                </c:pt>
                <c:pt idx="9">
                  <c:v>2.5869868153265823</c:v>
                </c:pt>
                <c:pt idx="10">
                  <c:v>2.2712791497266718</c:v>
                </c:pt>
                <c:pt idx="11">
                  <c:v>3.726307049318959</c:v>
                </c:pt>
                <c:pt idx="12">
                  <c:v>2.665371628323121</c:v>
                </c:pt>
                <c:pt idx="13">
                  <c:v>7.3302070139841407</c:v>
                </c:pt>
                <c:pt idx="14">
                  <c:v>16.89183751844643</c:v>
                </c:pt>
                <c:pt idx="15">
                  <c:v>6.0744996953647883</c:v>
                </c:pt>
                <c:pt idx="16">
                  <c:v>10.57127488875923</c:v>
                </c:pt>
                <c:pt idx="17">
                  <c:v>5.9477014890250572</c:v>
                </c:pt>
                <c:pt idx="18">
                  <c:v>10.54514087036258</c:v>
                </c:pt>
                <c:pt idx="19">
                  <c:v>4.561034295175614</c:v>
                </c:pt>
                <c:pt idx="20">
                  <c:v>4.5411271172364946</c:v>
                </c:pt>
                <c:pt idx="21">
                  <c:v>5.0973266169294575</c:v>
                </c:pt>
              </c:numCache>
            </c:numRef>
          </c:val>
          <c:extLst>
            <c:ext xmlns:c16="http://schemas.microsoft.com/office/drawing/2014/chart" uri="{C3380CC4-5D6E-409C-BE32-E72D297353CC}">
              <c16:uniqueId val="{00000047-9595-42C5-9220-6D6CD1BFDF69}"/>
            </c:ext>
          </c:extLst>
        </c:ser>
        <c:ser>
          <c:idx val="72"/>
          <c:order val="72"/>
          <c:tx>
            <c:strRef>
              <c:f>Materials!$C$76</c:f>
              <c:strCache>
                <c:ptCount val="1"/>
                <c:pt idx="0">
                  <c:v>Silver</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Materials!$I$76:$AG$76</c:f>
            </c:numRef>
          </c:val>
          <c:extLst>
            <c:ext xmlns:c16="http://schemas.microsoft.com/office/drawing/2014/chart" uri="{C3380CC4-5D6E-409C-BE32-E72D297353CC}">
              <c16:uniqueId val="{00000048-9595-42C5-9220-6D6CD1BFDF69}"/>
            </c:ext>
          </c:extLst>
        </c:ser>
        <c:ser>
          <c:idx val="73"/>
          <c:order val="73"/>
          <c:tx>
            <c:strRef>
              <c:f>Materials!$C$77</c:f>
              <c:strCache>
                <c:ptCount val="1"/>
                <c:pt idx="0">
                  <c:v>Sodium chloride</c:v>
                </c:pt>
              </c:strCache>
            </c:strRef>
          </c:tx>
          <c:spPr>
            <a:solidFill>
              <a:schemeClr val="accent5">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Materials!$I$77:$AG$77</c:f>
            </c:numRef>
          </c:val>
          <c:extLst>
            <c:ext xmlns:c16="http://schemas.microsoft.com/office/drawing/2014/chart" uri="{C3380CC4-5D6E-409C-BE32-E72D297353CC}">
              <c16:uniqueId val="{00000049-9595-42C5-9220-6D6CD1BFDF69}"/>
            </c:ext>
          </c:extLst>
        </c:ser>
        <c:ser>
          <c:idx val="74"/>
          <c:order val="74"/>
          <c:tx>
            <c:strRef>
              <c:f>Materials!$C$78</c:f>
              <c:strCache>
                <c:ptCount val="1"/>
                <c:pt idx="0">
                  <c:v>Sodium nitrate</c:v>
                </c:pt>
              </c:strCache>
            </c:strRef>
          </c:tx>
          <c:spPr>
            <a:solidFill>
              <a:schemeClr val="accent4">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Materials!$I$78:$AG$78</c:f>
            </c:numRef>
          </c:val>
          <c:extLst>
            <c:ext xmlns:c16="http://schemas.microsoft.com/office/drawing/2014/chart" uri="{C3380CC4-5D6E-409C-BE32-E72D297353CC}">
              <c16:uniqueId val="{0000004A-9595-42C5-9220-6D6CD1BFDF69}"/>
            </c:ext>
          </c:extLst>
        </c:ser>
        <c:ser>
          <c:idx val="75"/>
          <c:order val="75"/>
          <c:tx>
            <c:strRef>
              <c:f>Materials!$C$79</c:f>
              <c:strCache>
                <c:ptCount val="1"/>
                <c:pt idx="0">
                  <c:v>Sodium sulphate, various forms</c:v>
                </c:pt>
              </c:strCache>
            </c:strRef>
          </c:tx>
          <c:spPr>
            <a:solidFill>
              <a:schemeClr val="accent6">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Materials!$I$79:$AG$79</c:f>
            </c:numRef>
          </c:val>
          <c:extLst>
            <c:ext xmlns:c16="http://schemas.microsoft.com/office/drawing/2014/chart" uri="{C3380CC4-5D6E-409C-BE32-E72D297353CC}">
              <c16:uniqueId val="{0000004B-9595-42C5-9220-6D6CD1BFDF69}"/>
            </c:ext>
          </c:extLst>
        </c:ser>
        <c:ser>
          <c:idx val="76"/>
          <c:order val="76"/>
          <c:tx>
            <c:strRef>
              <c:f>Materials!$C$80</c:f>
              <c:strCache>
                <c:ptCount val="1"/>
                <c:pt idx="0">
                  <c:v>Sodium</c:v>
                </c:pt>
              </c:strCache>
            </c:strRef>
          </c:tx>
          <c:spPr>
            <a:solidFill>
              <a:schemeClr val="accent5">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Materials!$I$80:$AG$80</c:f>
            </c:numRef>
          </c:val>
          <c:extLst>
            <c:ext xmlns:c16="http://schemas.microsoft.com/office/drawing/2014/chart" uri="{C3380CC4-5D6E-409C-BE32-E72D297353CC}">
              <c16:uniqueId val="{0000004C-9595-42C5-9220-6D6CD1BFDF69}"/>
            </c:ext>
          </c:extLst>
        </c:ser>
        <c:ser>
          <c:idx val="77"/>
          <c:order val="77"/>
          <c:tx>
            <c:strRef>
              <c:f>Materials!$C$81</c:f>
              <c:strCache>
                <c:ptCount val="1"/>
                <c:pt idx="0">
                  <c:v>Spodumene</c:v>
                </c:pt>
              </c:strCache>
            </c:strRef>
          </c:tx>
          <c:spPr>
            <a:solidFill>
              <a:schemeClr val="accent4">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Materials!$I$81:$AG$81</c:f>
            </c:numRef>
          </c:val>
          <c:extLst>
            <c:ext xmlns:c16="http://schemas.microsoft.com/office/drawing/2014/chart" uri="{C3380CC4-5D6E-409C-BE32-E72D297353CC}">
              <c16:uniqueId val="{0000004D-9595-42C5-9220-6D6CD1BFDF69}"/>
            </c:ext>
          </c:extLst>
        </c:ser>
        <c:ser>
          <c:idx val="78"/>
          <c:order val="78"/>
          <c:tx>
            <c:strRef>
              <c:f>Materials!$C$82</c:f>
              <c:strCache>
                <c:ptCount val="1"/>
                <c:pt idx="0">
                  <c:v>Steatite</c:v>
                </c:pt>
              </c:strCache>
            </c:strRef>
          </c:tx>
          <c:spPr>
            <a:solidFill>
              <a:schemeClr val="accent6">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Materials!$I$82:$AG$82</c:f>
            </c:numRef>
          </c:val>
          <c:extLst>
            <c:ext xmlns:c16="http://schemas.microsoft.com/office/drawing/2014/chart" uri="{C3380CC4-5D6E-409C-BE32-E72D297353CC}">
              <c16:uniqueId val="{0000004E-9595-42C5-9220-6D6CD1BFDF69}"/>
            </c:ext>
          </c:extLst>
        </c:ser>
        <c:ser>
          <c:idx val="79"/>
          <c:order val="79"/>
          <c:tx>
            <c:strRef>
              <c:f>Materials!$C$83</c:f>
              <c:strCache>
                <c:ptCount val="1"/>
                <c:pt idx="0">
                  <c:v>Strontium</c:v>
                </c:pt>
              </c:strCache>
            </c:strRef>
          </c:tx>
          <c:spPr>
            <a:solidFill>
              <a:schemeClr val="accent5">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Materials!$I$83:$AG$83</c:f>
            </c:numRef>
          </c:val>
          <c:extLst>
            <c:ext xmlns:c16="http://schemas.microsoft.com/office/drawing/2014/chart" uri="{C3380CC4-5D6E-409C-BE32-E72D297353CC}">
              <c16:uniqueId val="{0000004F-9595-42C5-9220-6D6CD1BFDF69}"/>
            </c:ext>
          </c:extLst>
        </c:ser>
        <c:ser>
          <c:idx val="80"/>
          <c:order val="80"/>
          <c:tx>
            <c:strRef>
              <c:f>Materials!$C$84</c:f>
              <c:strCache>
                <c:ptCount val="1"/>
                <c:pt idx="0">
                  <c:v>Sulfur</c:v>
                </c:pt>
              </c:strCache>
            </c:strRef>
          </c:tx>
          <c:spPr>
            <a:solidFill>
              <a:schemeClr val="accent4">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Materials!$I$84:$AG$84</c:f>
            </c:numRef>
          </c:val>
          <c:extLst>
            <c:ext xmlns:c16="http://schemas.microsoft.com/office/drawing/2014/chart" uri="{C3380CC4-5D6E-409C-BE32-E72D297353CC}">
              <c16:uniqueId val="{00000050-9595-42C5-9220-6D6CD1BFDF69}"/>
            </c:ext>
          </c:extLst>
        </c:ser>
        <c:ser>
          <c:idx val="81"/>
          <c:order val="81"/>
          <c:tx>
            <c:strRef>
              <c:f>Materials!$C$85</c:f>
              <c:strCache>
                <c:ptCount val="1"/>
                <c:pt idx="0">
                  <c:v>Sylvite</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Materials!$I$85:$AG$85</c:f>
            </c:numRef>
          </c:val>
          <c:extLst>
            <c:ext xmlns:c16="http://schemas.microsoft.com/office/drawing/2014/chart" uri="{C3380CC4-5D6E-409C-BE32-E72D297353CC}">
              <c16:uniqueId val="{00000051-9595-42C5-9220-6D6CD1BFDF69}"/>
            </c:ext>
          </c:extLst>
        </c:ser>
        <c:ser>
          <c:idx val="82"/>
          <c:order val="82"/>
          <c:tx>
            <c:strRef>
              <c:f>Materials!$C$86</c:f>
              <c:strCache>
                <c:ptCount val="1"/>
                <c:pt idx="0">
                  <c:v>Talc</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Materials!$I$86:$AG$86</c:f>
            </c:numRef>
          </c:val>
          <c:extLst>
            <c:ext xmlns:c16="http://schemas.microsoft.com/office/drawing/2014/chart" uri="{C3380CC4-5D6E-409C-BE32-E72D297353CC}">
              <c16:uniqueId val="{00000052-9595-42C5-9220-6D6CD1BFDF69}"/>
            </c:ext>
          </c:extLst>
        </c:ser>
        <c:ser>
          <c:idx val="83"/>
          <c:order val="83"/>
          <c:tx>
            <c:strRef>
              <c:f>Materials!$C$87</c:f>
              <c:strCache>
                <c:ptCount val="1"/>
                <c:pt idx="0">
                  <c:v>Tantalum</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Materials!$I$87:$AG$87</c:f>
            </c:numRef>
          </c:val>
          <c:extLst>
            <c:ext xmlns:c16="http://schemas.microsoft.com/office/drawing/2014/chart" uri="{C3380CC4-5D6E-409C-BE32-E72D297353CC}">
              <c16:uniqueId val="{00000053-9595-42C5-9220-6D6CD1BFDF69}"/>
            </c:ext>
          </c:extLst>
        </c:ser>
        <c:ser>
          <c:idx val="84"/>
          <c:order val="84"/>
          <c:tx>
            <c:strRef>
              <c:f>Materials!$C$88</c:f>
              <c:strCache>
                <c:ptCount val="1"/>
                <c:pt idx="0">
                  <c:v>Tellurium</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Materials!$I$88:$AG$88</c:f>
            </c:numRef>
          </c:val>
          <c:extLst>
            <c:ext xmlns:c16="http://schemas.microsoft.com/office/drawing/2014/chart" uri="{C3380CC4-5D6E-409C-BE32-E72D297353CC}">
              <c16:uniqueId val="{00000054-9595-42C5-9220-6D6CD1BFDF69}"/>
            </c:ext>
          </c:extLst>
        </c:ser>
        <c:ser>
          <c:idx val="85"/>
          <c:order val="85"/>
          <c:tx>
            <c:strRef>
              <c:f>Materials!$C$89</c:f>
              <c:strCache>
                <c:ptCount val="1"/>
                <c:pt idx="0">
                  <c:v>Terbium</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Materials!$I$89:$AG$89</c:f>
            </c:numRef>
          </c:val>
          <c:extLst>
            <c:ext xmlns:c16="http://schemas.microsoft.com/office/drawing/2014/chart" uri="{C3380CC4-5D6E-409C-BE32-E72D297353CC}">
              <c16:uniqueId val="{00000055-9595-42C5-9220-6D6CD1BFDF69}"/>
            </c:ext>
          </c:extLst>
        </c:ser>
        <c:ser>
          <c:idx val="86"/>
          <c:order val="86"/>
          <c:tx>
            <c:strRef>
              <c:f>Materials!$C$90</c:f>
              <c:strCache>
                <c:ptCount val="1"/>
                <c:pt idx="0">
                  <c:v>Tin</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Materials!$I$90:$AG$90</c:f>
            </c:numRef>
          </c:val>
          <c:extLst>
            <c:ext xmlns:c16="http://schemas.microsoft.com/office/drawing/2014/chart" uri="{C3380CC4-5D6E-409C-BE32-E72D297353CC}">
              <c16:uniqueId val="{00000056-9595-42C5-9220-6D6CD1BFDF69}"/>
            </c:ext>
          </c:extLst>
        </c:ser>
        <c:ser>
          <c:idx val="87"/>
          <c:order val="87"/>
          <c:tx>
            <c:strRef>
              <c:f>Materials!$C$91</c:f>
              <c:strCache>
                <c:ptCount val="1"/>
                <c:pt idx="0">
                  <c:v>Titanium</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Materials!$I$91:$AG$91</c:f>
            </c:numRef>
          </c:val>
          <c:extLst>
            <c:ext xmlns:c16="http://schemas.microsoft.com/office/drawing/2014/chart" uri="{C3380CC4-5D6E-409C-BE32-E72D297353CC}">
              <c16:uniqueId val="{00000057-9595-42C5-9220-6D6CD1BFDF69}"/>
            </c:ext>
          </c:extLst>
        </c:ser>
        <c:ser>
          <c:idx val="88"/>
          <c:order val="88"/>
          <c:tx>
            <c:strRef>
              <c:f>Materials!$C$92</c:f>
              <c:strCache>
                <c:ptCount val="1"/>
                <c:pt idx="0">
                  <c:v>Tungsten</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Materials!$I$92:$AG$92</c:f>
            </c:numRef>
          </c:val>
          <c:extLst>
            <c:ext xmlns:c16="http://schemas.microsoft.com/office/drawing/2014/chart" uri="{C3380CC4-5D6E-409C-BE32-E72D297353CC}">
              <c16:uniqueId val="{00000058-9595-42C5-9220-6D6CD1BFDF69}"/>
            </c:ext>
          </c:extLst>
        </c:ser>
        <c:ser>
          <c:idx val="89"/>
          <c:order val="89"/>
          <c:tx>
            <c:strRef>
              <c:f>Materials!$C$93</c:f>
              <c:strCache>
                <c:ptCount val="1"/>
                <c:pt idx="0">
                  <c:v>Ulexite</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Materials!$I$93:$AG$93</c:f>
            </c:numRef>
          </c:val>
          <c:extLst>
            <c:ext xmlns:c16="http://schemas.microsoft.com/office/drawing/2014/chart" uri="{C3380CC4-5D6E-409C-BE32-E72D297353CC}">
              <c16:uniqueId val="{00000059-9595-42C5-9220-6D6CD1BFDF69}"/>
            </c:ext>
          </c:extLst>
        </c:ser>
        <c:ser>
          <c:idx val="90"/>
          <c:order val="90"/>
          <c:tx>
            <c:strRef>
              <c:f>Materials!$C$94</c:f>
              <c:strCache>
                <c:ptCount val="1"/>
                <c:pt idx="0">
                  <c:v>Uranium</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Materials!$I$94:$AG$94</c:f>
            </c:numRef>
          </c:val>
          <c:extLst>
            <c:ext xmlns:c16="http://schemas.microsoft.com/office/drawing/2014/chart" uri="{C3380CC4-5D6E-409C-BE32-E72D297353CC}">
              <c16:uniqueId val="{0000005A-9595-42C5-9220-6D6CD1BFDF69}"/>
            </c:ext>
          </c:extLst>
        </c:ser>
        <c:ser>
          <c:idx val="91"/>
          <c:order val="91"/>
          <c:tx>
            <c:strRef>
              <c:f>Materials!$C$95</c:f>
              <c:strCache>
                <c:ptCount val="1"/>
                <c:pt idx="0">
                  <c:v>Vanadium</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Materials!$I$95:$AG$95</c:f>
            </c:numRef>
          </c:val>
          <c:extLst>
            <c:ext xmlns:c16="http://schemas.microsoft.com/office/drawing/2014/chart" uri="{C3380CC4-5D6E-409C-BE32-E72D297353CC}">
              <c16:uniqueId val="{0000005B-9595-42C5-9220-6D6CD1BFDF69}"/>
            </c:ext>
          </c:extLst>
        </c:ser>
        <c:ser>
          <c:idx val="92"/>
          <c:order val="92"/>
          <c:tx>
            <c:strRef>
              <c:f>Materials!$C$96</c:f>
              <c:strCache>
                <c:ptCount val="1"/>
                <c:pt idx="0">
                  <c:v>Vermiculite</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Materials!$I$96:$AG$96</c:f>
            </c:numRef>
          </c:val>
          <c:extLst>
            <c:ext xmlns:c16="http://schemas.microsoft.com/office/drawing/2014/chart" uri="{C3380CC4-5D6E-409C-BE32-E72D297353CC}">
              <c16:uniqueId val="{0000005C-9595-42C5-9220-6D6CD1BFDF69}"/>
            </c:ext>
          </c:extLst>
        </c:ser>
        <c:ser>
          <c:idx val="93"/>
          <c:order val="93"/>
          <c:tx>
            <c:strRef>
              <c:f>Materials!$C$97</c:f>
              <c:strCache>
                <c:ptCount val="1"/>
                <c:pt idx="0">
                  <c:v>Volume occupied</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Materials!$I$97:$AG$97</c:f>
            </c:numRef>
          </c:val>
          <c:extLst>
            <c:ext xmlns:c16="http://schemas.microsoft.com/office/drawing/2014/chart" uri="{C3380CC4-5D6E-409C-BE32-E72D297353CC}">
              <c16:uniqueId val="{0000005D-9595-42C5-9220-6D6CD1BFDF69}"/>
            </c:ext>
          </c:extLst>
        </c:ser>
        <c:ser>
          <c:idx val="94"/>
          <c:order val="94"/>
          <c:tx>
            <c:strRef>
              <c:f>Materials!$C$98</c:f>
              <c:strCache>
                <c:ptCount val="1"/>
                <c:pt idx="0">
                  <c:v>Volume occupied</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Materials!$I$98:$AG$98</c:f>
            </c:numRef>
          </c:val>
          <c:extLst>
            <c:ext xmlns:c16="http://schemas.microsoft.com/office/drawing/2014/chart" uri="{C3380CC4-5D6E-409C-BE32-E72D297353CC}">
              <c16:uniqueId val="{0000005E-9595-42C5-9220-6D6CD1BFDF69}"/>
            </c:ext>
          </c:extLst>
        </c:ser>
        <c:ser>
          <c:idx val="95"/>
          <c:order val="95"/>
          <c:tx>
            <c:strRef>
              <c:f>Materials!$C$99</c:f>
              <c:strCache>
                <c:ptCount val="1"/>
                <c:pt idx="0">
                  <c:v>Volume occupied</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Materials!$I$99:$AG$99</c:f>
            </c:numRef>
          </c:val>
          <c:extLst>
            <c:ext xmlns:c16="http://schemas.microsoft.com/office/drawing/2014/chart" uri="{C3380CC4-5D6E-409C-BE32-E72D297353CC}">
              <c16:uniqueId val="{0000005F-9595-42C5-9220-6D6CD1BFDF69}"/>
            </c:ext>
          </c:extLst>
        </c:ser>
        <c:ser>
          <c:idx val="96"/>
          <c:order val="96"/>
          <c:tx>
            <c:strRef>
              <c:f>Materials!$C$100</c:f>
              <c:strCache>
                <c:ptCount val="1"/>
                <c:pt idx="0">
                  <c:v>Water</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Materials!$I$100:$AG$100</c:f>
            </c:numRef>
          </c:val>
          <c:extLst>
            <c:ext xmlns:c16="http://schemas.microsoft.com/office/drawing/2014/chart" uri="{C3380CC4-5D6E-409C-BE32-E72D297353CC}">
              <c16:uniqueId val="{00000060-9595-42C5-9220-6D6CD1BFDF69}"/>
            </c:ext>
          </c:extLst>
        </c:ser>
        <c:ser>
          <c:idx val="97"/>
          <c:order val="97"/>
          <c:tx>
            <c:strRef>
              <c:f>Materials!$C$101</c:f>
              <c:strCache>
                <c:ptCount val="1"/>
                <c:pt idx="0">
                  <c:v>Yttrium</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Materials!$I$101:$AG$101</c:f>
            </c:numRef>
          </c:val>
          <c:extLst>
            <c:ext xmlns:c16="http://schemas.microsoft.com/office/drawing/2014/chart" uri="{C3380CC4-5D6E-409C-BE32-E72D297353CC}">
              <c16:uniqueId val="{00000061-9595-42C5-9220-6D6CD1BFDF69}"/>
            </c:ext>
          </c:extLst>
        </c:ser>
        <c:ser>
          <c:idx val="98"/>
          <c:order val="98"/>
          <c:tx>
            <c:strRef>
              <c:f>Materials!$C$102</c:f>
              <c:strCache>
                <c:ptCount val="1"/>
                <c:pt idx="0">
                  <c:v>Zinc</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Materials!$I$102:$AG$102</c:f>
              <c:numCache>
                <c:formatCode>0.0</c:formatCode>
                <c:ptCount val="22"/>
                <c:pt idx="0">
                  <c:v>5.3859918113037155</c:v>
                </c:pt>
                <c:pt idx="1">
                  <c:v>3.9074764473421446</c:v>
                </c:pt>
                <c:pt idx="2">
                  <c:v>5.0490218297526468</c:v>
                </c:pt>
                <c:pt idx="3">
                  <c:v>1.9299392596949729</c:v>
                </c:pt>
                <c:pt idx="4">
                  <c:v>8.6944182145775457</c:v>
                </c:pt>
                <c:pt idx="5">
                  <c:v>5.3785723071818561</c:v>
                </c:pt>
                <c:pt idx="6">
                  <c:v>8.167392655354405</c:v>
                </c:pt>
                <c:pt idx="7">
                  <c:v>2.6114120663317482</c:v>
                </c:pt>
                <c:pt idx="8">
                  <c:v>2.833241941567505</c:v>
                </c:pt>
                <c:pt idx="9">
                  <c:v>32.464788645979169</c:v>
                </c:pt>
                <c:pt idx="10">
                  <c:v>7.1108324087083181</c:v>
                </c:pt>
                <c:pt idx="11">
                  <c:v>4.7868001577135262</c:v>
                </c:pt>
                <c:pt idx="12">
                  <c:v>8.5561392093840443</c:v>
                </c:pt>
                <c:pt idx="13">
                  <c:v>47.334522104248535</c:v>
                </c:pt>
                <c:pt idx="14">
                  <c:v>63.457942464960972</c:v>
                </c:pt>
                <c:pt idx="15">
                  <c:v>11.711540463119231</c:v>
                </c:pt>
                <c:pt idx="16">
                  <c:v>17.20000104068118</c:v>
                </c:pt>
                <c:pt idx="17">
                  <c:v>21.949245674349161</c:v>
                </c:pt>
                <c:pt idx="18">
                  <c:v>28.309044522209522</c:v>
                </c:pt>
                <c:pt idx="19">
                  <c:v>3.3494233849712156</c:v>
                </c:pt>
                <c:pt idx="20">
                  <c:v>21.60060638275246</c:v>
                </c:pt>
                <c:pt idx="21">
                  <c:v>21.518106935791362</c:v>
                </c:pt>
              </c:numCache>
            </c:numRef>
          </c:val>
          <c:extLst>
            <c:ext xmlns:c16="http://schemas.microsoft.com/office/drawing/2014/chart" uri="{C3380CC4-5D6E-409C-BE32-E72D297353CC}">
              <c16:uniqueId val="{00000062-9595-42C5-9220-6D6CD1BFDF69}"/>
            </c:ext>
          </c:extLst>
        </c:ser>
        <c:ser>
          <c:idx val="99"/>
          <c:order val="99"/>
          <c:tx>
            <c:strRef>
              <c:f>Materials!$C$103</c:f>
              <c:strCache>
                <c:ptCount val="1"/>
                <c:pt idx="0">
                  <c:v>Zirconium</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Materials!$I$103:$AG$103</c:f>
            </c:numRef>
          </c:val>
          <c:extLst>
            <c:ext xmlns:c16="http://schemas.microsoft.com/office/drawing/2014/chart" uri="{C3380CC4-5D6E-409C-BE32-E72D297353CC}">
              <c16:uniqueId val="{00000063-9595-42C5-9220-6D6CD1BFDF69}"/>
            </c:ext>
          </c:extLst>
        </c:ser>
        <c:dLbls>
          <c:showLegendKey val="0"/>
          <c:showVal val="0"/>
          <c:showCatName val="0"/>
          <c:showSerName val="0"/>
          <c:showPercent val="0"/>
          <c:showBubbleSize val="0"/>
        </c:dLbls>
        <c:gapWidth val="100"/>
        <c:overlap val="100"/>
        <c:axId val="1688208800"/>
        <c:axId val="1623113376"/>
      </c:barChart>
      <c:lineChart>
        <c:grouping val="standard"/>
        <c:varyColors val="0"/>
        <c:ser>
          <c:idx val="100"/>
          <c:order val="100"/>
          <c:tx>
            <c:strRef>
              <c:f>Materials!$C$104</c:f>
              <c:strCache>
                <c:ptCount val="1"/>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Materials!$I$104:$AG$104</c:f>
              <c:numCache>
                <c:formatCode>0.0</c:formatCode>
                <c:ptCount val="22"/>
                <c:pt idx="0">
                  <c:v>183.32392721276889</c:v>
                </c:pt>
                <c:pt idx="1">
                  <c:v>141.44916242564227</c:v>
                </c:pt>
                <c:pt idx="2">
                  <c:v>171.88274125969696</c:v>
                </c:pt>
                <c:pt idx="3">
                  <c:v>45.311783231299209</c:v>
                </c:pt>
                <c:pt idx="4">
                  <c:v>275.35104586655166</c:v>
                </c:pt>
                <c:pt idx="5">
                  <c:v>193.34035347407533</c:v>
                </c:pt>
                <c:pt idx="6">
                  <c:v>255.83962861874895</c:v>
                </c:pt>
                <c:pt idx="7">
                  <c:v>59.362704666290313</c:v>
                </c:pt>
                <c:pt idx="8">
                  <c:v>22.844579963976699</c:v>
                </c:pt>
                <c:pt idx="9">
                  <c:v>158.44103373598801</c:v>
                </c:pt>
                <c:pt idx="10">
                  <c:v>52.932546614196475</c:v>
                </c:pt>
                <c:pt idx="11">
                  <c:v>204.94190234784583</c:v>
                </c:pt>
                <c:pt idx="12">
                  <c:v>535.11136412264693</c:v>
                </c:pt>
                <c:pt idx="13">
                  <c:v>601.38529751484577</c:v>
                </c:pt>
                <c:pt idx="14">
                  <c:v>634.51693662753053</c:v>
                </c:pt>
                <c:pt idx="15">
                  <c:v>295.78315671309605</c:v>
                </c:pt>
                <c:pt idx="16">
                  <c:v>576.51649439020446</c:v>
                </c:pt>
                <c:pt idx="17">
                  <c:v>306.80934145290399</c:v>
                </c:pt>
                <c:pt idx="18">
                  <c:v>581.64657144382363</c:v>
                </c:pt>
                <c:pt idx="19">
                  <c:v>276.42123306150086</c:v>
                </c:pt>
                <c:pt idx="20">
                  <c:v>255.13672084205109</c:v>
                </c:pt>
                <c:pt idx="21">
                  <c:v>291.65265757121296</c:v>
                </c:pt>
              </c:numCache>
            </c:numRef>
          </c:val>
          <c:smooth val="0"/>
          <c:extLst>
            <c:ext xmlns:c16="http://schemas.microsoft.com/office/drawing/2014/chart" uri="{C3380CC4-5D6E-409C-BE32-E72D297353CC}">
              <c16:uniqueId val="{00000064-9595-42C5-9220-6D6CD1BFDF69}"/>
            </c:ext>
          </c:extLst>
        </c:ser>
        <c:dLbls>
          <c:showLegendKey val="0"/>
          <c:showVal val="0"/>
          <c:showCatName val="0"/>
          <c:showSerName val="0"/>
          <c:showPercent val="0"/>
          <c:showBubbleSize val="0"/>
        </c:dLbls>
        <c:marker val="1"/>
        <c:smooth val="0"/>
        <c:axId val="1688208800"/>
        <c:axId val="1623113376"/>
      </c:lineChart>
      <c:catAx>
        <c:axId val="168820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623113376"/>
        <c:crosses val="autoZero"/>
        <c:auto val="1"/>
        <c:lblAlgn val="ctr"/>
        <c:lblOffset val="100"/>
        <c:noMultiLvlLbl val="0"/>
      </c:catAx>
      <c:valAx>
        <c:axId val="162311337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688208800"/>
        <c:crosses val="autoZero"/>
        <c:crossBetween val="between"/>
      </c:valAx>
      <c:spPr>
        <a:noFill/>
        <a:ln>
          <a:noFill/>
        </a:ln>
        <a:effectLst/>
      </c:spPr>
    </c:plotArea>
    <c:legend>
      <c:legendPos val="r"/>
      <c:layout>
        <c:manualLayout>
          <c:xMode val="edge"/>
          <c:yMode val="edge"/>
          <c:x val="0.89979031467220438"/>
          <c:y val="0.12182737221235949"/>
          <c:w val="9.2583330929787627E-2"/>
          <c:h val="0.5067914230119222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latin typeface="Arial Nova" panose="020B0504020202020204" pitchFamily="34"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 véhicule diesel/véhicule électrique, 1 km, Allemagne, 2020</a:t>
            </a:r>
            <a:r>
              <a:rPr lang="en-IE" baseline="0"/>
              <a:t> pour trois indicateurs</a:t>
            </a:r>
            <a:endParaRPr lang="en-IE"/>
          </a:p>
        </c:rich>
      </c:tx>
      <c:layout>
        <c:manualLayout>
          <c:xMode val="edge"/>
          <c:yMode val="edge"/>
          <c:x val="7.6611102629670608E-2"/>
          <c:y val="2.019473876700783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0"/>
          <c:order val="0"/>
          <c:tx>
            <c:strRef>
              <c:f>'Analyse d''impacts'!$A$6</c:f>
              <c:strCache>
                <c:ptCount val="1"/>
                <c:pt idx="0">
                  <c:v>transport, voiture diesel</c:v>
                </c:pt>
              </c:strCache>
            </c:strRef>
          </c:tx>
          <c:spPr>
            <a:solidFill>
              <a:schemeClr val="accent1"/>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d''impacts'!$C$6:$H$6</c:f>
              <c:numCache>
                <c:formatCode>0</c:formatCode>
                <c:ptCount val="6"/>
                <c:pt idx="0">
                  <c:v>187</c:v>
                </c:pt>
                <c:pt idx="1">
                  <c:v>0</c:v>
                </c:pt>
                <c:pt idx="2">
                  <c:v>0</c:v>
                </c:pt>
                <c:pt idx="3">
                  <c:v>0</c:v>
                </c:pt>
                <c:pt idx="4">
                  <c:v>0</c:v>
                </c:pt>
                <c:pt idx="5">
                  <c:v>0</c:v>
                </c:pt>
              </c:numCache>
            </c:numRef>
          </c:val>
          <c:extLst>
            <c:ext xmlns:c16="http://schemas.microsoft.com/office/drawing/2014/chart" uri="{C3380CC4-5D6E-409C-BE32-E72D297353CC}">
              <c16:uniqueId val="{00000000-EE60-412E-BCF1-F743CFF19B93}"/>
            </c:ext>
          </c:extLst>
        </c:ser>
        <c:ser>
          <c:idx val="1"/>
          <c:order val="1"/>
          <c:tx>
            <c:strRef>
              <c:f>'Analyse d''impacts'!$A$7</c:f>
              <c:strCache>
                <c:ptCount val="1"/>
                <c:pt idx="0">
                  <c:v>transport, voiture électrique</c:v>
                </c:pt>
              </c:strCache>
            </c:strRef>
          </c:tx>
          <c:spPr>
            <a:solidFill>
              <a:schemeClr val="accent2"/>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d''impacts'!$C$7:$H$7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1-EE60-412E-BCF1-F743CFF19B93}"/>
            </c:ext>
          </c:extLst>
        </c:ser>
        <c:ser>
          <c:idx val="2"/>
          <c:order val="2"/>
          <c:tx>
            <c:strRef>
              <c:f>'Analyse d''impacts'!$A$8</c:f>
              <c:strCache>
                <c:ptCount val="1"/>
                <c:pt idx="0">
                  <c:v>voiture diesel</c:v>
                </c:pt>
              </c:strCache>
            </c:strRef>
          </c:tx>
          <c:spPr>
            <a:solidFill>
              <a:schemeClr val="accent3"/>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d''impacts'!$C$8:$H$8</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2-EE60-412E-BCF1-F743CFF19B93}"/>
            </c:ext>
          </c:extLst>
        </c:ser>
        <c:ser>
          <c:idx val="3"/>
          <c:order val="3"/>
          <c:tx>
            <c:strRef>
              <c:f>'Analyse d''impacts'!$A$9</c:f>
              <c:strCache>
                <c:ptCount val="1"/>
                <c:pt idx="0">
                  <c:v>voiture électrique</c:v>
                </c:pt>
              </c:strCache>
            </c:strRef>
          </c:tx>
          <c:spPr>
            <a:solidFill>
              <a:schemeClr val="accent4"/>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d''impacts'!$C$9:$H$9</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3-EE60-412E-BCF1-F743CFF19B93}"/>
            </c:ext>
          </c:extLst>
        </c:ser>
        <c:ser>
          <c:idx val="4"/>
          <c:order val="4"/>
          <c:tx>
            <c:strRef>
              <c:f>'Analyse d''impacts'!$A$10</c:f>
              <c:strCache>
                <c:ptCount val="1"/>
                <c:pt idx="0">
                  <c:v>batterie lithium-ion, production</c:v>
                </c:pt>
              </c:strCache>
            </c:strRef>
          </c:tx>
          <c:spPr>
            <a:solidFill>
              <a:schemeClr val="accent5"/>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d''impacts'!$C$10:$H$10</c:f>
              <c:numCache>
                <c:formatCode>0</c:formatCode>
                <c:ptCount val="6"/>
                <c:pt idx="0">
                  <c:v>0</c:v>
                </c:pt>
                <c:pt idx="1">
                  <c:v>17.289600000000004</c:v>
                </c:pt>
                <c:pt idx="2">
                  <c:v>0</c:v>
                </c:pt>
                <c:pt idx="3">
                  <c:v>33.436799999999998</c:v>
                </c:pt>
                <c:pt idx="4">
                  <c:v>0</c:v>
                </c:pt>
                <c:pt idx="5">
                  <c:v>22.08</c:v>
                </c:pt>
              </c:numCache>
            </c:numRef>
          </c:val>
          <c:extLst>
            <c:ext xmlns:c16="http://schemas.microsoft.com/office/drawing/2014/chart" uri="{C3380CC4-5D6E-409C-BE32-E72D297353CC}">
              <c16:uniqueId val="{00000004-EE60-412E-BCF1-F743CFF19B93}"/>
            </c:ext>
          </c:extLst>
        </c:ser>
        <c:ser>
          <c:idx val="5"/>
          <c:order val="5"/>
          <c:tx>
            <c:strRef>
              <c:f>'Analyse d''impacts'!$A$11</c:f>
              <c:strCache>
                <c:ptCount val="1"/>
                <c:pt idx="0">
                  <c:v>batterie lithium-ion, recyclage</c:v>
                </c:pt>
              </c:strCache>
            </c:strRef>
          </c:tx>
          <c:spPr>
            <a:solidFill>
              <a:schemeClr val="accent6"/>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d''impacts'!$C$11:$H$11</c:f>
              <c:numCache>
                <c:formatCode>0</c:formatCode>
                <c:ptCount val="6"/>
                <c:pt idx="0">
                  <c:v>0</c:v>
                </c:pt>
                <c:pt idx="1">
                  <c:v>-1.7472000000000001</c:v>
                </c:pt>
                <c:pt idx="2">
                  <c:v>0</c:v>
                </c:pt>
                <c:pt idx="3">
                  <c:v>-5.3568000000000007</c:v>
                </c:pt>
                <c:pt idx="4">
                  <c:v>0</c:v>
                </c:pt>
                <c:pt idx="5">
                  <c:v>0</c:v>
                </c:pt>
              </c:numCache>
            </c:numRef>
          </c:val>
          <c:extLst>
            <c:ext xmlns:c16="http://schemas.microsoft.com/office/drawing/2014/chart" uri="{C3380CC4-5D6E-409C-BE32-E72D297353CC}">
              <c16:uniqueId val="{00000005-EE60-412E-BCF1-F743CFF19B93}"/>
            </c:ext>
          </c:extLst>
        </c:ser>
        <c:ser>
          <c:idx val="6"/>
          <c:order val="6"/>
          <c:tx>
            <c:strRef>
              <c:f>'Analyse d''impacts'!$A$12</c:f>
              <c:strCache>
                <c:ptCount val="1"/>
                <c:pt idx="0">
                  <c:v>gazole</c:v>
                </c:pt>
              </c:strCache>
            </c:strRef>
          </c:tx>
          <c:spPr>
            <a:solidFill>
              <a:schemeClr val="accent1">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d''impacts'!$C$12:$H$12</c:f>
              <c:numCache>
                <c:formatCode>0</c:formatCode>
                <c:ptCount val="6"/>
                <c:pt idx="0">
                  <c:v>41.300000000000004</c:v>
                </c:pt>
                <c:pt idx="1">
                  <c:v>0</c:v>
                </c:pt>
                <c:pt idx="2">
                  <c:v>346.91999999999996</c:v>
                </c:pt>
                <c:pt idx="3">
                  <c:v>0</c:v>
                </c:pt>
                <c:pt idx="4">
                  <c:v>0</c:v>
                </c:pt>
                <c:pt idx="5">
                  <c:v>0</c:v>
                </c:pt>
              </c:numCache>
            </c:numRef>
          </c:val>
          <c:extLst>
            <c:ext xmlns:c16="http://schemas.microsoft.com/office/drawing/2014/chart" uri="{C3380CC4-5D6E-409C-BE32-E72D297353CC}">
              <c16:uniqueId val="{00000006-EE60-412E-BCF1-F743CFF19B93}"/>
            </c:ext>
          </c:extLst>
        </c:ser>
        <c:ser>
          <c:idx val="7"/>
          <c:order val="7"/>
          <c:tx>
            <c:strRef>
              <c:f>'Analyse d''impacts'!$A$13</c:f>
              <c:strCache>
                <c:ptCount val="1"/>
                <c:pt idx="0">
                  <c:v>maintenance</c:v>
                </c:pt>
              </c:strCache>
            </c:strRef>
          </c:tx>
          <c:spPr>
            <a:solidFill>
              <a:schemeClr val="accent2">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d''impacts'!$C$13:$H$13</c:f>
              <c:numCache>
                <c:formatCode>0</c:formatCode>
                <c:ptCount val="6"/>
                <c:pt idx="0">
                  <c:v>0.6</c:v>
                </c:pt>
                <c:pt idx="1">
                  <c:v>0</c:v>
                </c:pt>
                <c:pt idx="2">
                  <c:v>0</c:v>
                </c:pt>
                <c:pt idx="3">
                  <c:v>0</c:v>
                </c:pt>
                <c:pt idx="4">
                  <c:v>0</c:v>
                </c:pt>
                <c:pt idx="5">
                  <c:v>0</c:v>
                </c:pt>
              </c:numCache>
            </c:numRef>
          </c:val>
          <c:extLst>
            <c:ext xmlns:c16="http://schemas.microsoft.com/office/drawing/2014/chart" uri="{C3380CC4-5D6E-409C-BE32-E72D297353CC}">
              <c16:uniqueId val="{00000007-EE60-412E-BCF1-F743CFF19B93}"/>
            </c:ext>
          </c:extLst>
        </c:ser>
        <c:ser>
          <c:idx val="8"/>
          <c:order val="8"/>
          <c:tx>
            <c:strRef>
              <c:f>'Analyse d''impacts'!$A$14</c:f>
              <c:strCache>
                <c:ptCount val="1"/>
                <c:pt idx="0">
                  <c:v>acier</c:v>
                </c:pt>
              </c:strCache>
            </c:strRef>
          </c:tx>
          <c:spPr>
            <a:solidFill>
              <a:schemeClr val="accent3">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d''impacts'!$C$14:$H$14</c:f>
              <c:numCache>
                <c:formatCode>0</c:formatCode>
                <c:ptCount val="6"/>
                <c:pt idx="0">
                  <c:v>8.2972239999999786</c:v>
                </c:pt>
                <c:pt idx="1">
                  <c:v>7.1096479999999724</c:v>
                </c:pt>
                <c:pt idx="2">
                  <c:v>10.762876799999971</c:v>
                </c:pt>
                <c:pt idx="3">
                  <c:v>9.2223935999999647</c:v>
                </c:pt>
                <c:pt idx="4">
                  <c:v>0.17602207999999953</c:v>
                </c:pt>
                <c:pt idx="5">
                  <c:v>0.15082815999999941</c:v>
                </c:pt>
              </c:numCache>
            </c:numRef>
          </c:val>
          <c:extLst>
            <c:ext xmlns:c16="http://schemas.microsoft.com/office/drawing/2014/chart" uri="{C3380CC4-5D6E-409C-BE32-E72D297353CC}">
              <c16:uniqueId val="{00000008-EE60-412E-BCF1-F743CFF19B93}"/>
            </c:ext>
          </c:extLst>
        </c:ser>
        <c:ser>
          <c:idx val="9"/>
          <c:order val="9"/>
          <c:tx>
            <c:strRef>
              <c:f>'Analyse d''impacts'!$A$15</c:f>
              <c:strCache>
                <c:ptCount val="1"/>
                <c:pt idx="0">
                  <c:v>fonte</c:v>
                </c:pt>
              </c:strCache>
            </c:strRef>
          </c:tx>
          <c:spPr>
            <a:solidFill>
              <a:schemeClr val="accent4">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d''impacts'!$C$15:$H$15</c:f>
              <c:numCache>
                <c:formatCode>0</c:formatCode>
                <c:ptCount val="6"/>
                <c:pt idx="0">
                  <c:v>0.57527999999999913</c:v>
                </c:pt>
                <c:pt idx="1">
                  <c:v>0.31103999999999737</c:v>
                </c:pt>
                <c:pt idx="2">
                  <c:v>0.80539199999999866</c:v>
                </c:pt>
                <c:pt idx="3">
                  <c:v>0.4354559999999964</c:v>
                </c:pt>
                <c:pt idx="4">
                  <c:v>6.9672799999999889E-4</c:v>
                </c:pt>
                <c:pt idx="5">
                  <c:v>3.7670399999999686E-4</c:v>
                </c:pt>
              </c:numCache>
            </c:numRef>
          </c:val>
          <c:extLst>
            <c:ext xmlns:c16="http://schemas.microsoft.com/office/drawing/2014/chart" uri="{C3380CC4-5D6E-409C-BE32-E72D297353CC}">
              <c16:uniqueId val="{00000009-EE60-412E-BCF1-F743CFF19B93}"/>
            </c:ext>
          </c:extLst>
        </c:ser>
        <c:ser>
          <c:idx val="10"/>
          <c:order val="10"/>
          <c:tx>
            <c:strRef>
              <c:f>'Analyse d''impacts'!$A$16</c:f>
              <c:strCache>
                <c:ptCount val="1"/>
                <c:pt idx="0">
                  <c:v>aluminium</c:v>
                </c:pt>
              </c:strCache>
            </c:strRef>
          </c:tx>
          <c:spPr>
            <a:solidFill>
              <a:schemeClr val="accent5">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d''impacts'!$C$16:$H$16</c:f>
              <c:numCache>
                <c:formatCode>0</c:formatCode>
                <c:ptCount val="6"/>
                <c:pt idx="0">
                  <c:v>9.7508599999999586</c:v>
                </c:pt>
                <c:pt idx="1">
                  <c:v>12.70551999999998</c:v>
                </c:pt>
                <c:pt idx="2">
                  <c:v>15.497798399999935</c:v>
                </c:pt>
                <c:pt idx="3">
                  <c:v>20.193868799999969</c:v>
                </c:pt>
                <c:pt idx="4">
                  <c:v>0</c:v>
                </c:pt>
                <c:pt idx="5">
                  <c:v>0</c:v>
                </c:pt>
              </c:numCache>
            </c:numRef>
          </c:val>
          <c:extLst>
            <c:ext xmlns:c16="http://schemas.microsoft.com/office/drawing/2014/chart" uri="{C3380CC4-5D6E-409C-BE32-E72D297353CC}">
              <c16:uniqueId val="{0000000A-EE60-412E-BCF1-F743CFF19B93}"/>
            </c:ext>
          </c:extLst>
        </c:ser>
        <c:ser>
          <c:idx val="11"/>
          <c:order val="11"/>
          <c:tx>
            <c:strRef>
              <c:f>'Analyse d''impacts'!$A$17</c:f>
              <c:strCache>
                <c:ptCount val="1"/>
                <c:pt idx="0">
                  <c:v>verre</c:v>
                </c:pt>
              </c:strCache>
            </c:strRef>
          </c:tx>
          <c:spPr>
            <a:solidFill>
              <a:schemeClr val="accent6">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d''impacts'!$C$17:$H$17</c:f>
              <c:numCache>
                <c:formatCode>0</c:formatCode>
                <c:ptCount val="6"/>
                <c:pt idx="0">
                  <c:v>0.16904799999999945</c:v>
                </c:pt>
                <c:pt idx="1">
                  <c:v>0.1735679999999995</c:v>
                </c:pt>
                <c:pt idx="2">
                  <c:v>0.17772479999999941</c:v>
                </c:pt>
                <c:pt idx="3">
                  <c:v>0.18247679999999947</c:v>
                </c:pt>
                <c:pt idx="4">
                  <c:v>0</c:v>
                </c:pt>
                <c:pt idx="5">
                  <c:v>0</c:v>
                </c:pt>
              </c:numCache>
            </c:numRef>
          </c:val>
          <c:extLst>
            <c:ext xmlns:c16="http://schemas.microsoft.com/office/drawing/2014/chart" uri="{C3380CC4-5D6E-409C-BE32-E72D297353CC}">
              <c16:uniqueId val="{0000000B-EE60-412E-BCF1-F743CFF19B93}"/>
            </c:ext>
          </c:extLst>
        </c:ser>
        <c:ser>
          <c:idx val="12"/>
          <c:order val="12"/>
          <c:tx>
            <c:strRef>
              <c:f>'Analyse d''impacts'!$A$18</c:f>
              <c:strCache>
                <c:ptCount val="1"/>
                <c:pt idx="0">
                  <c:v>peinture</c:v>
                </c:pt>
              </c:strCache>
            </c:strRef>
          </c:tx>
          <c:spPr>
            <a:solidFill>
              <a:schemeClr val="accent1">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d''impacts'!$C$18:$H$18</c:f>
              <c:numCache>
                <c:formatCode>0</c:formatCode>
                <c:ptCount val="6"/>
                <c:pt idx="0">
                  <c:v>0.15449599999999955</c:v>
                </c:pt>
                <c:pt idx="1">
                  <c:v>0.14540799999999957</c:v>
                </c:pt>
                <c:pt idx="2">
                  <c:v>0.2741759999999992</c:v>
                </c:pt>
                <c:pt idx="3">
                  <c:v>0.25804799999999922</c:v>
                </c:pt>
                <c:pt idx="4">
                  <c:v>0</c:v>
                </c:pt>
                <c:pt idx="5">
                  <c:v>0</c:v>
                </c:pt>
              </c:numCache>
            </c:numRef>
          </c:val>
          <c:extLst>
            <c:ext xmlns:c16="http://schemas.microsoft.com/office/drawing/2014/chart" uri="{C3380CC4-5D6E-409C-BE32-E72D297353CC}">
              <c16:uniqueId val="{0000000C-EE60-412E-BCF1-F743CFF19B93}"/>
            </c:ext>
          </c:extLst>
        </c:ser>
        <c:ser>
          <c:idx val="13"/>
          <c:order val="13"/>
          <c:tx>
            <c:strRef>
              <c:f>'Analyse d''impacts'!$A$19</c:f>
              <c:strCache>
                <c:ptCount val="1"/>
                <c:pt idx="0">
                  <c:v>plastiques</c:v>
                </c:pt>
              </c:strCache>
            </c:strRef>
          </c:tx>
          <c:spPr>
            <a:solidFill>
              <a:schemeClr val="accent2">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d''impacts'!$C$19:$H$19</c:f>
              <c:numCache>
                <c:formatCode>0</c:formatCode>
                <c:ptCount val="6"/>
                <c:pt idx="0">
                  <c:v>2.7002799999999918</c:v>
                </c:pt>
                <c:pt idx="1">
                  <c:v>2.7667039999999927</c:v>
                </c:pt>
                <c:pt idx="2">
                  <c:v>2.315807999999993</c:v>
                </c:pt>
                <c:pt idx="3">
                  <c:v>2.3727743999999937</c:v>
                </c:pt>
                <c:pt idx="4">
                  <c:v>0</c:v>
                </c:pt>
                <c:pt idx="5">
                  <c:v>0</c:v>
                </c:pt>
              </c:numCache>
            </c:numRef>
          </c:val>
          <c:extLst>
            <c:ext xmlns:c16="http://schemas.microsoft.com/office/drawing/2014/chart" uri="{C3380CC4-5D6E-409C-BE32-E72D297353CC}">
              <c16:uniqueId val="{0000000D-EE60-412E-BCF1-F743CFF19B93}"/>
            </c:ext>
          </c:extLst>
        </c:ser>
        <c:ser>
          <c:idx val="14"/>
          <c:order val="14"/>
          <c:tx>
            <c:strRef>
              <c:f>'Analyse d''impacts'!$A$20</c:f>
              <c:strCache>
                <c:ptCount val="1"/>
                <c:pt idx="0">
                  <c:v>gomme</c:v>
                </c:pt>
              </c:strCache>
            </c:strRef>
          </c:tx>
          <c:spPr>
            <a:solidFill>
              <a:schemeClr val="accent3">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d''impacts'!$C$20:$H$20</c:f>
              <c:numCache>
                <c:formatCode>0</c:formatCode>
                <c:ptCount val="6"/>
                <c:pt idx="0">
                  <c:v>0.83027999999999735</c:v>
                </c:pt>
                <c:pt idx="1">
                  <c:v>0.84479999999999755</c:v>
                </c:pt>
                <c:pt idx="2">
                  <c:v>0.89670239999999724</c:v>
                </c:pt>
                <c:pt idx="3">
                  <c:v>0.91238399999999753</c:v>
                </c:pt>
                <c:pt idx="4">
                  <c:v>0</c:v>
                </c:pt>
                <c:pt idx="5">
                  <c:v>0</c:v>
                </c:pt>
              </c:numCache>
            </c:numRef>
          </c:val>
          <c:extLst>
            <c:ext xmlns:c16="http://schemas.microsoft.com/office/drawing/2014/chart" uri="{C3380CC4-5D6E-409C-BE32-E72D297353CC}">
              <c16:uniqueId val="{0000000E-EE60-412E-BCF1-F743CFF19B93}"/>
            </c:ext>
          </c:extLst>
        </c:ser>
        <c:ser>
          <c:idx val="15"/>
          <c:order val="15"/>
          <c:tx>
            <c:strRef>
              <c:f>'Analyse d''impacts'!$A$21</c:f>
              <c:strCache>
                <c:ptCount val="1"/>
                <c:pt idx="0">
                  <c:v>lubrifiant</c:v>
                </c:pt>
              </c:strCache>
            </c:strRef>
          </c:tx>
          <c:spPr>
            <a:solidFill>
              <a:schemeClr val="accent4">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d''impacts'!$C$21:$H$21</c:f>
              <c:numCache>
                <c:formatCode>0</c:formatCode>
                <c:ptCount val="6"/>
                <c:pt idx="0">
                  <c:v>0.25703999999999971</c:v>
                </c:pt>
                <c:pt idx="1">
                  <c:v>0.10751999999999898</c:v>
                </c:pt>
                <c:pt idx="2">
                  <c:v>0.29302559999999972</c:v>
                </c:pt>
                <c:pt idx="3">
                  <c:v>0.12257279999999884</c:v>
                </c:pt>
                <c:pt idx="4">
                  <c:v>0</c:v>
                </c:pt>
                <c:pt idx="5">
                  <c:v>0</c:v>
                </c:pt>
              </c:numCache>
            </c:numRef>
          </c:val>
          <c:extLst>
            <c:ext xmlns:c16="http://schemas.microsoft.com/office/drawing/2014/chart" uri="{C3380CC4-5D6E-409C-BE32-E72D297353CC}">
              <c16:uniqueId val="{0000000F-EE60-412E-BCF1-F743CFF19B93}"/>
            </c:ext>
          </c:extLst>
        </c:ser>
        <c:ser>
          <c:idx val="16"/>
          <c:order val="16"/>
          <c:tx>
            <c:strRef>
              <c:f>'Analyse d''impacts'!$A$22</c:f>
              <c:strCache>
                <c:ptCount val="1"/>
                <c:pt idx="0">
                  <c:v>cuivre</c:v>
                </c:pt>
              </c:strCache>
            </c:strRef>
          </c:tx>
          <c:spPr>
            <a:solidFill>
              <a:schemeClr val="accent5">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d''impacts'!$C$22:$H$22</c:f>
              <c:numCache>
                <c:formatCode>0</c:formatCode>
                <c:ptCount val="6"/>
                <c:pt idx="0">
                  <c:v>0.56460399999999733</c:v>
                </c:pt>
                <c:pt idx="1">
                  <c:v>1.288047999999999</c:v>
                </c:pt>
                <c:pt idx="2">
                  <c:v>0.67001759999999688</c:v>
                </c:pt>
                <c:pt idx="3">
                  <c:v>1.5285311999999991</c:v>
                </c:pt>
                <c:pt idx="4">
                  <c:v>214.26799999999898</c:v>
                </c:pt>
                <c:pt idx="5">
                  <c:v>488.81599999999958</c:v>
                </c:pt>
              </c:numCache>
            </c:numRef>
          </c:val>
          <c:extLst>
            <c:ext xmlns:c16="http://schemas.microsoft.com/office/drawing/2014/chart" uri="{C3380CC4-5D6E-409C-BE32-E72D297353CC}">
              <c16:uniqueId val="{00000010-EE60-412E-BCF1-F743CFF19B93}"/>
            </c:ext>
          </c:extLst>
        </c:ser>
        <c:ser>
          <c:idx val="17"/>
          <c:order val="17"/>
          <c:tx>
            <c:strRef>
              <c:f>'Analyse d''impacts'!$A$23</c:f>
              <c:strCache>
                <c:ptCount val="1"/>
                <c:pt idx="0">
                  <c:v>métaux non ferreux</c:v>
                </c:pt>
              </c:strCache>
            </c:strRef>
          </c:tx>
          <c:spPr>
            <a:solidFill>
              <a:schemeClr val="accent6">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d''impacts'!$C$23:$H$23</c:f>
              <c:numCache>
                <c:formatCode>0</c:formatCode>
                <c:ptCount val="6"/>
                <c:pt idx="0">
                  <c:v>0.20862399999999723</c:v>
                </c:pt>
                <c:pt idx="1">
                  <c:v>0.78540800000000111</c:v>
                </c:pt>
                <c:pt idx="2">
                  <c:v>0.29669759999999612</c:v>
                </c:pt>
                <c:pt idx="3">
                  <c:v>1.1169792000000016</c:v>
                </c:pt>
                <c:pt idx="4">
                  <c:v>0</c:v>
                </c:pt>
                <c:pt idx="5">
                  <c:v>0</c:v>
                </c:pt>
              </c:numCache>
            </c:numRef>
          </c:val>
          <c:extLst>
            <c:ext xmlns:c16="http://schemas.microsoft.com/office/drawing/2014/chart" uri="{C3380CC4-5D6E-409C-BE32-E72D297353CC}">
              <c16:uniqueId val="{00000011-EE60-412E-BCF1-F743CFF19B93}"/>
            </c:ext>
          </c:extLst>
        </c:ser>
        <c:ser>
          <c:idx val="18"/>
          <c:order val="18"/>
          <c:tx>
            <c:strRef>
              <c:f>'Analyse d''impacts'!$A$24</c:f>
              <c:strCache>
                <c:ptCount val="1"/>
                <c:pt idx="0">
                  <c:v>électronique</c:v>
                </c:pt>
              </c:strCache>
            </c:strRef>
          </c:tx>
          <c:spPr>
            <a:solidFill>
              <a:schemeClr val="accent1">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d''impacts'!$C$24:$H$24</c:f>
              <c:numCache>
                <c:formatCode>0</c:formatCode>
                <c:ptCount val="6"/>
                <c:pt idx="0">
                  <c:v>11.706947999999954</c:v>
                </c:pt>
                <c:pt idx="1">
                  <c:v>13.362623999999968</c:v>
                </c:pt>
                <c:pt idx="2">
                  <c:v>15.348470399999941</c:v>
                </c:pt>
                <c:pt idx="3">
                  <c:v>17.519155199999958</c:v>
                </c:pt>
                <c:pt idx="4">
                  <c:v>0</c:v>
                </c:pt>
                <c:pt idx="5">
                  <c:v>0</c:v>
                </c:pt>
              </c:numCache>
            </c:numRef>
          </c:val>
          <c:extLst>
            <c:ext xmlns:c16="http://schemas.microsoft.com/office/drawing/2014/chart" uri="{C3380CC4-5D6E-409C-BE32-E72D297353CC}">
              <c16:uniqueId val="{00000012-EE60-412E-BCF1-F743CFF19B93}"/>
            </c:ext>
          </c:extLst>
        </c:ser>
        <c:ser>
          <c:idx val="19"/>
          <c:order val="19"/>
          <c:tx>
            <c:strRef>
              <c:f>'Analyse d''impacts'!$A$25</c:f>
              <c:strCache>
                <c:ptCount val="1"/>
                <c:pt idx="0">
                  <c:v>textiles</c:v>
                </c:pt>
              </c:strCache>
            </c:strRef>
          </c:tx>
          <c:spPr>
            <a:solidFill>
              <a:schemeClr val="accent2">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d''impacts'!$C$25:$H$25</c:f>
              <c:numCache>
                <c:formatCode>0</c:formatCode>
                <c:ptCount val="6"/>
                <c:pt idx="0">
                  <c:v>6.1012999999999789</c:v>
                </c:pt>
                <c:pt idx="1">
                  <c:v>6.3631999999999822</c:v>
                </c:pt>
                <c:pt idx="2">
                  <c:v>6.811315199999977</c:v>
                </c:pt>
                <c:pt idx="3">
                  <c:v>7.1036927999999806</c:v>
                </c:pt>
                <c:pt idx="4">
                  <c:v>0</c:v>
                </c:pt>
                <c:pt idx="5">
                  <c:v>0</c:v>
                </c:pt>
              </c:numCache>
            </c:numRef>
          </c:val>
          <c:extLst>
            <c:ext xmlns:c16="http://schemas.microsoft.com/office/drawing/2014/chart" uri="{C3380CC4-5D6E-409C-BE32-E72D297353CC}">
              <c16:uniqueId val="{00000013-EE60-412E-BCF1-F743CFF19B93}"/>
            </c:ext>
          </c:extLst>
        </c:ser>
        <c:ser>
          <c:idx val="20"/>
          <c:order val="20"/>
          <c:tx>
            <c:strRef>
              <c:f>'Analyse d''impacts'!$A$26</c:f>
              <c:strCache>
                <c:ptCount val="1"/>
                <c:pt idx="0">
                  <c:v>fibre de carbone</c:v>
                </c:pt>
              </c:strCache>
            </c:strRef>
          </c:tx>
          <c:spPr>
            <a:solidFill>
              <a:schemeClr val="accent3">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d''impacts'!$C$26:$H$26</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4-EE60-412E-BCF1-F743CFF19B93}"/>
            </c:ext>
          </c:extLst>
        </c:ser>
        <c:ser>
          <c:idx val="21"/>
          <c:order val="21"/>
          <c:tx>
            <c:strRef>
              <c:f>'Analyse d''impacts'!$A$27</c:f>
              <c:strCache>
                <c:ptCount val="1"/>
                <c:pt idx="0">
                  <c:v>électricité du réseau, Allemagne</c:v>
                </c:pt>
              </c:strCache>
            </c:strRef>
          </c:tx>
          <c:spPr>
            <a:solidFill>
              <a:schemeClr val="accent4">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d''impacts'!$C$27:$H$27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5-EE60-412E-BCF1-F743CFF19B93}"/>
            </c:ext>
          </c:extLst>
        </c:ser>
        <c:ser>
          <c:idx val="22"/>
          <c:order val="22"/>
          <c:tx>
            <c:strRef>
              <c:f>'Analyse d''impacts'!$A$28</c:f>
              <c:strCache>
                <c:ptCount val="1"/>
                <c:pt idx="0">
                  <c:v>électricité du réseau, France</c:v>
                </c:pt>
              </c:strCache>
            </c:strRef>
          </c:tx>
          <c:spPr>
            <a:solidFill>
              <a:schemeClr val="accent5">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d''impacts'!$C$28:$H$28</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6-EE60-412E-BCF1-F743CFF19B93}"/>
            </c:ext>
          </c:extLst>
        </c:ser>
        <c:ser>
          <c:idx val="23"/>
          <c:order val="23"/>
          <c:tx>
            <c:strRef>
              <c:f>'Analyse d''impacts'!$A$29</c:f>
              <c:strCache>
                <c:ptCount val="1"/>
                <c:pt idx="0">
                  <c:v>électricité nucléaire</c:v>
                </c:pt>
              </c:strCache>
            </c:strRef>
          </c:tx>
          <c:spPr>
            <a:solidFill>
              <a:schemeClr val="accent6">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d''impacts'!$C$29:$H$29</c:f>
              <c:numCache>
                <c:formatCode>0</c:formatCode>
                <c:ptCount val="6"/>
                <c:pt idx="0">
                  <c:v>0</c:v>
                </c:pt>
                <c:pt idx="1">
                  <c:v>0.42137647304020504</c:v>
                </c:pt>
                <c:pt idx="2">
                  <c:v>0</c:v>
                </c:pt>
                <c:pt idx="3">
                  <c:v>0.56183529738694005</c:v>
                </c:pt>
                <c:pt idx="4">
                  <c:v>0</c:v>
                </c:pt>
                <c:pt idx="5">
                  <c:v>0</c:v>
                </c:pt>
              </c:numCache>
            </c:numRef>
          </c:val>
          <c:extLst>
            <c:ext xmlns:c16="http://schemas.microsoft.com/office/drawing/2014/chart" uri="{C3380CC4-5D6E-409C-BE32-E72D297353CC}">
              <c16:uniqueId val="{00000017-EE60-412E-BCF1-F743CFF19B93}"/>
            </c:ext>
          </c:extLst>
        </c:ser>
        <c:ser>
          <c:idx val="24"/>
          <c:order val="24"/>
          <c:tx>
            <c:strRef>
              <c:f>'Analyse d''impacts'!$A$30</c:f>
              <c:strCache>
                <c:ptCount val="1"/>
                <c:pt idx="0">
                  <c:v>électricité éolienne</c:v>
                </c:pt>
              </c:strCache>
            </c:strRef>
          </c:tx>
          <c:spPr>
            <a:solidFill>
              <a:schemeClr val="accent1">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d''impacts'!$C$30:$H$30</c:f>
              <c:numCache>
                <c:formatCode>0</c:formatCode>
                <c:ptCount val="6"/>
                <c:pt idx="0">
                  <c:v>3.4216422908927249E-2</c:v>
                </c:pt>
                <c:pt idx="1">
                  <c:v>0.99311428288306902</c:v>
                </c:pt>
                <c:pt idx="2">
                  <c:v>4.5621897211902997E-2</c:v>
                </c:pt>
                <c:pt idx="3">
                  <c:v>1.3241523771774253</c:v>
                </c:pt>
                <c:pt idx="4">
                  <c:v>0</c:v>
                </c:pt>
                <c:pt idx="5">
                  <c:v>0</c:v>
                </c:pt>
              </c:numCache>
            </c:numRef>
          </c:val>
          <c:extLst>
            <c:ext xmlns:c16="http://schemas.microsoft.com/office/drawing/2014/chart" uri="{C3380CC4-5D6E-409C-BE32-E72D297353CC}">
              <c16:uniqueId val="{00000018-EE60-412E-BCF1-F743CFF19B93}"/>
            </c:ext>
          </c:extLst>
        </c:ser>
        <c:ser>
          <c:idx val="25"/>
          <c:order val="25"/>
          <c:tx>
            <c:strRef>
              <c:f>'Analyse d''impacts'!$A$31</c:f>
              <c:strCache>
                <c:ptCount val="1"/>
                <c:pt idx="0">
                  <c:v>électricité photovoltaïque</c:v>
                </c:pt>
              </c:strCache>
            </c:strRef>
          </c:tx>
          <c:spPr>
            <a:solidFill>
              <a:schemeClr val="accent2">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d''impacts'!$C$31:$H$31</c:f>
              <c:numCache>
                <c:formatCode>0</c:formatCode>
                <c:ptCount val="6"/>
                <c:pt idx="0">
                  <c:v>2.5791286176808179E-2</c:v>
                </c:pt>
                <c:pt idx="1">
                  <c:v>0.82418438411132766</c:v>
                </c:pt>
                <c:pt idx="2">
                  <c:v>3.9792270101361188E-2</c:v>
                </c:pt>
                <c:pt idx="3">
                  <c:v>1.2715987640574768</c:v>
                </c:pt>
                <c:pt idx="4">
                  <c:v>0</c:v>
                </c:pt>
                <c:pt idx="5">
                  <c:v>0</c:v>
                </c:pt>
              </c:numCache>
            </c:numRef>
          </c:val>
          <c:extLst>
            <c:ext xmlns:c16="http://schemas.microsoft.com/office/drawing/2014/chart" uri="{C3380CC4-5D6E-409C-BE32-E72D297353CC}">
              <c16:uniqueId val="{00000019-EE60-412E-BCF1-F743CFF19B93}"/>
            </c:ext>
          </c:extLst>
        </c:ser>
        <c:ser>
          <c:idx val="26"/>
          <c:order val="26"/>
          <c:tx>
            <c:strRef>
              <c:f>'Analyse d''impacts'!$A$32</c:f>
              <c:strCache>
                <c:ptCount val="1"/>
                <c:pt idx="0">
                  <c:v>électricité hydroélectrique</c:v>
                </c:pt>
              </c:strCache>
            </c:strRef>
          </c:tx>
          <c:spPr>
            <a:solidFill>
              <a:schemeClr val="accent3">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d''impacts'!$C$32:$H$32</c:f>
              <c:numCache>
                <c:formatCode>0</c:formatCode>
                <c:ptCount val="6"/>
                <c:pt idx="0">
                  <c:v>1.0383711869617538E-3</c:v>
                </c:pt>
                <c:pt idx="1">
                  <c:v>0.13734517425100085</c:v>
                </c:pt>
                <c:pt idx="2">
                  <c:v>3.8938919511065763E-3</c:v>
                </c:pt>
                <c:pt idx="3">
                  <c:v>0.51504440344125313</c:v>
                </c:pt>
                <c:pt idx="4">
                  <c:v>0</c:v>
                </c:pt>
                <c:pt idx="5">
                  <c:v>0</c:v>
                </c:pt>
              </c:numCache>
            </c:numRef>
          </c:val>
          <c:extLst>
            <c:ext xmlns:c16="http://schemas.microsoft.com/office/drawing/2014/chart" uri="{C3380CC4-5D6E-409C-BE32-E72D297353CC}">
              <c16:uniqueId val="{0000001A-EE60-412E-BCF1-F743CFF19B93}"/>
            </c:ext>
          </c:extLst>
        </c:ser>
        <c:ser>
          <c:idx val="27"/>
          <c:order val="27"/>
          <c:tx>
            <c:strRef>
              <c:f>'Analyse d''impacts'!$A$33</c:f>
              <c:strCache>
                <c:ptCount val="1"/>
                <c:pt idx="0">
                  <c:v>électricité au charbon</c:v>
                </c:pt>
              </c:strCache>
            </c:strRef>
          </c:tx>
          <c:spPr>
            <a:solidFill>
              <a:schemeClr val="accent4">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d''impacts'!$C$33:$H$33</c:f>
              <c:numCache>
                <c:formatCode>0</c:formatCode>
                <c:ptCount val="6"/>
                <c:pt idx="0">
                  <c:v>1.9934483806547464E-2</c:v>
                </c:pt>
                <c:pt idx="1">
                  <c:v>1.9934483806547467E-2</c:v>
                </c:pt>
                <c:pt idx="2">
                  <c:v>2.0883744940192579E-2</c:v>
                </c:pt>
                <c:pt idx="3">
                  <c:v>2.0883744940192586E-2</c:v>
                </c:pt>
                <c:pt idx="4">
                  <c:v>0</c:v>
                </c:pt>
                <c:pt idx="5">
                  <c:v>0</c:v>
                </c:pt>
              </c:numCache>
            </c:numRef>
          </c:val>
          <c:extLst>
            <c:ext xmlns:c16="http://schemas.microsoft.com/office/drawing/2014/chart" uri="{C3380CC4-5D6E-409C-BE32-E72D297353CC}">
              <c16:uniqueId val="{0000001B-EE60-412E-BCF1-F743CFF19B93}"/>
            </c:ext>
          </c:extLst>
        </c:ser>
        <c:ser>
          <c:idx val="28"/>
          <c:order val="28"/>
          <c:tx>
            <c:strRef>
              <c:f>'Analyse d''impacts'!$A$34</c:f>
              <c:strCache>
                <c:ptCount val="1"/>
                <c:pt idx="0">
                  <c:v>électricité au gaz</c:v>
                </c:pt>
              </c:strCache>
            </c:strRef>
          </c:tx>
          <c:spPr>
            <a:solidFill>
              <a:schemeClr val="accent5">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d''impacts'!$C$34:$H$34</c:f>
              <c:numCache>
                <c:formatCode>0</c:formatCode>
                <c:ptCount val="6"/>
                <c:pt idx="0">
                  <c:v>0.12605893039817917</c:v>
                </c:pt>
                <c:pt idx="1">
                  <c:v>1.3607789272978594</c:v>
                </c:pt>
                <c:pt idx="2">
                  <c:v>0.14250139958055039</c:v>
                </c:pt>
                <c:pt idx="3">
                  <c:v>1.5382718308584498</c:v>
                </c:pt>
                <c:pt idx="4">
                  <c:v>0</c:v>
                </c:pt>
                <c:pt idx="5">
                  <c:v>0</c:v>
                </c:pt>
              </c:numCache>
            </c:numRef>
          </c:val>
          <c:extLst>
            <c:ext xmlns:c16="http://schemas.microsoft.com/office/drawing/2014/chart" uri="{C3380CC4-5D6E-409C-BE32-E72D297353CC}">
              <c16:uniqueId val="{0000001C-EE60-412E-BCF1-F743CFF19B93}"/>
            </c:ext>
          </c:extLst>
        </c:ser>
        <c:ser>
          <c:idx val="29"/>
          <c:order val="29"/>
          <c:tx>
            <c:strRef>
              <c:f>'Analyse d''impacts'!$A$35</c:f>
              <c:strCache>
                <c:ptCount val="1"/>
                <c:pt idx="0">
                  <c:v>électricité, autre</c:v>
                </c:pt>
              </c:strCache>
            </c:strRef>
          </c:tx>
          <c:spPr>
            <a:solidFill>
              <a:schemeClr val="accent6">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d''impacts'!$C$35:$H$35</c:f>
              <c:numCache>
                <c:formatCode>0</c:formatCode>
                <c:ptCount val="6"/>
                <c:pt idx="0">
                  <c:v>0.5860757823344469</c:v>
                </c:pt>
                <c:pt idx="1">
                  <c:v>13.905456237752324</c:v>
                </c:pt>
                <c:pt idx="2">
                  <c:v>0.35400550610805515</c:v>
                </c:pt>
                <c:pt idx="3">
                  <c:v>8.3992688684410002</c:v>
                </c:pt>
                <c:pt idx="4">
                  <c:v>0</c:v>
                </c:pt>
                <c:pt idx="5">
                  <c:v>0</c:v>
                </c:pt>
              </c:numCache>
            </c:numRef>
          </c:val>
          <c:extLst>
            <c:ext xmlns:c16="http://schemas.microsoft.com/office/drawing/2014/chart" uri="{C3380CC4-5D6E-409C-BE32-E72D297353CC}">
              <c16:uniqueId val="{0000001D-EE60-412E-BCF1-F743CFF19B93}"/>
            </c:ext>
          </c:extLst>
        </c:ser>
        <c:ser>
          <c:idx val="30"/>
          <c:order val="30"/>
          <c:tx>
            <c:strRef>
              <c:f>'Analyse d''impacts'!$A$36</c:f>
              <c:strCache>
                <c:ptCount val="1"/>
                <c:pt idx="0">
                  <c:v>gaz naturel</c:v>
                </c:pt>
              </c:strCache>
            </c:strRef>
          </c:tx>
          <c:spPr>
            <a:solidFill>
              <a:schemeClr val="accent1">
                <a:lumMod val="5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d''impacts'!$C$36:$H$36</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E-EE60-412E-BCF1-F743CFF19B93}"/>
            </c:ext>
          </c:extLst>
        </c:ser>
        <c:ser>
          <c:idx val="31"/>
          <c:order val="31"/>
          <c:tx>
            <c:strRef>
              <c:f>'Analyse d''impacts'!$A$37</c:f>
              <c:strCache>
                <c:ptCount val="1"/>
                <c:pt idx="0">
                  <c:v>chaleur</c:v>
                </c:pt>
              </c:strCache>
            </c:strRef>
          </c:tx>
          <c:spPr>
            <a:solidFill>
              <a:schemeClr val="accent2">
                <a:lumMod val="5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d''impacts'!$C$37:$H$37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F-EE60-412E-BCF1-F743CFF19B93}"/>
            </c:ext>
          </c:extLst>
        </c:ser>
        <c:dLbls>
          <c:showLegendKey val="0"/>
          <c:showVal val="0"/>
          <c:showCatName val="0"/>
          <c:showSerName val="0"/>
          <c:showPercent val="0"/>
          <c:showBubbleSize val="0"/>
        </c:dLbls>
        <c:gapWidth val="100"/>
        <c:overlap val="100"/>
        <c:axId val="519000912"/>
        <c:axId val="212952096"/>
      </c:barChart>
      <c:lineChart>
        <c:grouping val="stacked"/>
        <c:varyColors val="0"/>
        <c:ser>
          <c:idx val="32"/>
          <c:order val="32"/>
          <c:tx>
            <c:strRef>
              <c:f>'Analyse d''impacts'!$A$38</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'Analyse d''impacts'!$C$38:$H$38</c:f>
              <c:numCache>
                <c:formatCode>0</c:formatCode>
                <c:ptCount val="6"/>
                <c:pt idx="0">
                  <c:v>271.00909927681164</c:v>
                </c:pt>
                <c:pt idx="1">
                  <c:v>79.168077963142224</c:v>
                </c:pt>
                <c:pt idx="2">
                  <c:v>401.676703509893</c:v>
                </c:pt>
                <c:pt idx="3">
                  <c:v>102.67938808630257</c:v>
                </c:pt>
                <c:pt idx="4">
                  <c:v>214.44471880799898</c:v>
                </c:pt>
                <c:pt idx="5">
                  <c:v>511.04720486399958</c:v>
                </c:pt>
              </c:numCache>
            </c:numRef>
          </c:val>
          <c:smooth val="0"/>
          <c:extLst>
            <c:ext xmlns:c16="http://schemas.microsoft.com/office/drawing/2014/chart" uri="{C3380CC4-5D6E-409C-BE32-E72D297353CC}">
              <c16:uniqueId val="{00000020-EE60-412E-BCF1-F743CFF19B93}"/>
            </c:ext>
          </c:extLst>
        </c:ser>
        <c:dLbls>
          <c:showLegendKey val="0"/>
          <c:showVal val="0"/>
          <c:showCatName val="0"/>
          <c:showSerName val="0"/>
          <c:showPercent val="0"/>
          <c:showBubbleSize val="0"/>
        </c:dLbls>
        <c:marker val="1"/>
        <c:smooth val="0"/>
        <c:axId val="519000912"/>
        <c:axId val="212952096"/>
      </c:lineChart>
      <c:catAx>
        <c:axId val="5190009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12952096"/>
        <c:crosses val="autoZero"/>
        <c:auto val="1"/>
        <c:lblAlgn val="ctr"/>
        <c:lblOffset val="100"/>
        <c:noMultiLvlLbl val="0"/>
      </c:catAx>
      <c:valAx>
        <c:axId val="2129520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19000912"/>
        <c:crosses val="autoZero"/>
        <c:crossBetween val="between"/>
      </c:valAx>
      <c:spPr>
        <a:noFill/>
        <a:ln>
          <a:noFill/>
        </a:ln>
        <a:effectLst/>
      </c:spPr>
    </c:plotArea>
    <c:legend>
      <c:legendPos val="r"/>
      <c:layout>
        <c:manualLayout>
          <c:xMode val="edge"/>
          <c:yMode val="edge"/>
          <c:x val="0.81955263031279857"/>
          <c:y val="2.7043664996420906E-2"/>
          <c:w val="0.17416062364031906"/>
          <c:h val="0.7905095328707801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 véhicule diesel/véhicule électrique,</a:t>
            </a:r>
            <a:r>
              <a:rPr lang="en-IE" baseline="0"/>
              <a:t> pour trois indicateurs</a:t>
            </a:r>
            <a:endParaRPr lang="en-IE"/>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0"/>
          <c:order val="0"/>
          <c:tx>
            <c:strRef>
              <c:f>'Analyse d''impacts'!$A$6</c:f>
              <c:strCache>
                <c:ptCount val="1"/>
                <c:pt idx="0">
                  <c:v>transport, voiture diesel</c:v>
                </c:pt>
              </c:strCache>
            </c:strRef>
          </c:tx>
          <c:spPr>
            <a:solidFill>
              <a:schemeClr val="accent1"/>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d''impacts'!$I$6:$J$6,'Analyse d''impacts'!$L$6:$M$6,'Analyse d''impacts'!$O$6:$P$6)</c:f>
              <c:numCache>
                <c:formatCode>0%</c:formatCode>
                <c:ptCount val="6"/>
                <c:pt idx="0">
                  <c:v>0.69001373200755955</c:v>
                </c:pt>
                <c:pt idx="1">
                  <c:v>0</c:v>
                </c:pt>
                <c:pt idx="2">
                  <c:v>0</c:v>
                </c:pt>
                <c:pt idx="3">
                  <c:v>0</c:v>
                </c:pt>
                <c:pt idx="4">
                  <c:v>0</c:v>
                </c:pt>
                <c:pt idx="5">
                  <c:v>0</c:v>
                </c:pt>
              </c:numCache>
              <c:extLst/>
            </c:numRef>
          </c:val>
          <c:extLst>
            <c:ext xmlns:c16="http://schemas.microsoft.com/office/drawing/2014/chart" uri="{C3380CC4-5D6E-409C-BE32-E72D297353CC}">
              <c16:uniqueId val="{00000000-ED4B-47EB-AC64-97594C0E546F}"/>
            </c:ext>
          </c:extLst>
        </c:ser>
        <c:ser>
          <c:idx val="1"/>
          <c:order val="1"/>
          <c:tx>
            <c:strRef>
              <c:f>'Analyse d''impacts'!$A$7</c:f>
              <c:strCache>
                <c:ptCount val="1"/>
                <c:pt idx="0">
                  <c:v>transport, voiture électrique</c:v>
                </c:pt>
              </c:strCache>
            </c:strRef>
          </c:tx>
          <c:spPr>
            <a:solidFill>
              <a:schemeClr val="accent2"/>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d''impacts'!$I$7:$J$7,'Analyse d''impacts'!$L$7:$M$7,'Analyse d''impacts'!$O$7:$P$7)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1-ED4B-47EB-AC64-97594C0E546F}"/>
            </c:ext>
          </c:extLst>
        </c:ser>
        <c:ser>
          <c:idx val="2"/>
          <c:order val="2"/>
          <c:tx>
            <c:strRef>
              <c:f>'Analyse d''impacts'!$A$8</c:f>
              <c:strCache>
                <c:ptCount val="1"/>
                <c:pt idx="0">
                  <c:v>voiture diesel</c:v>
                </c:pt>
              </c:strCache>
            </c:strRef>
          </c:tx>
          <c:spPr>
            <a:solidFill>
              <a:schemeClr val="accent3"/>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d''impacts'!$I$8:$J$8,'Analyse d''impacts'!$L$8:$M$8,'Analyse d''impacts'!$O$8:$P$8)</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2-ED4B-47EB-AC64-97594C0E546F}"/>
            </c:ext>
          </c:extLst>
        </c:ser>
        <c:ser>
          <c:idx val="3"/>
          <c:order val="3"/>
          <c:tx>
            <c:strRef>
              <c:f>'Analyse d''impacts'!$A$9</c:f>
              <c:strCache>
                <c:ptCount val="1"/>
                <c:pt idx="0">
                  <c:v>voiture électrique</c:v>
                </c:pt>
              </c:strCache>
            </c:strRef>
          </c:tx>
          <c:spPr>
            <a:solidFill>
              <a:schemeClr val="accent4"/>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d''impacts'!$I$9:$J$9,'Analyse d''impacts'!$L$9:$M$9,'Analyse d''impacts'!$O$9:$P$9)</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3-ED4B-47EB-AC64-97594C0E546F}"/>
            </c:ext>
          </c:extLst>
        </c:ser>
        <c:ser>
          <c:idx val="4"/>
          <c:order val="4"/>
          <c:tx>
            <c:strRef>
              <c:f>'Analyse d''impacts'!$A$10</c:f>
              <c:strCache>
                <c:ptCount val="1"/>
                <c:pt idx="0">
                  <c:v>batterie lithium-ion, production</c:v>
                </c:pt>
              </c:strCache>
            </c:strRef>
          </c:tx>
          <c:spPr>
            <a:solidFill>
              <a:schemeClr val="accent6"/>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d''impacts'!$I$10:$J$10,'Analyse d''impacts'!$L$10:$M$10,'Analyse d''impacts'!$O$10:$P$10)</c:f>
              <c:numCache>
                <c:formatCode>0%</c:formatCode>
                <c:ptCount val="6"/>
                <c:pt idx="0">
                  <c:v>0</c:v>
                </c:pt>
                <c:pt idx="1">
                  <c:v>6.3797119897956708E-2</c:v>
                </c:pt>
                <c:pt idx="2">
                  <c:v>0</c:v>
                </c:pt>
                <c:pt idx="3">
                  <c:v>8.3243065151216752E-2</c:v>
                </c:pt>
                <c:pt idx="4">
                  <c:v>0</c:v>
                </c:pt>
                <c:pt idx="5">
                  <c:v>4.3205402142598451E-2</c:v>
                </c:pt>
              </c:numCache>
              <c:extLst/>
            </c:numRef>
          </c:val>
          <c:extLst>
            <c:ext xmlns:c16="http://schemas.microsoft.com/office/drawing/2014/chart" uri="{C3380CC4-5D6E-409C-BE32-E72D297353CC}">
              <c16:uniqueId val="{00000004-ED4B-47EB-AC64-97594C0E546F}"/>
            </c:ext>
          </c:extLst>
        </c:ser>
        <c:ser>
          <c:idx val="5"/>
          <c:order val="5"/>
          <c:tx>
            <c:strRef>
              <c:f>'Analyse d''impacts'!$A$11</c:f>
              <c:strCache>
                <c:ptCount val="1"/>
                <c:pt idx="0">
                  <c:v>batterie lithium-ion, recyclage</c:v>
                </c:pt>
              </c:strCache>
            </c:strRef>
          </c:tx>
          <c:spPr>
            <a:solidFill>
              <a:schemeClr val="accent6"/>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d''impacts'!$I$11:$J$11,'Analyse d''impacts'!$L$11:$M$11,'Analyse d''impacts'!$O$11:$P$11)</c:f>
              <c:numCache>
                <c:formatCode>0%</c:formatCode>
                <c:ptCount val="6"/>
                <c:pt idx="0">
                  <c:v>0</c:v>
                </c:pt>
                <c:pt idx="1">
                  <c:v>-6.4470160030139466E-3</c:v>
                </c:pt>
                <c:pt idx="2">
                  <c:v>0</c:v>
                </c:pt>
                <c:pt idx="3">
                  <c:v>-1.3336098292959793E-2</c:v>
                </c:pt>
                <c:pt idx="4">
                  <c:v>0</c:v>
                </c:pt>
                <c:pt idx="5">
                  <c:v>0</c:v>
                </c:pt>
              </c:numCache>
              <c:extLst/>
            </c:numRef>
          </c:val>
          <c:extLst>
            <c:ext xmlns:c16="http://schemas.microsoft.com/office/drawing/2014/chart" uri="{C3380CC4-5D6E-409C-BE32-E72D297353CC}">
              <c16:uniqueId val="{00000005-ED4B-47EB-AC64-97594C0E546F}"/>
            </c:ext>
          </c:extLst>
        </c:ser>
        <c:ser>
          <c:idx val="6"/>
          <c:order val="6"/>
          <c:tx>
            <c:strRef>
              <c:f>'Analyse d''impacts'!$A$12</c:f>
              <c:strCache>
                <c:ptCount val="1"/>
                <c:pt idx="0">
                  <c:v>gazole</c:v>
                </c:pt>
              </c:strCache>
            </c:strRef>
          </c:tx>
          <c:spPr>
            <a:solidFill>
              <a:schemeClr val="accent1">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d''impacts'!$I$12:$J$12,'Analyse d''impacts'!$L$12:$M$12,'Analyse d''impacts'!$O$12:$P$12)</c:f>
              <c:numCache>
                <c:formatCode>0%</c:formatCode>
                <c:ptCount val="6"/>
                <c:pt idx="0">
                  <c:v>0.15239340712252519</c:v>
                </c:pt>
                <c:pt idx="1">
                  <c:v>0</c:v>
                </c:pt>
                <c:pt idx="2">
                  <c:v>0.86367966319325162</c:v>
                </c:pt>
                <c:pt idx="3">
                  <c:v>0</c:v>
                </c:pt>
                <c:pt idx="4">
                  <c:v>0</c:v>
                </c:pt>
                <c:pt idx="5">
                  <c:v>0</c:v>
                </c:pt>
              </c:numCache>
              <c:extLst/>
            </c:numRef>
          </c:val>
          <c:extLst>
            <c:ext xmlns:c16="http://schemas.microsoft.com/office/drawing/2014/chart" uri="{C3380CC4-5D6E-409C-BE32-E72D297353CC}">
              <c16:uniqueId val="{00000006-ED4B-47EB-AC64-97594C0E546F}"/>
            </c:ext>
          </c:extLst>
        </c:ser>
        <c:ser>
          <c:idx val="7"/>
          <c:order val="7"/>
          <c:tx>
            <c:strRef>
              <c:f>'Analyse d''impacts'!$A$13</c:f>
              <c:strCache>
                <c:ptCount val="1"/>
                <c:pt idx="0">
                  <c:v>maintenance</c:v>
                </c:pt>
              </c:strCache>
            </c:strRef>
          </c:tx>
          <c:spPr>
            <a:solidFill>
              <a:schemeClr val="accent2">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d''impacts'!$I$13:$J$13,'Analyse d''impacts'!$L$13:$M$13,'Analyse d''impacts'!$O$13:$P$13)</c:f>
              <c:numCache>
                <c:formatCode>0%</c:formatCode>
                <c:ptCount val="6"/>
                <c:pt idx="0">
                  <c:v>2.2139478032328114E-3</c:v>
                </c:pt>
                <c:pt idx="1">
                  <c:v>0</c:v>
                </c:pt>
                <c:pt idx="2">
                  <c:v>0</c:v>
                </c:pt>
                <c:pt idx="3">
                  <c:v>0</c:v>
                </c:pt>
                <c:pt idx="4">
                  <c:v>0</c:v>
                </c:pt>
                <c:pt idx="5">
                  <c:v>0</c:v>
                </c:pt>
              </c:numCache>
              <c:extLst/>
            </c:numRef>
          </c:val>
          <c:extLst>
            <c:ext xmlns:c16="http://schemas.microsoft.com/office/drawing/2014/chart" uri="{C3380CC4-5D6E-409C-BE32-E72D297353CC}">
              <c16:uniqueId val="{00000007-ED4B-47EB-AC64-97594C0E546F}"/>
            </c:ext>
          </c:extLst>
        </c:ser>
        <c:ser>
          <c:idx val="8"/>
          <c:order val="8"/>
          <c:tx>
            <c:strRef>
              <c:f>'Analyse d''impacts'!$A$14</c:f>
              <c:strCache>
                <c:ptCount val="1"/>
                <c:pt idx="0">
                  <c:v>acier</c:v>
                </c:pt>
              </c:strCache>
            </c:strRef>
          </c:tx>
          <c:spPr>
            <a:solidFill>
              <a:schemeClr val="accent3">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d''impacts'!$I$14:$J$14,'Analyse d''impacts'!$L$14:$M$14,'Analyse d''impacts'!$O$14:$P$14)</c:f>
              <c:numCache>
                <c:formatCode>0%</c:formatCode>
                <c:ptCount val="6"/>
                <c:pt idx="0">
                  <c:v>3.0616034746217519E-2</c:v>
                </c:pt>
                <c:pt idx="1">
                  <c:v>2.6233982618930816E-2</c:v>
                </c:pt>
                <c:pt idx="2">
                  <c:v>2.6794874350324099E-2</c:v>
                </c:pt>
                <c:pt idx="3">
                  <c:v>2.2959742298753513E-2</c:v>
                </c:pt>
                <c:pt idx="4">
                  <c:v>3.4443409204604241E-4</c:v>
                </c:pt>
                <c:pt idx="5">
                  <c:v>2.9513547587084043E-4</c:v>
                </c:pt>
              </c:numCache>
              <c:extLst/>
            </c:numRef>
          </c:val>
          <c:extLst>
            <c:ext xmlns:c16="http://schemas.microsoft.com/office/drawing/2014/chart" uri="{C3380CC4-5D6E-409C-BE32-E72D297353CC}">
              <c16:uniqueId val="{00000008-ED4B-47EB-AC64-97594C0E546F}"/>
            </c:ext>
          </c:extLst>
        </c:ser>
        <c:ser>
          <c:idx val="9"/>
          <c:order val="9"/>
          <c:tx>
            <c:strRef>
              <c:f>'Analyse d''impacts'!$A$15</c:f>
              <c:strCache>
                <c:ptCount val="1"/>
                <c:pt idx="0">
                  <c:v>fonte</c:v>
                </c:pt>
              </c:strCache>
            </c:strRef>
          </c:tx>
          <c:spPr>
            <a:solidFill>
              <a:schemeClr val="accent4">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d''impacts'!$I$15:$J$15,'Analyse d''impacts'!$L$15:$M$15,'Analyse d''impacts'!$O$15:$P$15)</c:f>
              <c:numCache>
                <c:formatCode>0%</c:formatCode>
                <c:ptCount val="6"/>
                <c:pt idx="0">
                  <c:v>2.1227331537396164E-3</c:v>
                </c:pt>
                <c:pt idx="1">
                  <c:v>1.1477105411958797E-3</c:v>
                </c:pt>
                <c:pt idx="2">
                  <c:v>2.0050752084011824E-3</c:v>
                </c:pt>
                <c:pt idx="3">
                  <c:v>1.0840957322018837E-3</c:v>
                </c:pt>
                <c:pt idx="4">
                  <c:v>1.3633339413047232E-6</c:v>
                </c:pt>
                <c:pt idx="5">
                  <c:v>7.3712173046763011E-7</c:v>
                </c:pt>
              </c:numCache>
              <c:extLst/>
            </c:numRef>
          </c:val>
          <c:extLst>
            <c:ext xmlns:c16="http://schemas.microsoft.com/office/drawing/2014/chart" uri="{C3380CC4-5D6E-409C-BE32-E72D297353CC}">
              <c16:uniqueId val="{00000009-ED4B-47EB-AC64-97594C0E546F}"/>
            </c:ext>
          </c:extLst>
        </c:ser>
        <c:ser>
          <c:idx val="10"/>
          <c:order val="10"/>
          <c:tx>
            <c:strRef>
              <c:f>'Analyse d''impacts'!$A$16</c:f>
              <c:strCache>
                <c:ptCount val="1"/>
                <c:pt idx="0">
                  <c:v>aluminium</c:v>
                </c:pt>
              </c:strCache>
            </c:strRef>
          </c:tx>
          <c:spPr>
            <a:solidFill>
              <a:schemeClr val="accent5">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d''impacts'!$I$16:$J$16,'Analyse d''impacts'!$L$16:$M$16,'Analyse d''impacts'!$O$16:$P$16)</c:f>
              <c:numCache>
                <c:formatCode>0%</c:formatCode>
                <c:ptCount val="6"/>
                <c:pt idx="0">
                  <c:v>3.5979825127717663E-2</c:v>
                </c:pt>
                <c:pt idx="1">
                  <c:v>4.6882263488217508E-2</c:v>
                </c:pt>
                <c:pt idx="2">
                  <c:v>3.8582766350596272E-2</c:v>
                </c:pt>
                <c:pt idx="3">
                  <c:v>5.0273935788518062E-2</c:v>
                </c:pt>
                <c:pt idx="4">
                  <c:v>0</c:v>
                </c:pt>
                <c:pt idx="5">
                  <c:v>0</c:v>
                </c:pt>
              </c:numCache>
              <c:extLst/>
            </c:numRef>
          </c:val>
          <c:extLst>
            <c:ext xmlns:c16="http://schemas.microsoft.com/office/drawing/2014/chart" uri="{C3380CC4-5D6E-409C-BE32-E72D297353CC}">
              <c16:uniqueId val="{0000000A-ED4B-47EB-AC64-97594C0E546F}"/>
            </c:ext>
          </c:extLst>
        </c:ser>
        <c:ser>
          <c:idx val="11"/>
          <c:order val="11"/>
          <c:tx>
            <c:strRef>
              <c:f>'Analyse d''impacts'!$A$17</c:f>
              <c:strCache>
                <c:ptCount val="1"/>
                <c:pt idx="0">
                  <c:v>verre</c:v>
                </c:pt>
              </c:strCache>
            </c:strRef>
          </c:tx>
          <c:spPr>
            <a:solidFill>
              <a:schemeClr val="accent6">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d''impacts'!$I$17:$J$17,'Analyse d''impacts'!$L$17:$M$17,'Analyse d''impacts'!$O$17:$P$17)</c:f>
              <c:numCache>
                <c:formatCode>0%</c:formatCode>
                <c:ptCount val="6"/>
                <c:pt idx="0">
                  <c:v>6.2377241373483174E-4</c:v>
                </c:pt>
                <c:pt idx="1">
                  <c:v>6.4045082051918578E-4</c:v>
                </c:pt>
                <c:pt idx="2">
                  <c:v>4.4245732562287415E-4</c:v>
                </c:pt>
                <c:pt idx="3">
                  <c:v>4.5428773539888702E-4</c:v>
                </c:pt>
                <c:pt idx="4">
                  <c:v>0</c:v>
                </c:pt>
                <c:pt idx="5">
                  <c:v>0</c:v>
                </c:pt>
              </c:numCache>
              <c:extLst/>
            </c:numRef>
          </c:val>
          <c:extLst>
            <c:ext xmlns:c16="http://schemas.microsoft.com/office/drawing/2014/chart" uri="{C3380CC4-5D6E-409C-BE32-E72D297353CC}">
              <c16:uniqueId val="{0000000B-ED4B-47EB-AC64-97594C0E546F}"/>
            </c:ext>
          </c:extLst>
        </c:ser>
        <c:ser>
          <c:idx val="12"/>
          <c:order val="12"/>
          <c:tx>
            <c:strRef>
              <c:f>'Analyse d''impacts'!$A$18</c:f>
              <c:strCache>
                <c:ptCount val="1"/>
                <c:pt idx="0">
                  <c:v>peinture</c:v>
                </c:pt>
              </c:strCache>
            </c:strRef>
          </c:tx>
          <c:spPr>
            <a:solidFill>
              <a:schemeClr val="accent1">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d''impacts'!$I$18:$J$18,'Analyse d''impacts'!$L$18:$M$18,'Analyse d''impacts'!$O$18:$P$18)</c:f>
              <c:numCache>
                <c:formatCode>0%</c:formatCode>
                <c:ptCount val="6"/>
                <c:pt idx="0">
                  <c:v>5.700767996804257E-4</c:v>
                </c:pt>
                <c:pt idx="1">
                  <c:v>5.3654287028745949E-4</c:v>
                </c:pt>
                <c:pt idx="2">
                  <c:v>6.8257879434933781E-4</c:v>
                </c:pt>
                <c:pt idx="3">
                  <c:v>6.4242710056408255E-4</c:v>
                </c:pt>
                <c:pt idx="4">
                  <c:v>0</c:v>
                </c:pt>
                <c:pt idx="5">
                  <c:v>0</c:v>
                </c:pt>
              </c:numCache>
              <c:extLst/>
            </c:numRef>
          </c:val>
          <c:extLst>
            <c:ext xmlns:c16="http://schemas.microsoft.com/office/drawing/2014/chart" uri="{C3380CC4-5D6E-409C-BE32-E72D297353CC}">
              <c16:uniqueId val="{0000000C-ED4B-47EB-AC64-97594C0E546F}"/>
            </c:ext>
          </c:extLst>
        </c:ser>
        <c:ser>
          <c:idx val="13"/>
          <c:order val="13"/>
          <c:tx>
            <c:strRef>
              <c:f>'Analyse d''impacts'!$A$19</c:f>
              <c:strCache>
                <c:ptCount val="1"/>
                <c:pt idx="0">
                  <c:v>plastiques</c:v>
                </c:pt>
              </c:strCache>
            </c:strRef>
          </c:tx>
          <c:spPr>
            <a:solidFill>
              <a:schemeClr val="accent2">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d''impacts'!$I$19:$J$19,'Analyse d''impacts'!$L$19:$M$19,'Analyse d''impacts'!$O$19:$P$19)</c:f>
              <c:numCache>
                <c:formatCode>0%</c:formatCode>
                <c:ptCount val="6"/>
                <c:pt idx="0">
                  <c:v>9.9637982901891291E-3</c:v>
                </c:pt>
                <c:pt idx="1">
                  <c:v>1.0208897071659026E-2</c:v>
                </c:pt>
                <c:pt idx="2">
                  <c:v>5.7653530308435135E-3</c:v>
                </c:pt>
                <c:pt idx="3">
                  <c:v>5.9071745492492922E-3</c:v>
                </c:pt>
                <c:pt idx="4">
                  <c:v>0</c:v>
                </c:pt>
                <c:pt idx="5">
                  <c:v>0</c:v>
                </c:pt>
              </c:numCache>
              <c:extLst/>
            </c:numRef>
          </c:val>
          <c:extLst>
            <c:ext xmlns:c16="http://schemas.microsoft.com/office/drawing/2014/chart" uri="{C3380CC4-5D6E-409C-BE32-E72D297353CC}">
              <c16:uniqueId val="{0000000D-ED4B-47EB-AC64-97594C0E546F}"/>
            </c:ext>
          </c:extLst>
        </c:ser>
        <c:ser>
          <c:idx val="14"/>
          <c:order val="14"/>
          <c:tx>
            <c:strRef>
              <c:f>'Analyse d''impacts'!$A$20</c:f>
              <c:strCache>
                <c:ptCount val="1"/>
                <c:pt idx="0">
                  <c:v>gomme</c:v>
                </c:pt>
              </c:strCache>
            </c:strRef>
          </c:tx>
          <c:spPr>
            <a:solidFill>
              <a:schemeClr val="accent3">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d''impacts'!$I$20:$J$20,'Analyse d''impacts'!$L$20:$M$20,'Analyse d''impacts'!$O$20:$P$20)</c:f>
              <c:numCache>
                <c:formatCode>0%</c:formatCode>
                <c:ptCount val="6"/>
                <c:pt idx="0">
                  <c:v>3.0636609701135543E-3</c:v>
                </c:pt>
                <c:pt idx="1">
                  <c:v>3.1172385069517892E-3</c:v>
                </c:pt>
                <c:pt idx="2">
                  <c:v>2.2323983247335929E-3</c:v>
                </c:pt>
                <c:pt idx="3">
                  <c:v>2.2714386769944355E-3</c:v>
                </c:pt>
                <c:pt idx="4">
                  <c:v>0</c:v>
                </c:pt>
                <c:pt idx="5">
                  <c:v>0</c:v>
                </c:pt>
              </c:numCache>
              <c:extLst/>
            </c:numRef>
          </c:val>
          <c:extLst>
            <c:ext xmlns:c16="http://schemas.microsoft.com/office/drawing/2014/chart" uri="{C3380CC4-5D6E-409C-BE32-E72D297353CC}">
              <c16:uniqueId val="{0000000E-ED4B-47EB-AC64-97594C0E546F}"/>
            </c:ext>
          </c:extLst>
        </c:ser>
        <c:ser>
          <c:idx val="15"/>
          <c:order val="15"/>
          <c:tx>
            <c:strRef>
              <c:f>'Analyse d''impacts'!$A$21</c:f>
              <c:strCache>
                <c:ptCount val="1"/>
                <c:pt idx="0">
                  <c:v>lubrifiant</c:v>
                </c:pt>
              </c:strCache>
            </c:strRef>
          </c:tx>
          <c:spPr>
            <a:solidFill>
              <a:schemeClr val="accent4">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d''impacts'!$I$21:$J$21,'Analyse d''impacts'!$L$21:$M$21,'Analyse d''impacts'!$O$21:$P$21)</c:f>
              <c:numCache>
                <c:formatCode>0%</c:formatCode>
                <c:ptCount val="6"/>
                <c:pt idx="0">
                  <c:v>9.4845523890493529E-4</c:v>
                </c:pt>
                <c:pt idx="1">
                  <c:v>3.96739446339316E-4</c:v>
                </c:pt>
                <c:pt idx="2">
                  <c:v>7.2950608646085626E-4</c:v>
                </c:pt>
                <c:pt idx="3">
                  <c:v>3.0515287276793729E-4</c:v>
                </c:pt>
                <c:pt idx="4">
                  <c:v>0</c:v>
                </c:pt>
                <c:pt idx="5">
                  <c:v>0</c:v>
                </c:pt>
              </c:numCache>
              <c:extLst/>
            </c:numRef>
          </c:val>
          <c:extLst>
            <c:ext xmlns:c16="http://schemas.microsoft.com/office/drawing/2014/chart" uri="{C3380CC4-5D6E-409C-BE32-E72D297353CC}">
              <c16:uniqueId val="{0000000F-ED4B-47EB-AC64-97594C0E546F}"/>
            </c:ext>
          </c:extLst>
        </c:ser>
        <c:ser>
          <c:idx val="16"/>
          <c:order val="16"/>
          <c:tx>
            <c:strRef>
              <c:f>'Analyse d''impacts'!$A$22</c:f>
              <c:strCache>
                <c:ptCount val="1"/>
                <c:pt idx="0">
                  <c:v>cuivre</c:v>
                </c:pt>
              </c:strCache>
            </c:strRef>
          </c:tx>
          <c:spPr>
            <a:solidFill>
              <a:schemeClr val="accent5">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d''impacts'!$I$22:$J$22,'Analyse d''impacts'!$L$22:$M$22,'Analyse d''impacts'!$O$22:$P$22)</c:f>
              <c:numCache>
                <c:formatCode>0%</c:formatCode>
                <c:ptCount val="6"/>
                <c:pt idx="0">
                  <c:v>2.083339642494087E-3</c:v>
                </c:pt>
                <c:pt idx="1">
                  <c:v>4.752785066764023E-3</c:v>
                </c:pt>
                <c:pt idx="2">
                  <c:v>1.6680519286911915E-3</c:v>
                </c:pt>
                <c:pt idx="3">
                  <c:v>3.8053767784975673E-3</c:v>
                </c:pt>
                <c:pt idx="4">
                  <c:v>0.41927242329213055</c:v>
                </c:pt>
                <c:pt idx="5">
                  <c:v>0.95649872525980018</c:v>
                </c:pt>
              </c:numCache>
              <c:extLst/>
            </c:numRef>
          </c:val>
          <c:extLst>
            <c:ext xmlns:c16="http://schemas.microsoft.com/office/drawing/2014/chart" uri="{C3380CC4-5D6E-409C-BE32-E72D297353CC}">
              <c16:uniqueId val="{00000010-ED4B-47EB-AC64-97594C0E546F}"/>
            </c:ext>
          </c:extLst>
        </c:ser>
        <c:ser>
          <c:idx val="17"/>
          <c:order val="17"/>
          <c:tx>
            <c:strRef>
              <c:f>'Analyse d''impacts'!$A$23</c:f>
              <c:strCache>
                <c:ptCount val="1"/>
                <c:pt idx="0">
                  <c:v>métaux non ferreux</c:v>
                </c:pt>
              </c:strCache>
            </c:strRef>
          </c:tx>
          <c:spPr>
            <a:solidFill>
              <a:schemeClr val="accent6">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d''impacts'!$I$23:$J$23,'Analyse d''impacts'!$L$23:$M$23,'Analyse d''impacts'!$O$23:$P$23)</c:f>
              <c:numCache>
                <c:formatCode>0%</c:formatCode>
                <c:ptCount val="6"/>
                <c:pt idx="0">
                  <c:v>7.6980441083605985E-4</c:v>
                </c:pt>
                <c:pt idx="1">
                  <c:v>2.8980871937357971E-3</c:v>
                </c:pt>
                <c:pt idx="2">
                  <c:v>7.3864776674231161E-4</c:v>
                </c:pt>
                <c:pt idx="3">
                  <c:v>2.7807915924416842E-3</c:v>
                </c:pt>
                <c:pt idx="4">
                  <c:v>0</c:v>
                </c:pt>
                <c:pt idx="5">
                  <c:v>0</c:v>
                </c:pt>
              </c:numCache>
              <c:extLst/>
            </c:numRef>
          </c:val>
          <c:extLst>
            <c:ext xmlns:c16="http://schemas.microsoft.com/office/drawing/2014/chart" uri="{C3380CC4-5D6E-409C-BE32-E72D297353CC}">
              <c16:uniqueId val="{00000011-ED4B-47EB-AC64-97594C0E546F}"/>
            </c:ext>
          </c:extLst>
        </c:ser>
        <c:ser>
          <c:idx val="18"/>
          <c:order val="18"/>
          <c:tx>
            <c:strRef>
              <c:f>'Analyse d''impacts'!$A$24</c:f>
              <c:strCache>
                <c:ptCount val="1"/>
                <c:pt idx="0">
                  <c:v>électronique</c:v>
                </c:pt>
              </c:strCache>
            </c:strRef>
          </c:tx>
          <c:spPr>
            <a:solidFill>
              <a:schemeClr val="accent1">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d''impacts'!$I$24:$J$24,'Analyse d''impacts'!$L$24:$M$24,'Analyse d''impacts'!$O$24:$P$24)</c:f>
              <c:numCache>
                <c:formatCode>0%</c:formatCode>
                <c:ptCount val="6"/>
                <c:pt idx="0">
                  <c:v>4.3197619678601085E-2</c:v>
                </c:pt>
                <c:pt idx="1">
                  <c:v>4.9306920083709953E-2</c:v>
                </c:pt>
                <c:pt idx="2">
                  <c:v>3.8211004685816737E-2</c:v>
                </c:pt>
                <c:pt idx="3">
                  <c:v>4.3615064172046199E-2</c:v>
                </c:pt>
                <c:pt idx="4">
                  <c:v>0</c:v>
                </c:pt>
                <c:pt idx="5">
                  <c:v>0</c:v>
                </c:pt>
              </c:numCache>
              <c:extLst/>
            </c:numRef>
          </c:val>
          <c:extLst>
            <c:ext xmlns:c16="http://schemas.microsoft.com/office/drawing/2014/chart" uri="{C3380CC4-5D6E-409C-BE32-E72D297353CC}">
              <c16:uniqueId val="{00000012-ED4B-47EB-AC64-97594C0E546F}"/>
            </c:ext>
          </c:extLst>
        </c:ser>
        <c:ser>
          <c:idx val="19"/>
          <c:order val="19"/>
          <c:tx>
            <c:strRef>
              <c:f>'Analyse d''impacts'!$A$25</c:f>
              <c:strCache>
                <c:ptCount val="1"/>
                <c:pt idx="0">
                  <c:v>textiles</c:v>
                </c:pt>
              </c:strCache>
            </c:strRef>
          </c:tx>
          <c:spPr>
            <a:solidFill>
              <a:schemeClr val="accent2">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d''impacts'!$I$25:$J$25,'Analyse d''impacts'!$L$25:$M$25,'Analyse d''impacts'!$O$25:$P$25)</c:f>
              <c:numCache>
                <c:formatCode>0%</c:formatCode>
                <c:ptCount val="6"/>
                <c:pt idx="0">
                  <c:v>2.2513266219773842E-2</c:v>
                </c:pt>
                <c:pt idx="1">
                  <c:v>2.3479654435884977E-2</c:v>
                </c:pt>
                <c:pt idx="2">
                  <c:v>1.6957207476764255E-2</c:v>
                </c:pt>
                <c:pt idx="3">
                  <c:v>1.7685100325528395E-2</c:v>
                </c:pt>
                <c:pt idx="4">
                  <c:v>0</c:v>
                </c:pt>
                <c:pt idx="5">
                  <c:v>0</c:v>
                </c:pt>
              </c:numCache>
              <c:extLst/>
            </c:numRef>
          </c:val>
          <c:extLst>
            <c:ext xmlns:c16="http://schemas.microsoft.com/office/drawing/2014/chart" uri="{C3380CC4-5D6E-409C-BE32-E72D297353CC}">
              <c16:uniqueId val="{00000013-ED4B-47EB-AC64-97594C0E546F}"/>
            </c:ext>
          </c:extLst>
        </c:ser>
        <c:ser>
          <c:idx val="20"/>
          <c:order val="20"/>
          <c:tx>
            <c:strRef>
              <c:f>'Analyse d''impacts'!$A$26</c:f>
              <c:strCache>
                <c:ptCount val="1"/>
                <c:pt idx="0">
                  <c:v>fibre de carbone</c:v>
                </c:pt>
              </c:strCache>
            </c:strRef>
          </c:tx>
          <c:spPr>
            <a:solidFill>
              <a:schemeClr val="accent3">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d''impacts'!$I$26:$J$26,'Analyse d''impacts'!$L$26:$M$26,'Analyse d''impacts'!$O$26:$P$26)</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4-ED4B-47EB-AC64-97594C0E546F}"/>
            </c:ext>
          </c:extLst>
        </c:ser>
        <c:ser>
          <c:idx val="21"/>
          <c:order val="21"/>
          <c:tx>
            <c:strRef>
              <c:f>'Analyse d''impacts'!$A$27</c:f>
              <c:strCache>
                <c:ptCount val="1"/>
                <c:pt idx="0">
                  <c:v>électricité du réseau, Allemagne</c:v>
                </c:pt>
              </c:strCache>
            </c:strRef>
          </c:tx>
          <c:spPr>
            <a:solidFill>
              <a:schemeClr val="accent4">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d''impacts'!$I$27:$J$27,'Analyse d''impacts'!$L$27:$M$27,'Analyse d''impacts'!$O$27:$P$27)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5-ED4B-47EB-AC64-97594C0E546F}"/>
            </c:ext>
          </c:extLst>
        </c:ser>
        <c:ser>
          <c:idx val="22"/>
          <c:order val="22"/>
          <c:tx>
            <c:strRef>
              <c:f>'Analyse d''impacts'!$A$28</c:f>
              <c:strCache>
                <c:ptCount val="1"/>
                <c:pt idx="0">
                  <c:v>électricité du réseau, France</c:v>
                </c:pt>
              </c:strCache>
            </c:strRef>
          </c:tx>
          <c:spPr>
            <a:solidFill>
              <a:schemeClr val="accent5">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d''impacts'!$I$28:$J$28,'Analyse d''impacts'!$L$28:$M$28,'Analyse d''impacts'!$O$28:$P$28)</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6-ED4B-47EB-AC64-97594C0E546F}"/>
            </c:ext>
          </c:extLst>
        </c:ser>
        <c:ser>
          <c:idx val="23"/>
          <c:order val="23"/>
          <c:tx>
            <c:strRef>
              <c:f>'Analyse d''impacts'!$A$29</c:f>
              <c:strCache>
                <c:ptCount val="1"/>
                <c:pt idx="0">
                  <c:v>électricité nucléaire</c:v>
                </c:pt>
              </c:strCache>
            </c:strRef>
          </c:tx>
          <c:spPr>
            <a:solidFill>
              <a:schemeClr val="accent6">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d''impacts'!$I$29:$J$29,'Analyse d''impacts'!$L$29:$M$29,'Analyse d''impacts'!$O$29:$P$29)</c:f>
              <c:numCache>
                <c:formatCode>0%</c:formatCode>
                <c:ptCount val="6"/>
                <c:pt idx="0">
                  <c:v>0</c:v>
                </c:pt>
                <c:pt idx="1">
                  <c:v>1.5548425280355865E-3</c:v>
                </c:pt>
                <c:pt idx="2">
                  <c:v>0</c:v>
                </c:pt>
                <c:pt idx="3">
                  <c:v>1.3987251251505613E-3</c:v>
                </c:pt>
                <c:pt idx="4">
                  <c:v>0</c:v>
                </c:pt>
                <c:pt idx="5">
                  <c:v>0</c:v>
                </c:pt>
              </c:numCache>
              <c:extLst/>
            </c:numRef>
          </c:val>
          <c:extLst>
            <c:ext xmlns:c16="http://schemas.microsoft.com/office/drawing/2014/chart" uri="{C3380CC4-5D6E-409C-BE32-E72D297353CC}">
              <c16:uniqueId val="{00000017-ED4B-47EB-AC64-97594C0E546F}"/>
            </c:ext>
          </c:extLst>
        </c:ser>
        <c:ser>
          <c:idx val="24"/>
          <c:order val="24"/>
          <c:tx>
            <c:strRef>
              <c:f>'Analyse d''impacts'!$A$30</c:f>
              <c:strCache>
                <c:ptCount val="1"/>
                <c:pt idx="0">
                  <c:v>électricité éolienne</c:v>
                </c:pt>
              </c:strCache>
            </c:strRef>
          </c:tx>
          <c:spPr>
            <a:solidFill>
              <a:schemeClr val="accent1">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d''impacts'!$I$30:$J$30,'Analyse d''impacts'!$L$30:$M$30,'Analyse d''impacts'!$O$30:$P$30)</c:f>
              <c:numCache>
                <c:formatCode>0%</c:formatCode>
                <c:ptCount val="6"/>
                <c:pt idx="0">
                  <c:v>1.262556238895072E-4</c:v>
                </c:pt>
                <c:pt idx="1">
                  <c:v>3.6645053082468323E-3</c:v>
                </c:pt>
                <c:pt idx="2">
                  <c:v>1.1357864873231157E-4</c:v>
                </c:pt>
                <c:pt idx="3">
                  <c:v>3.2965625479567111E-3</c:v>
                </c:pt>
                <c:pt idx="4">
                  <c:v>0</c:v>
                </c:pt>
                <c:pt idx="5">
                  <c:v>0</c:v>
                </c:pt>
              </c:numCache>
              <c:extLst/>
            </c:numRef>
          </c:val>
          <c:extLst>
            <c:ext xmlns:c16="http://schemas.microsoft.com/office/drawing/2014/chart" uri="{C3380CC4-5D6E-409C-BE32-E72D297353CC}">
              <c16:uniqueId val="{00000018-ED4B-47EB-AC64-97594C0E546F}"/>
            </c:ext>
          </c:extLst>
        </c:ser>
        <c:ser>
          <c:idx val="25"/>
          <c:order val="25"/>
          <c:tx>
            <c:strRef>
              <c:f>'Analyse d''impacts'!$A$31</c:f>
              <c:strCache>
                <c:ptCount val="1"/>
                <c:pt idx="0">
                  <c:v>électricité photovoltaïque</c:v>
                </c:pt>
              </c:strCache>
            </c:strRef>
          </c:tx>
          <c:spPr>
            <a:solidFill>
              <a:schemeClr val="accent2">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d''impacts'!$I$31:$J$31,'Analyse d''impacts'!$L$31:$M$31,'Analyse d''impacts'!$O$31:$P$31)</c:f>
              <c:numCache>
                <c:formatCode>0%</c:formatCode>
                <c:ptCount val="6"/>
                <c:pt idx="0">
                  <c:v>9.5167602289488742E-5</c:v>
                </c:pt>
                <c:pt idx="1">
                  <c:v>3.0411686777701025E-3</c:v>
                </c:pt>
                <c:pt idx="2">
                  <c:v>9.9065416922744525E-5</c:v>
                </c:pt>
                <c:pt idx="3">
                  <c:v>3.1657269464375553E-3</c:v>
                </c:pt>
                <c:pt idx="4">
                  <c:v>0</c:v>
                </c:pt>
                <c:pt idx="5">
                  <c:v>0</c:v>
                </c:pt>
              </c:numCache>
              <c:extLst/>
            </c:numRef>
          </c:val>
          <c:extLst>
            <c:ext xmlns:c16="http://schemas.microsoft.com/office/drawing/2014/chart" uri="{C3380CC4-5D6E-409C-BE32-E72D297353CC}">
              <c16:uniqueId val="{00000019-ED4B-47EB-AC64-97594C0E546F}"/>
            </c:ext>
          </c:extLst>
        </c:ser>
        <c:ser>
          <c:idx val="26"/>
          <c:order val="26"/>
          <c:tx>
            <c:strRef>
              <c:f>'Analyse d''impacts'!$A$32</c:f>
              <c:strCache>
                <c:ptCount val="1"/>
                <c:pt idx="0">
                  <c:v>électricité hydroélectrique</c:v>
                </c:pt>
              </c:strCache>
            </c:strRef>
          </c:tx>
          <c:spPr>
            <a:solidFill>
              <a:schemeClr val="accent3">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d''impacts'!$I$32:$J$32,'Analyse d''impacts'!$L$32:$M$32,'Analyse d''impacts'!$O$32:$P$32)</c:f>
              <c:numCache>
                <c:formatCode>0%</c:formatCode>
                <c:ptCount val="6"/>
                <c:pt idx="0">
                  <c:v>3.8314993471903689E-6</c:v>
                </c:pt>
                <c:pt idx="1">
                  <c:v>5.0679174469605171E-4</c:v>
                </c:pt>
                <c:pt idx="2">
                  <c:v>9.6940945717820858E-6</c:v>
                </c:pt>
                <c:pt idx="3">
                  <c:v>1.2822361838282911E-3</c:v>
                </c:pt>
                <c:pt idx="4">
                  <c:v>0</c:v>
                </c:pt>
                <c:pt idx="5">
                  <c:v>0</c:v>
                </c:pt>
              </c:numCache>
              <c:extLst/>
            </c:numRef>
          </c:val>
          <c:extLst>
            <c:ext xmlns:c16="http://schemas.microsoft.com/office/drawing/2014/chart" uri="{C3380CC4-5D6E-409C-BE32-E72D297353CC}">
              <c16:uniqueId val="{0000001A-ED4B-47EB-AC64-97594C0E546F}"/>
            </c:ext>
          </c:extLst>
        </c:ser>
        <c:ser>
          <c:idx val="27"/>
          <c:order val="27"/>
          <c:tx>
            <c:strRef>
              <c:f>'Analyse d''impacts'!$A$33</c:f>
              <c:strCache>
                <c:ptCount val="1"/>
                <c:pt idx="0">
                  <c:v>électricité au charbon</c:v>
                </c:pt>
              </c:strCache>
            </c:strRef>
          </c:tx>
          <c:spPr>
            <a:solidFill>
              <a:schemeClr val="accent4">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d''impacts'!$I$33:$J$33,'Analyse d''impacts'!$L$33:$M$33,'Analyse d''impacts'!$O$33:$P$33)</c:f>
              <c:numCache>
                <c:formatCode>0%</c:formatCode>
                <c:ptCount val="6"/>
                <c:pt idx="0">
                  <c:v>7.3556511053476351E-5</c:v>
                </c:pt>
                <c:pt idx="1">
                  <c:v>7.3556511053476364E-5</c:v>
                </c:pt>
                <c:pt idx="2">
                  <c:v>5.1991426830852357E-5</c:v>
                </c:pt>
                <c:pt idx="3">
                  <c:v>5.1991426830852378E-5</c:v>
                </c:pt>
                <c:pt idx="4">
                  <c:v>0</c:v>
                </c:pt>
                <c:pt idx="5">
                  <c:v>0</c:v>
                </c:pt>
              </c:numCache>
              <c:extLst/>
            </c:numRef>
          </c:val>
          <c:extLst>
            <c:ext xmlns:c16="http://schemas.microsoft.com/office/drawing/2014/chart" uri="{C3380CC4-5D6E-409C-BE32-E72D297353CC}">
              <c16:uniqueId val="{0000001B-ED4B-47EB-AC64-97594C0E546F}"/>
            </c:ext>
          </c:extLst>
        </c:ser>
        <c:ser>
          <c:idx val="28"/>
          <c:order val="28"/>
          <c:tx>
            <c:strRef>
              <c:f>'Analyse d''impacts'!$A$34</c:f>
              <c:strCache>
                <c:ptCount val="1"/>
                <c:pt idx="0">
                  <c:v>électricité au gaz</c:v>
                </c:pt>
              </c:strCache>
            </c:strRef>
          </c:tx>
          <c:spPr>
            <a:solidFill>
              <a:schemeClr val="accent5">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d''impacts'!$I$34:$J$34,'Analyse d''impacts'!$L$34:$M$34,'Analyse d''impacts'!$O$34:$P$34)</c:f>
              <c:numCache>
                <c:formatCode>0%</c:formatCode>
                <c:ptCount val="6"/>
                <c:pt idx="0">
                  <c:v>4.6514648672154441E-4</c:v>
                </c:pt>
                <c:pt idx="1">
                  <c:v>5.0211558612943286E-3</c:v>
                </c:pt>
                <c:pt idx="2">
                  <c:v>3.5476640376541201E-4</c:v>
                </c:pt>
                <c:pt idx="3">
                  <c:v>3.8296267057981452E-3</c:v>
                </c:pt>
                <c:pt idx="4">
                  <c:v>0</c:v>
                </c:pt>
                <c:pt idx="5">
                  <c:v>0</c:v>
                </c:pt>
              </c:numCache>
              <c:extLst/>
            </c:numRef>
          </c:val>
          <c:extLst>
            <c:ext xmlns:c16="http://schemas.microsoft.com/office/drawing/2014/chart" uri="{C3380CC4-5D6E-409C-BE32-E72D297353CC}">
              <c16:uniqueId val="{0000001C-ED4B-47EB-AC64-97594C0E546F}"/>
            </c:ext>
          </c:extLst>
        </c:ser>
        <c:ser>
          <c:idx val="29"/>
          <c:order val="29"/>
          <c:tx>
            <c:strRef>
              <c:f>'Analyse d''impacts'!$A$35</c:f>
              <c:strCache>
                <c:ptCount val="1"/>
                <c:pt idx="0">
                  <c:v>électricité, autre</c:v>
                </c:pt>
              </c:strCache>
            </c:strRef>
          </c:tx>
          <c:spPr>
            <a:solidFill>
              <a:schemeClr val="accent6">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d''impacts'!$I$35:$J$35,'Analyse d''impacts'!$L$35:$M$35,'Analyse d''impacts'!$O$35:$P$35)</c:f>
              <c:numCache>
                <c:formatCode>0%</c:formatCode>
                <c:ptCount val="6"/>
                <c:pt idx="0">
                  <c:v>2.1625686513788334E-3</c:v>
                </c:pt>
                <c:pt idx="1">
                  <c:v>5.1309923817536247E-2</c:v>
                </c:pt>
                <c:pt idx="2">
                  <c:v>8.8131948657892785E-4</c:v>
                </c:pt>
                <c:pt idx="3">
                  <c:v>2.0910520314091685E-2</c:v>
                </c:pt>
                <c:pt idx="4">
                  <c:v>0</c:v>
                </c:pt>
                <c:pt idx="5">
                  <c:v>0</c:v>
                </c:pt>
              </c:numCache>
              <c:extLst/>
            </c:numRef>
          </c:val>
          <c:extLst>
            <c:ext xmlns:c16="http://schemas.microsoft.com/office/drawing/2014/chart" uri="{C3380CC4-5D6E-409C-BE32-E72D297353CC}">
              <c16:uniqueId val="{0000001D-ED4B-47EB-AC64-97594C0E546F}"/>
            </c:ext>
          </c:extLst>
        </c:ser>
        <c:ser>
          <c:idx val="30"/>
          <c:order val="30"/>
          <c:tx>
            <c:strRef>
              <c:f>'Analyse d''impacts'!$A$36</c:f>
              <c:strCache>
                <c:ptCount val="1"/>
                <c:pt idx="0">
                  <c:v>gaz naturel</c:v>
                </c:pt>
              </c:strCache>
            </c:strRef>
          </c:tx>
          <c:spPr>
            <a:solidFill>
              <a:schemeClr val="accent1">
                <a:lumMod val="5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d''impacts'!$I$36:$J$36,'Analyse d''impacts'!$L$36:$M$36,'Analyse d''impacts'!$O$36:$P$36)</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E-ED4B-47EB-AC64-97594C0E546F}"/>
            </c:ext>
          </c:extLst>
        </c:ser>
        <c:ser>
          <c:idx val="31"/>
          <c:order val="31"/>
          <c:tx>
            <c:strRef>
              <c:f>'Analyse d''impacts'!$A$37</c:f>
              <c:strCache>
                <c:ptCount val="1"/>
                <c:pt idx="0">
                  <c:v>chaleur</c:v>
                </c:pt>
              </c:strCache>
            </c:strRef>
          </c:tx>
          <c:spPr>
            <a:solidFill>
              <a:schemeClr val="accent2">
                <a:lumMod val="5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d''impacts'!$I$37:$J$37,'Analyse d''impacts'!$L$37:$M$37,'Analyse d''impacts'!$O$37:$P$37)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F-ED4B-47EB-AC64-97594C0E546F}"/>
            </c:ext>
          </c:extLst>
        </c:ser>
        <c:dLbls>
          <c:showLegendKey val="0"/>
          <c:showVal val="0"/>
          <c:showCatName val="0"/>
          <c:showSerName val="0"/>
          <c:showPercent val="0"/>
          <c:showBubbleSize val="0"/>
        </c:dLbls>
        <c:gapWidth val="100"/>
        <c:overlap val="100"/>
        <c:axId val="519000912"/>
        <c:axId val="212952096"/>
      </c:barChart>
      <c:catAx>
        <c:axId val="5190009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12952096"/>
        <c:crosses val="autoZero"/>
        <c:auto val="1"/>
        <c:lblAlgn val="ctr"/>
        <c:lblOffset val="100"/>
        <c:noMultiLvlLbl val="0"/>
      </c:catAx>
      <c:valAx>
        <c:axId val="21295209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19000912"/>
        <c:crosses val="autoZero"/>
        <c:crossBetween val="between"/>
      </c:valAx>
      <c:spPr>
        <a:noFill/>
        <a:ln>
          <a:noFill/>
        </a:ln>
        <a:effectLst/>
      </c:spPr>
    </c:plotArea>
    <c:legend>
      <c:legendPos val="r"/>
      <c:layout>
        <c:manualLayout>
          <c:xMode val="edge"/>
          <c:yMode val="edge"/>
          <c:x val="0.81955263031279857"/>
          <c:y val="2.7043664996420906E-2"/>
          <c:w val="0.17321608658711812"/>
          <c:h val="0.9557777247541026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png"/><Relationship Id="rId1" Type="http://schemas.openxmlformats.org/officeDocument/2006/relationships/image" Target="../media/image157.png"/><Relationship Id="rId6" Type="http://schemas.openxmlformats.org/officeDocument/2006/relationships/image" Target="../media/image162.png"/><Relationship Id="rId5" Type="http://schemas.openxmlformats.org/officeDocument/2006/relationships/image" Target="../media/image161.jpg"/><Relationship Id="rId4" Type="http://schemas.openxmlformats.org/officeDocument/2006/relationships/image" Target="../media/image16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png"/><Relationship Id="rId1" Type="http://schemas.openxmlformats.org/officeDocument/2006/relationships/image" Target="../media/image157.png"/><Relationship Id="rId6" Type="http://schemas.openxmlformats.org/officeDocument/2006/relationships/image" Target="../media/image162.png"/><Relationship Id="rId5" Type="http://schemas.openxmlformats.org/officeDocument/2006/relationships/image" Target="../media/image161.jpg"/><Relationship Id="rId4" Type="http://schemas.openxmlformats.org/officeDocument/2006/relationships/image" Target="../media/image16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9E570-E14D-43AC-B59C-99C20237C0A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90409725-A250-4993-A0AC-547F48ECA546}">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1970s</a:t>
          </a:r>
        </a:p>
      </dgm:t>
    </dgm:pt>
    <dgm:pt modelId="{1ED0214D-8280-4EAE-AD36-5D573F4FEA86}" type="parTrans" cxnId="{3ED1881A-01EE-4A51-9062-2339E5F3C21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D2BB9632-B4E7-4CD8-8F87-EDB9EE11EDFA}" type="sibTrans" cxnId="{3ED1881A-01EE-4A51-9062-2339E5F3C21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568D21AF-4C7F-4ECF-AF20-2EDC748E9120}">
      <dgm:prSet custT="1"/>
      <dgm:spPr/>
      <dgm:t>
        <a:bodyPr/>
        <a:lstStyle/>
        <a:p>
          <a:pPr rtl="0"/>
          <a:r>
            <a:rPr lang="fr-FR" sz="1000" kern="1200" dirty="0"/>
            <a:t>Problèmes liés aux déchets, à l’assainissement des sites et au recyclage : </a:t>
          </a:r>
          <a:r>
            <a:rPr lang="fr-FR" sz="1000" b="1" kern="1200" dirty="0"/>
            <a:t>approches en bout de chaîne </a:t>
          </a:r>
          <a:r>
            <a:rPr lang="fr-FR" sz="1000" kern="1200" dirty="0"/>
            <a:t>(NIMBY) </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gm:t>
    </dgm:pt>
    <dgm:pt modelId="{F95B48DA-720F-437C-9A02-60C7B38734EA}" type="parTrans" cxnId="{730C5FA3-3674-413E-AA51-0A77880AFB7A}">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DD2C9789-6675-4E2E-A52D-029A095A2F5B}" type="sibTrans" cxnId="{730C5FA3-3674-413E-AA51-0A77880AFB7A}">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7AA6B451-B08C-446F-A2AA-C13B55DE7733}">
      <dgm:prSet custT="1"/>
      <dgm:spPr/>
      <dgm:t>
        <a:bodyPr/>
        <a:lstStyle/>
        <a:p>
          <a:pPr rtl="0"/>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0"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typiquement</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quantité</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d’énergie</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d’un site</a:t>
          </a:r>
        </a:p>
      </dgm:t>
    </dgm:pt>
    <dgm:pt modelId="{B578A26F-3396-4727-8004-38825FBF647D}" type="parTrans" cxnId="{5E25DE8C-36BB-40CE-8A78-4F6070C0D6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EF308CC-E00A-4142-B148-66DE84629D75}" type="sibTrans" cxnId="{5E25DE8C-36BB-40CE-8A78-4F6070C0D6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555537CD-C129-40C3-A76B-DA6AEEB7E7C2}">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1980s</a:t>
          </a:r>
        </a:p>
      </dgm:t>
    </dgm:pt>
    <dgm:pt modelId="{9006C633-D42A-4A2E-9EBA-41B94D6A138C}" type="parTrans" cxnId="{55B14D18-2578-4EF9-98F3-F89B14E5944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B8696554-C515-4C82-8367-2948E7E7BE97}" type="sibTrans" cxnId="{55B14D18-2578-4EF9-98F3-F89B14E5944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1D1C697C-7AE5-4F15-899F-DE971C79568A}">
      <dgm:prSet custT="1"/>
      <dgm:spPr/>
      <dgm:t>
        <a:bodyPr/>
        <a:lstStyle/>
        <a:p>
          <a:pPr rtl="0"/>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calculs</a:t>
          </a:r>
          <a:r>
            <a:rPr lang="en-GB" sz="1000" kern="1200" dirty="0">
              <a:latin typeface="Open Sans" panose="020B0606030504020204" pitchFamily="34" charset="0"/>
              <a:ea typeface="Open Sans" panose="020B0606030504020204" pitchFamily="34" charset="0"/>
              <a:cs typeface="Open Sans" panose="020B0606030504020204" pitchFamily="34" charset="0"/>
            </a:rPr>
            <a:t> de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quantités</a:t>
          </a:r>
          <a:r>
            <a:rPr lang="en-GB" sz="1000" i="1"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a:latin typeface="Open Sans" panose="020B0606030504020204" pitchFamily="34" charset="0"/>
              <a:ea typeface="Open Sans" panose="020B0606030504020204" pitchFamily="34" charset="0"/>
              <a:cs typeface="Open Sans" panose="020B0606030504020204" pitchFamily="34" charset="0"/>
            </a:rPr>
            <a:t>(au lieu de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calculer</a:t>
          </a:r>
          <a:r>
            <a:rPr lang="en-GB" sz="1000" kern="1200" dirty="0">
              <a:latin typeface="Open Sans" panose="020B0606030504020204" pitchFamily="34" charset="0"/>
              <a:ea typeface="Open Sans" panose="020B0606030504020204" pitchFamily="34" charset="0"/>
              <a:cs typeface="Open Sans" panose="020B0606030504020204" pitchFamily="34" charset="0"/>
            </a:rPr>
            <a:t> les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effets</a:t>
          </a:r>
          <a:r>
            <a:rPr lang="en-GB" sz="1000" kern="1200" dirty="0">
              <a:latin typeface="Open Sans" panose="020B0606030504020204" pitchFamily="34" charset="0"/>
              <a:ea typeface="Open Sans" panose="020B0606030504020204" pitchFamily="34" charset="0"/>
              <a:cs typeface="Open Sans" panose="020B0606030504020204" pitchFamily="34" charset="0"/>
            </a:rPr>
            <a:t>)</a:t>
          </a:r>
        </a:p>
      </dgm:t>
    </dgm:pt>
    <dgm:pt modelId="{A71E91EE-DC30-4F02-88A8-9EC39C1F2AFE}" type="parTrans" cxnId="{D4E8B749-03CB-4682-B163-7AA34DE47D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0D8F1795-A39D-4D8C-889C-E5BBCE7F9C2C}" type="sibTrans" cxnId="{D4E8B749-03CB-4682-B163-7AA34DE47D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BD945F84-4517-4477-A488-42A19E6431C5}">
      <dgm:prSet custT="1"/>
      <dgm:spPr/>
      <dgm:t>
        <a:bodyPr/>
        <a:lstStyle/>
        <a:p>
          <a:r>
            <a:rPr lang="fr-FR" sz="1000" b="0" i="0" dirty="0">
              <a:solidFill>
                <a:schemeClr val="tx1"/>
              </a:solidFill>
              <a:latin typeface="Open Sans" panose="020B0606030504020204" pitchFamily="34" charset="0"/>
              <a:ea typeface="Open Sans" panose="020B0606030504020204" pitchFamily="34" charset="0"/>
              <a:cs typeface="Open Sans" panose="020B0606030504020204" pitchFamily="34" charset="0"/>
            </a:rPr>
            <a:t>Transition lente de l’</a:t>
          </a:r>
          <a:r>
            <a:rPr lang="fr-FR" sz="1000" b="0" i="1"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site </a:t>
          </a:r>
          <a:r>
            <a:rPr lang="fr-FR" sz="1000" b="0" i="0" dirty="0">
              <a:solidFill>
                <a:schemeClr val="tx1"/>
              </a:solidFill>
              <a:latin typeface="Open Sans" panose="020B0606030504020204" pitchFamily="34" charset="0"/>
              <a:ea typeface="Open Sans" panose="020B0606030504020204" pitchFamily="34" charset="0"/>
              <a:cs typeface="Open Sans" panose="020B0606030504020204" pitchFamily="34" charset="0"/>
            </a:rPr>
            <a:t>à l’</a:t>
          </a:r>
          <a:r>
            <a:rPr lang="fr-FR" sz="1000" b="0" i="1"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produit</a:t>
          </a:r>
          <a:endParaRPr lang="en-GB" sz="1000" i="1" dirty="0">
            <a:latin typeface="Open Sans" panose="020B0606030504020204" pitchFamily="34" charset="0"/>
            <a:ea typeface="Open Sans" panose="020B0606030504020204" pitchFamily="34" charset="0"/>
            <a:cs typeface="Open Sans" panose="020B0606030504020204" pitchFamily="34" charset="0"/>
          </a:endParaRPr>
        </a:p>
      </dgm:t>
    </dgm:pt>
    <dgm:pt modelId="{28BDB5C4-6707-46BF-A6F3-B508F9195D1D}" type="parTrans" cxnId="{EFD69FF6-234C-4B9D-B7F2-0B6F304280FB}">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5BE2FC4-5325-47A5-80E6-FBF8F3F5E7DD}" type="sibTrans" cxnId="{EFD69FF6-234C-4B9D-B7F2-0B6F304280FB}">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D3EC5CD0-5366-4F59-A25E-840194567952}">
      <dgm:prSet custT="1"/>
      <dgm:spPr/>
      <dgm:t>
        <a:bodyPr/>
        <a:lstStyle/>
        <a:p>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Gestion de l’énergie, des matières premières, et des polluants</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5111546A-7F50-43B7-A63E-FCA879913DBA}" type="parTrans" cxnId="{8CF06B6C-002E-4A4C-933D-1464DD65DD0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4DC0030B-2324-4C1C-8027-CD593DB327D6}" type="sibTrans" cxnId="{8CF06B6C-002E-4A4C-933D-1464DD65DD0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EFA1D771-AAF2-46F9-95C1-365FF2B580D0}">
      <dgm:prSet custT="1"/>
      <dgm:spPr/>
      <dgm:t>
        <a:bodyPr/>
        <a:lstStyle/>
        <a:p>
          <a:pPr rtl="0"/>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quelques</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effets</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calculés</a:t>
          </a:r>
          <a:r>
            <a:rPr lang="en-GB" sz="1000" dirty="0">
              <a:latin typeface="Open Sans" panose="020B0606030504020204" pitchFamily="34" charset="0"/>
              <a:ea typeface="Open Sans" panose="020B0606030504020204" pitchFamily="34" charset="0"/>
              <a:cs typeface="Open Sans" panose="020B0606030504020204" pitchFamily="34" charset="0"/>
            </a:rPr>
            <a:t>, sans </a:t>
          </a:r>
          <a:r>
            <a:rPr lang="en-GB" sz="1000" dirty="0" err="1">
              <a:latin typeface="Open Sans" panose="020B0606030504020204" pitchFamily="34" charset="0"/>
              <a:ea typeface="Open Sans" panose="020B0606030504020204" pitchFamily="34" charset="0"/>
              <a:cs typeface="Open Sans" panose="020B0606030504020204" pitchFamily="34" charset="0"/>
            </a:rPr>
            <a:t>être</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exhaustif</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35A21FC3-D9D4-4246-9133-A5DA1FC998D5}" type="parTrans" cxnId="{DD51B6DE-5864-4082-AB1F-516207BF129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62562714-52AE-4698-8350-D9F7862717AB}" type="sibTrans" cxnId="{DD51B6DE-5864-4082-AB1F-516207BF129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A1B64A2-489D-458B-883E-D23BE1B05304}">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1990s</a:t>
          </a:r>
        </a:p>
      </dgm:t>
    </dgm:pt>
    <dgm:pt modelId="{01F1F7FA-5513-4BFC-8FE6-82B5E2F96C6E}" type="parTrans" cxnId="{82C662D7-4C4C-44EA-882F-27106EB1FFA4}">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C9ACBC1F-05C6-42B7-8A97-56459721B22A}" type="sibTrans" cxnId="{82C662D7-4C4C-44EA-882F-27106EB1FFA4}">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1B62CE44-F6A3-4EA1-9C86-49668D626A53}">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2010s</a:t>
          </a:r>
        </a:p>
      </dgm:t>
    </dgm:pt>
    <dgm:pt modelId="{9D41AC80-EC35-4CE8-BD3F-366E02459F7E}" type="parTrans" cxnId="{23C1A306-AB02-48A4-82CA-079232164B3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5529F20C-1AC7-41AB-B48E-DBC260D786FE}" type="sibTrans" cxnId="{23C1A306-AB02-48A4-82CA-079232164B3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84E811B5-E3DC-406F-813F-AA0DB8110562}">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Réflexion sur le cycle de vie, « vraie » approche produit</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67CC5774-74F4-4FAA-97A3-ED1AF75B7C7E}" type="parTrans" cxnId="{C145D02C-0169-4FDE-B008-BC78BF96F6A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D69C7BF-60EB-4D4B-B2F7-66DE2CE7FF5A}" type="sibTrans" cxnId="{C145D02C-0169-4FDE-B008-BC78BF96F6A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7A851F10-E99F-4E6E-A5DF-82C2EEF7F84A}">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Perspective </a:t>
          </a:r>
          <a:r>
            <a:rPr lang="fr-FR" sz="1000" b="1" dirty="0" err="1">
              <a:latin typeface="Open Sans" panose="020B0606030504020204" pitchFamily="34" charset="0"/>
              <a:ea typeface="Open Sans" panose="020B0606030504020204" pitchFamily="34" charset="0"/>
              <a:cs typeface="Open Sans" panose="020B0606030504020204" pitchFamily="34" charset="0"/>
            </a:rPr>
            <a:t>cradle</a:t>
          </a:r>
          <a:r>
            <a:rPr lang="fr-FR" sz="1000" b="1" dirty="0">
              <a:latin typeface="Open Sans" panose="020B0606030504020204" pitchFamily="34" charset="0"/>
              <a:ea typeface="Open Sans" panose="020B0606030504020204" pitchFamily="34" charset="0"/>
              <a:cs typeface="Open Sans" panose="020B0606030504020204" pitchFamily="34" charset="0"/>
            </a:rPr>
            <a:t>-to-grave</a:t>
          </a:r>
          <a:r>
            <a:rPr lang="fr-FR" sz="1000" dirty="0">
              <a:latin typeface="Open Sans" panose="020B0606030504020204" pitchFamily="34" charset="0"/>
              <a:ea typeface="Open Sans" panose="020B0606030504020204" pitchFamily="34" charset="0"/>
              <a:cs typeface="Open Sans" panose="020B0606030504020204" pitchFamily="34" charset="0"/>
            </a:rPr>
            <a:t>, et discussions sur l’écoconception</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0514DD75-D0B2-4076-8F0B-9D548CBF60A9}" type="parTrans" cxnId="{D13B8A7B-49FE-42EE-852E-766F4895B17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C54B565-ACBB-4A51-A1DA-AE26718EC6EA}" type="sibTrans" cxnId="{D13B8A7B-49FE-42EE-852E-766F4895B17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67CABBC5-ED37-4A91-97B7-36D7F0F1ED79}">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Développement de bases de données, ACV couplée à d’autres techniques, évaluations </a:t>
          </a:r>
          <a:r>
            <a:rPr lang="fr-FR" sz="1000" b="1" dirty="0">
              <a:latin typeface="Open Sans" panose="020B0606030504020204" pitchFamily="34" charset="0"/>
              <a:ea typeface="Open Sans" panose="020B0606030504020204" pitchFamily="34" charset="0"/>
              <a:cs typeface="Open Sans" panose="020B0606030504020204" pitchFamily="34" charset="0"/>
            </a:rPr>
            <a:t>à l’échelle du système</a:t>
          </a:r>
          <a:r>
            <a:rPr lang="fr-FR" sz="1000" dirty="0">
              <a:latin typeface="Open Sans" panose="020B0606030504020204" pitchFamily="34" charset="0"/>
              <a:ea typeface="Open Sans" panose="020B0606030504020204" pitchFamily="34" charset="0"/>
              <a:cs typeface="Open Sans" panose="020B0606030504020204" pitchFamily="34" charset="0"/>
            </a:rPr>
            <a:t>...</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FA64E51E-1340-473B-BABB-E3DD4F53E4A0}" type="parTrans" cxnId="{8B9AA8D4-15C7-4342-A2CA-94D098D978AD}">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2B4A3785-6F28-4F90-BC20-AF9DF50B54C8}" type="sibTrans" cxnId="{8B9AA8D4-15C7-4342-A2CA-94D098D978AD}">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C0E7D61-EED9-4683-A957-27242ABA2A08}">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Les </a:t>
          </a:r>
          <a:r>
            <a:rPr lang="fr-FR" sz="1000" b="1" dirty="0">
              <a:latin typeface="Open Sans" panose="020B0606030504020204" pitchFamily="34" charset="0"/>
              <a:ea typeface="Open Sans" panose="020B0606030504020204" pitchFamily="34" charset="0"/>
              <a:cs typeface="Open Sans" panose="020B0606030504020204" pitchFamily="34" charset="0"/>
            </a:rPr>
            <a:t>méthodologies d’évaluation d’impact </a:t>
          </a:r>
          <a:r>
            <a:rPr lang="fr-FR" sz="1000" dirty="0">
              <a:latin typeface="Open Sans" panose="020B0606030504020204" pitchFamily="34" charset="0"/>
              <a:ea typeface="Open Sans" panose="020B0606030504020204" pitchFamily="34" charset="0"/>
              <a:cs typeface="Open Sans" panose="020B0606030504020204" pitchFamily="34" charset="0"/>
            </a:rPr>
            <a:t>atteignent un consensus (notamment sur la toxicité)</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E62CB7EC-27DE-40AF-8D3D-7BCC747F147A}" type="parTrans" cxnId="{84F9D832-9EE5-4CE5-A79C-C31F62D5E4A1}">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F147BBB4-007E-4A49-8A81-266F66D9888A}" type="sibTrans" cxnId="{84F9D832-9EE5-4CE5-A79C-C31F62D5E4A1}">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204EBBA6-356F-451E-8F4B-F227CECDEB59}">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Techniques plus gourmandes en calcul (bases de données plus volumineuses, séries temporelles, évaluation dynamique...)</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E8C393D9-482C-408D-A0FD-BB792B5242AF}" type="parTrans" cxnId="{E1B23CDE-1645-41AB-9750-75DBA5C92D1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3DA5166B-5000-4270-BAD8-A48C24D0B942}" type="sibTrans" cxnId="{E1B23CDE-1645-41AB-9750-75DBA5C92D1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AE57764-86CC-418A-83BE-C4B3A9A1A188}">
      <dgm:prSet custT="1"/>
      <dgm:spPr/>
      <dgm:t>
        <a:bodyPr/>
        <a:lstStyle/>
        <a:p>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Les normes de gestion de l’environnement apparaissent </a:t>
          </a:r>
          <a:r>
            <a:rPr lang="en-GB"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(ISO 14001 and EMAS)</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3CE9AACB-BDCA-41DA-8875-675148DD4F35}" type="parTrans" cxnId="{F7459C1B-5BC0-48DC-B7F3-FF0202CC3C15}">
      <dgm:prSet/>
      <dgm:spPr/>
      <dgm:t>
        <a:bodyPr/>
        <a:lstStyle/>
        <a:p>
          <a:endParaRPr lang="en-US"/>
        </a:p>
      </dgm:t>
    </dgm:pt>
    <dgm:pt modelId="{C97AE0A0-338C-4437-9BDF-0B2D3C437F07}" type="sibTrans" cxnId="{F7459C1B-5BC0-48DC-B7F3-FF0202CC3C15}">
      <dgm:prSet/>
      <dgm:spPr/>
      <dgm:t>
        <a:bodyPr/>
        <a:lstStyle/>
        <a:p>
          <a:endParaRPr lang="en-US"/>
        </a:p>
      </dgm:t>
    </dgm:pt>
    <dgm:pt modelId="{961A158E-D858-4B53-8A7F-3CA67B7C9AC5}">
      <dgm:prSet custT="1"/>
      <dgm:spPr/>
      <dgm:t>
        <a:bodyPr/>
        <a:lstStyle/>
        <a:p>
          <a:pPr rtl="0"/>
          <a:r>
            <a:rPr lang="en-GB" sz="1000" b="1" i="0" kern="1200" dirty="0" err="1">
              <a:latin typeface="Open Sans" panose="020B0606030504020204" pitchFamily="34" charset="0"/>
              <a:ea typeface="Open Sans" panose="020B0606030504020204" pitchFamily="34" charset="0"/>
              <a:cs typeface="Open Sans" panose="020B0606030504020204" pitchFamily="34" charset="0"/>
            </a:rPr>
            <a:t>Approche</a:t>
          </a:r>
          <a:r>
            <a:rPr lang="en-GB" sz="1000" b="1" i="0" kern="1200" dirty="0">
              <a:latin typeface="Open Sans" panose="020B0606030504020204" pitchFamily="34" charset="0"/>
              <a:ea typeface="Open Sans" panose="020B0606030504020204" pitchFamily="34" charset="0"/>
              <a:cs typeface="Open Sans" panose="020B0606030504020204" pitchFamily="34" charset="0"/>
            </a:rPr>
            <a:t> site</a:t>
          </a:r>
          <a:r>
            <a:rPr lang="en-GB" sz="1000" b="0" i="0" kern="1200" dirty="0">
              <a:latin typeface="Open Sans" panose="020B0606030504020204" pitchFamily="34" charset="0"/>
              <a:ea typeface="Open Sans" panose="020B0606030504020204" pitchFamily="34" charset="0"/>
              <a:cs typeface="Open Sans" panose="020B0606030504020204" pitchFamily="34" charset="0"/>
            </a:rPr>
            <a:t>, malgré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quelques</a:t>
          </a:r>
          <a:r>
            <a:rPr lang="en-GB" sz="1000" b="0" i="0" kern="1200" dirty="0">
              <a:latin typeface="Open Sans" panose="020B0606030504020204" pitchFamily="34" charset="0"/>
              <a:ea typeface="Open Sans" panose="020B0606030504020204" pitchFamily="34" charset="0"/>
              <a:cs typeface="Open Sans" panose="020B0606030504020204" pitchFamily="34" charset="0"/>
            </a:rPr>
            <a:t> ACVs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produit</a:t>
          </a:r>
          <a:r>
            <a:rPr lang="en-GB" sz="1000" b="0" i="0" kern="1200" dirty="0">
              <a:latin typeface="Open Sans" panose="020B0606030504020204" pitchFamily="34" charset="0"/>
              <a:ea typeface="Open Sans" panose="020B0606030504020204" pitchFamily="34" charset="0"/>
              <a:cs typeface="Open Sans" panose="020B0606030504020204" pitchFamily="34" charset="0"/>
            </a:rPr>
            <a:t>”</a:t>
          </a:r>
        </a:p>
      </dgm:t>
    </dgm:pt>
    <dgm:pt modelId="{FD1CA9D6-E0B7-4B52-AD91-6B18674C5819}" type="parTrans" cxnId="{9973636D-A61A-44CE-B137-54A1A4B43CBD}">
      <dgm:prSet/>
      <dgm:spPr/>
      <dgm:t>
        <a:bodyPr/>
        <a:lstStyle/>
        <a:p>
          <a:endParaRPr lang="en-GB"/>
        </a:p>
      </dgm:t>
    </dgm:pt>
    <dgm:pt modelId="{64532B7D-41B0-4AA4-B502-38D9538616A6}" type="sibTrans" cxnId="{9973636D-A61A-44CE-B137-54A1A4B43CBD}">
      <dgm:prSet/>
      <dgm:spPr/>
      <dgm:t>
        <a:bodyPr/>
        <a:lstStyle/>
        <a:p>
          <a:endParaRPr lang="en-GB"/>
        </a:p>
      </dgm:t>
    </dgm:pt>
    <dgm:pt modelId="{6211EF1C-8F24-477F-B0CB-5AB1D52D955B}">
      <dgm:prSet custT="1"/>
      <dgm:spPr/>
      <dgm:t>
        <a:bodyPr/>
        <a:lstStyle/>
        <a:p>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accent limité sur la chaîne d’approvisionnement et le traitement en fin de vie</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24C99F54-8834-429C-85F9-D768CD3DF866}" type="parTrans" cxnId="{22413E35-7423-4EED-9368-A3BCD771CCE1}">
      <dgm:prSet/>
      <dgm:spPr/>
      <dgm:t>
        <a:bodyPr/>
        <a:lstStyle/>
        <a:p>
          <a:endParaRPr lang="en-IE"/>
        </a:p>
      </dgm:t>
    </dgm:pt>
    <dgm:pt modelId="{17039173-775E-4DD3-83CE-09718F4BB545}" type="sibTrans" cxnId="{22413E35-7423-4EED-9368-A3BCD771CCE1}">
      <dgm:prSet/>
      <dgm:spPr/>
      <dgm:t>
        <a:bodyPr/>
        <a:lstStyle/>
        <a:p>
          <a:endParaRPr lang="en-IE"/>
        </a:p>
      </dgm:t>
    </dgm:pt>
    <dgm:pt modelId="{096A76F3-076A-4145-B7AD-0C9E9234DA15}" type="pres">
      <dgm:prSet presAssocID="{C299E570-E14D-43AC-B59C-99C20237C0AB}" presName="linearFlow" presStyleCnt="0">
        <dgm:presLayoutVars>
          <dgm:dir/>
          <dgm:animLvl val="lvl"/>
          <dgm:resizeHandles val="exact"/>
        </dgm:presLayoutVars>
      </dgm:prSet>
      <dgm:spPr/>
    </dgm:pt>
    <dgm:pt modelId="{5C992783-35B4-49C4-810D-96E9BDA347C6}" type="pres">
      <dgm:prSet presAssocID="{90409725-A250-4993-A0AC-547F48ECA546}" presName="composite" presStyleCnt="0"/>
      <dgm:spPr/>
    </dgm:pt>
    <dgm:pt modelId="{7544907A-85EE-4846-949B-2C753E278E4F}" type="pres">
      <dgm:prSet presAssocID="{90409725-A250-4993-A0AC-547F48ECA546}" presName="parentText" presStyleLbl="alignNode1" presStyleIdx="0" presStyleCnt="4">
        <dgm:presLayoutVars>
          <dgm:chMax val="1"/>
          <dgm:bulletEnabled val="1"/>
        </dgm:presLayoutVars>
      </dgm:prSet>
      <dgm:spPr/>
    </dgm:pt>
    <dgm:pt modelId="{BBC5EA75-B050-447C-9F4E-033C89DB8008}" type="pres">
      <dgm:prSet presAssocID="{90409725-A250-4993-A0AC-547F48ECA546}" presName="descendantText" presStyleLbl="alignAcc1" presStyleIdx="0" presStyleCnt="4">
        <dgm:presLayoutVars>
          <dgm:bulletEnabled val="1"/>
        </dgm:presLayoutVars>
      </dgm:prSet>
      <dgm:spPr/>
    </dgm:pt>
    <dgm:pt modelId="{11322C43-EF30-499D-8CE5-E88A0B3CFCD3}" type="pres">
      <dgm:prSet presAssocID="{D2BB9632-B4E7-4CD8-8F87-EDB9EE11EDFA}" presName="sp" presStyleCnt="0"/>
      <dgm:spPr/>
    </dgm:pt>
    <dgm:pt modelId="{78147931-4710-44A9-A0FE-BE30FFAC7D3D}" type="pres">
      <dgm:prSet presAssocID="{555537CD-C129-40C3-A76B-DA6AEEB7E7C2}" presName="composite" presStyleCnt="0"/>
      <dgm:spPr/>
    </dgm:pt>
    <dgm:pt modelId="{A20427AB-CD54-485D-B2B2-A3B517E4348B}" type="pres">
      <dgm:prSet presAssocID="{555537CD-C129-40C3-A76B-DA6AEEB7E7C2}" presName="parentText" presStyleLbl="alignNode1" presStyleIdx="1" presStyleCnt="4">
        <dgm:presLayoutVars>
          <dgm:chMax val="1"/>
          <dgm:bulletEnabled val="1"/>
        </dgm:presLayoutVars>
      </dgm:prSet>
      <dgm:spPr/>
    </dgm:pt>
    <dgm:pt modelId="{D47196A9-565D-4C4F-93D6-FD3B59F6459E}" type="pres">
      <dgm:prSet presAssocID="{555537CD-C129-40C3-A76B-DA6AEEB7E7C2}" presName="descendantText" presStyleLbl="alignAcc1" presStyleIdx="1" presStyleCnt="4">
        <dgm:presLayoutVars>
          <dgm:bulletEnabled val="1"/>
        </dgm:presLayoutVars>
      </dgm:prSet>
      <dgm:spPr/>
    </dgm:pt>
    <dgm:pt modelId="{5EA7396A-8634-4339-A23A-5E39F4DBDE5A}" type="pres">
      <dgm:prSet presAssocID="{B8696554-C515-4C82-8367-2948E7E7BE97}" presName="sp" presStyleCnt="0"/>
      <dgm:spPr/>
    </dgm:pt>
    <dgm:pt modelId="{D48F488E-A63A-404F-A23A-C53383C8CE50}" type="pres">
      <dgm:prSet presAssocID="{AA1B64A2-489D-458B-883E-D23BE1B05304}" presName="composite" presStyleCnt="0"/>
      <dgm:spPr/>
    </dgm:pt>
    <dgm:pt modelId="{D46A6355-C277-45D9-811E-4BB473D57313}" type="pres">
      <dgm:prSet presAssocID="{AA1B64A2-489D-458B-883E-D23BE1B05304}" presName="parentText" presStyleLbl="alignNode1" presStyleIdx="2" presStyleCnt="4">
        <dgm:presLayoutVars>
          <dgm:chMax val="1"/>
          <dgm:bulletEnabled val="1"/>
        </dgm:presLayoutVars>
      </dgm:prSet>
      <dgm:spPr/>
    </dgm:pt>
    <dgm:pt modelId="{EF3D8030-1682-44AA-88F7-C649336F4716}" type="pres">
      <dgm:prSet presAssocID="{AA1B64A2-489D-458B-883E-D23BE1B05304}" presName="descendantText" presStyleLbl="alignAcc1" presStyleIdx="2" presStyleCnt="4">
        <dgm:presLayoutVars>
          <dgm:bulletEnabled val="1"/>
        </dgm:presLayoutVars>
      </dgm:prSet>
      <dgm:spPr/>
    </dgm:pt>
    <dgm:pt modelId="{27260E4C-8DC2-4E6E-8A95-1020DFAB6084}" type="pres">
      <dgm:prSet presAssocID="{C9ACBC1F-05C6-42B7-8A97-56459721B22A}" presName="sp" presStyleCnt="0"/>
      <dgm:spPr/>
    </dgm:pt>
    <dgm:pt modelId="{FD594137-123F-4AA6-9604-B686DAD8C4DA}" type="pres">
      <dgm:prSet presAssocID="{1B62CE44-F6A3-4EA1-9C86-49668D626A53}" presName="composite" presStyleCnt="0"/>
      <dgm:spPr/>
    </dgm:pt>
    <dgm:pt modelId="{FBBAABEF-6CD8-4AE0-8A23-0E850CDC9DAD}" type="pres">
      <dgm:prSet presAssocID="{1B62CE44-F6A3-4EA1-9C86-49668D626A53}" presName="parentText" presStyleLbl="alignNode1" presStyleIdx="3" presStyleCnt="4">
        <dgm:presLayoutVars>
          <dgm:chMax val="1"/>
          <dgm:bulletEnabled val="1"/>
        </dgm:presLayoutVars>
      </dgm:prSet>
      <dgm:spPr/>
    </dgm:pt>
    <dgm:pt modelId="{74DFCE4F-871A-4CD4-9ECC-EDC92D4C6784}" type="pres">
      <dgm:prSet presAssocID="{1B62CE44-F6A3-4EA1-9C86-49668D626A53}" presName="descendantText" presStyleLbl="alignAcc1" presStyleIdx="3" presStyleCnt="4">
        <dgm:presLayoutVars>
          <dgm:bulletEnabled val="1"/>
        </dgm:presLayoutVars>
      </dgm:prSet>
      <dgm:spPr/>
    </dgm:pt>
  </dgm:ptLst>
  <dgm:cxnLst>
    <dgm:cxn modelId="{23C1A306-AB02-48A4-82CA-079232164B35}" srcId="{C299E570-E14D-43AC-B59C-99C20237C0AB}" destId="{1B62CE44-F6A3-4EA1-9C86-49668D626A53}" srcOrd="3" destOrd="0" parTransId="{9D41AC80-EC35-4CE8-BD3F-366E02459F7E}" sibTransId="{5529F20C-1AC7-41AB-B48E-DBC260D786FE}"/>
    <dgm:cxn modelId="{4CF4F10C-EA2B-446E-99E6-ECB23A5DB1E0}" type="presOf" srcId="{90409725-A250-4993-A0AC-547F48ECA546}" destId="{7544907A-85EE-4846-949B-2C753E278E4F}" srcOrd="0" destOrd="0" presId="urn:microsoft.com/office/officeart/2005/8/layout/chevron2"/>
    <dgm:cxn modelId="{6247A30E-0B87-4DF8-9CCF-CF9BEFE3C1F9}" type="presOf" srcId="{BD945F84-4517-4477-A488-42A19E6431C5}" destId="{D47196A9-565D-4C4F-93D6-FD3B59F6459E}" srcOrd="0" destOrd="0" presId="urn:microsoft.com/office/officeart/2005/8/layout/chevron2"/>
    <dgm:cxn modelId="{F5530310-2655-4123-874C-6B4A38CBBC13}" type="presOf" srcId="{7AA6B451-B08C-446F-A2AA-C13B55DE7733}" destId="{BBC5EA75-B050-447C-9F4E-033C89DB8008}" srcOrd="0" destOrd="2" presId="urn:microsoft.com/office/officeart/2005/8/layout/chevron2"/>
    <dgm:cxn modelId="{55B14D18-2578-4EF9-98F3-F89B14E59445}" srcId="{C299E570-E14D-43AC-B59C-99C20237C0AB}" destId="{555537CD-C129-40C3-A76B-DA6AEEB7E7C2}" srcOrd="1" destOrd="0" parTransId="{9006C633-D42A-4A2E-9EBA-41B94D6A138C}" sibTransId="{B8696554-C515-4C82-8367-2948E7E7BE97}"/>
    <dgm:cxn modelId="{3ED1881A-01EE-4A51-9062-2339E5F3C218}" srcId="{C299E570-E14D-43AC-B59C-99C20237C0AB}" destId="{90409725-A250-4993-A0AC-547F48ECA546}" srcOrd="0" destOrd="0" parTransId="{1ED0214D-8280-4EAE-AD36-5D573F4FEA86}" sibTransId="{D2BB9632-B4E7-4CD8-8F87-EDB9EE11EDFA}"/>
    <dgm:cxn modelId="{F7459C1B-5BC0-48DC-B7F3-FF0202CC3C15}" srcId="{AA1B64A2-489D-458B-883E-D23BE1B05304}" destId="{AAE57764-86CC-418A-83BE-C4B3A9A1A188}" srcOrd="0" destOrd="0" parTransId="{3CE9AACB-BDCA-41DA-8875-675148DD4F35}" sibTransId="{C97AE0A0-338C-4437-9BDF-0B2D3C437F07}"/>
    <dgm:cxn modelId="{C145D02C-0169-4FDE-B008-BC78BF96F6A8}" srcId="{AA1B64A2-489D-458B-883E-D23BE1B05304}" destId="{84E811B5-E3DC-406F-813F-AA0DB8110562}" srcOrd="1" destOrd="0" parTransId="{67CC5774-74F4-4FAA-97A3-ED1AF75B7C7E}" sibTransId="{AD69C7BF-60EB-4D4B-B2F7-66DE2CE7FF5A}"/>
    <dgm:cxn modelId="{84F9D832-9EE5-4CE5-A79C-C31F62D5E4A1}" srcId="{1B62CE44-F6A3-4EA1-9C86-49668D626A53}" destId="{AC0E7D61-EED9-4683-A957-27242ABA2A08}" srcOrd="1" destOrd="0" parTransId="{E62CB7EC-27DE-40AF-8D3D-7BCC747F147A}" sibTransId="{F147BBB4-007E-4A49-8A81-266F66D9888A}"/>
    <dgm:cxn modelId="{22413E35-7423-4EED-9368-A3BCD771CCE1}" srcId="{555537CD-C129-40C3-A76B-DA6AEEB7E7C2}" destId="{6211EF1C-8F24-477F-B0CB-5AB1D52D955B}" srcOrd="2" destOrd="0" parTransId="{24C99F54-8834-429C-85F9-D768CD3DF866}" sibTransId="{17039173-775E-4DD3-83CE-09718F4BB545}"/>
    <dgm:cxn modelId="{A3470145-BB31-487F-88A4-626AD2735FC5}" type="presOf" srcId="{EFA1D771-AAF2-46F9-95C1-365FF2B580D0}" destId="{D47196A9-565D-4C4F-93D6-FD3B59F6459E}" srcOrd="0" destOrd="3" presId="urn:microsoft.com/office/officeart/2005/8/layout/chevron2"/>
    <dgm:cxn modelId="{888BA769-7CB0-4889-9109-29E5A32ED7BD}" type="presOf" srcId="{1D1C697C-7AE5-4F15-899F-DE971C79568A}" destId="{BBC5EA75-B050-447C-9F4E-033C89DB8008}" srcOrd="0" destOrd="3" presId="urn:microsoft.com/office/officeart/2005/8/layout/chevron2"/>
    <dgm:cxn modelId="{D4E8B749-03CB-4682-B163-7AA34DE47D2E}" srcId="{90409725-A250-4993-A0AC-547F48ECA546}" destId="{1D1C697C-7AE5-4F15-899F-DE971C79568A}" srcOrd="3" destOrd="0" parTransId="{A71E91EE-DC30-4F02-88A8-9EC39C1F2AFE}" sibTransId="{0D8F1795-A39D-4D8C-889C-E5BBCE7F9C2C}"/>
    <dgm:cxn modelId="{8CF06B6C-002E-4A4C-933D-1464DD65DD0F}" srcId="{555537CD-C129-40C3-A76B-DA6AEEB7E7C2}" destId="{D3EC5CD0-5366-4F59-A25E-840194567952}" srcOrd="1" destOrd="0" parTransId="{5111546A-7F50-43B7-A63E-FCA879913DBA}" sibTransId="{4DC0030B-2324-4C1C-8027-CD593DB327D6}"/>
    <dgm:cxn modelId="{9973636D-A61A-44CE-B137-54A1A4B43CBD}" srcId="{90409725-A250-4993-A0AC-547F48ECA546}" destId="{961A158E-D858-4B53-8A7F-3CA67B7C9AC5}" srcOrd="1" destOrd="0" parTransId="{FD1CA9D6-E0B7-4B52-AD91-6B18674C5819}" sibTransId="{64532B7D-41B0-4AA4-B502-38D9538616A6}"/>
    <dgm:cxn modelId="{E8DCAC6D-6FF1-4A16-BA8D-940D116AED25}" type="presOf" srcId="{568D21AF-4C7F-4ECF-AF20-2EDC748E9120}" destId="{BBC5EA75-B050-447C-9F4E-033C89DB8008}" srcOrd="0" destOrd="0" presId="urn:microsoft.com/office/officeart/2005/8/layout/chevron2"/>
    <dgm:cxn modelId="{6313E36F-0C10-42EA-A60A-C34AF404E767}" type="presOf" srcId="{961A158E-D858-4B53-8A7F-3CA67B7C9AC5}" destId="{BBC5EA75-B050-447C-9F4E-033C89DB8008}" srcOrd="0" destOrd="1" presId="urn:microsoft.com/office/officeart/2005/8/layout/chevron2"/>
    <dgm:cxn modelId="{3142EA52-6B6A-418A-A397-03B0079C2166}" type="presOf" srcId="{AA1B64A2-489D-458B-883E-D23BE1B05304}" destId="{D46A6355-C277-45D9-811E-4BB473D57313}" srcOrd="0" destOrd="0" presId="urn:microsoft.com/office/officeart/2005/8/layout/chevron2"/>
    <dgm:cxn modelId="{00629157-ABC3-4DC8-8E1E-7798F1797480}" type="presOf" srcId="{1B62CE44-F6A3-4EA1-9C86-49668D626A53}" destId="{FBBAABEF-6CD8-4AE0-8A23-0E850CDC9DAD}" srcOrd="0" destOrd="0" presId="urn:microsoft.com/office/officeart/2005/8/layout/chevron2"/>
    <dgm:cxn modelId="{BA932F79-8757-4FA1-9E9E-21C908892C0A}" type="presOf" srcId="{D3EC5CD0-5366-4F59-A25E-840194567952}" destId="{D47196A9-565D-4C4F-93D6-FD3B59F6459E}" srcOrd="0" destOrd="1" presId="urn:microsoft.com/office/officeart/2005/8/layout/chevron2"/>
    <dgm:cxn modelId="{C1E8DF5A-616D-4AEC-A925-AA71646AFF05}" type="presOf" srcId="{6211EF1C-8F24-477F-B0CB-5AB1D52D955B}" destId="{D47196A9-565D-4C4F-93D6-FD3B59F6459E}" srcOrd="0" destOrd="2" presId="urn:microsoft.com/office/officeart/2005/8/layout/chevron2"/>
    <dgm:cxn modelId="{D13B8A7B-49FE-42EE-852E-766F4895B177}" srcId="{AA1B64A2-489D-458B-883E-D23BE1B05304}" destId="{7A851F10-E99F-4E6E-A5DF-82C2EEF7F84A}" srcOrd="2" destOrd="0" parTransId="{0514DD75-D0B2-4076-8F0B-9D548CBF60A9}" sibTransId="{AC54B565-ACBB-4A51-A1DA-AE26718EC6EA}"/>
    <dgm:cxn modelId="{D4AD6D7C-343E-4BFE-B667-FAB497DC82C0}" type="presOf" srcId="{204EBBA6-356F-451E-8F4B-F227CECDEB59}" destId="{74DFCE4F-871A-4CD4-9ECC-EDC92D4C6784}" srcOrd="0" destOrd="2" presId="urn:microsoft.com/office/officeart/2005/8/layout/chevron2"/>
    <dgm:cxn modelId="{5E25DE8C-36BB-40CE-8A78-4F6070C0D62E}" srcId="{90409725-A250-4993-A0AC-547F48ECA546}" destId="{7AA6B451-B08C-446F-A2AA-C13B55DE7733}" srcOrd="2" destOrd="0" parTransId="{B578A26F-3396-4727-8004-38825FBF647D}" sibTransId="{AEF308CC-E00A-4142-B148-66DE84629D75}"/>
    <dgm:cxn modelId="{12FAD494-384D-49EE-96C6-7778A035F141}" type="presOf" srcId="{555537CD-C129-40C3-A76B-DA6AEEB7E7C2}" destId="{A20427AB-CD54-485D-B2B2-A3B517E4348B}" srcOrd="0" destOrd="0" presId="urn:microsoft.com/office/officeart/2005/8/layout/chevron2"/>
    <dgm:cxn modelId="{BAD98795-FE99-4665-B808-C0817E06DC98}" type="presOf" srcId="{C299E570-E14D-43AC-B59C-99C20237C0AB}" destId="{096A76F3-076A-4145-B7AD-0C9E9234DA15}" srcOrd="0" destOrd="0" presId="urn:microsoft.com/office/officeart/2005/8/layout/chevron2"/>
    <dgm:cxn modelId="{B50FCCA0-4526-4A4A-B44E-57A792E8EBCD}" type="presOf" srcId="{84E811B5-E3DC-406F-813F-AA0DB8110562}" destId="{EF3D8030-1682-44AA-88F7-C649336F4716}" srcOrd="0" destOrd="1" presId="urn:microsoft.com/office/officeart/2005/8/layout/chevron2"/>
    <dgm:cxn modelId="{BCEDCDA1-4165-40CF-A91C-BCCD5E5B3283}" type="presOf" srcId="{AAE57764-86CC-418A-83BE-C4B3A9A1A188}" destId="{EF3D8030-1682-44AA-88F7-C649336F4716}" srcOrd="0" destOrd="0" presId="urn:microsoft.com/office/officeart/2005/8/layout/chevron2"/>
    <dgm:cxn modelId="{730C5FA3-3674-413E-AA51-0A77880AFB7A}" srcId="{90409725-A250-4993-A0AC-547F48ECA546}" destId="{568D21AF-4C7F-4ECF-AF20-2EDC748E9120}" srcOrd="0" destOrd="0" parTransId="{F95B48DA-720F-437C-9A02-60C7B38734EA}" sibTransId="{DD2C9789-6675-4E2E-A52D-029A095A2F5B}"/>
    <dgm:cxn modelId="{52389CB0-CCFF-47A1-BB68-2B49CED03097}" type="presOf" srcId="{AC0E7D61-EED9-4683-A957-27242ABA2A08}" destId="{74DFCE4F-871A-4CD4-9ECC-EDC92D4C6784}" srcOrd="0" destOrd="1" presId="urn:microsoft.com/office/officeart/2005/8/layout/chevron2"/>
    <dgm:cxn modelId="{2559E0CE-3540-49A4-A624-C8DE377A8F93}" type="presOf" srcId="{7A851F10-E99F-4E6E-A5DF-82C2EEF7F84A}" destId="{EF3D8030-1682-44AA-88F7-C649336F4716}" srcOrd="0" destOrd="2" presId="urn:microsoft.com/office/officeart/2005/8/layout/chevron2"/>
    <dgm:cxn modelId="{8B9AA8D4-15C7-4342-A2CA-94D098D978AD}" srcId="{1B62CE44-F6A3-4EA1-9C86-49668D626A53}" destId="{67CABBC5-ED37-4A91-97B7-36D7F0F1ED79}" srcOrd="0" destOrd="0" parTransId="{FA64E51E-1340-473B-BABB-E3DD4F53E4A0}" sibTransId="{2B4A3785-6F28-4F90-BC20-AF9DF50B54C8}"/>
    <dgm:cxn modelId="{82C662D7-4C4C-44EA-882F-27106EB1FFA4}" srcId="{C299E570-E14D-43AC-B59C-99C20237C0AB}" destId="{AA1B64A2-489D-458B-883E-D23BE1B05304}" srcOrd="2" destOrd="0" parTransId="{01F1F7FA-5513-4BFC-8FE6-82B5E2F96C6E}" sibTransId="{C9ACBC1F-05C6-42B7-8A97-56459721B22A}"/>
    <dgm:cxn modelId="{4BE008D9-AFDB-4865-8999-7D855136F3A1}" type="presOf" srcId="{67CABBC5-ED37-4A91-97B7-36D7F0F1ED79}" destId="{74DFCE4F-871A-4CD4-9ECC-EDC92D4C6784}" srcOrd="0" destOrd="0" presId="urn:microsoft.com/office/officeart/2005/8/layout/chevron2"/>
    <dgm:cxn modelId="{E1B23CDE-1645-41AB-9750-75DBA5C92D17}" srcId="{1B62CE44-F6A3-4EA1-9C86-49668D626A53}" destId="{204EBBA6-356F-451E-8F4B-F227CECDEB59}" srcOrd="2" destOrd="0" parTransId="{E8C393D9-482C-408D-A0FD-BB792B5242AF}" sibTransId="{3DA5166B-5000-4270-BAD8-A48C24D0B942}"/>
    <dgm:cxn modelId="{DD51B6DE-5864-4082-AB1F-516207BF129F}" srcId="{555537CD-C129-40C3-A76B-DA6AEEB7E7C2}" destId="{EFA1D771-AAF2-46F9-95C1-365FF2B580D0}" srcOrd="3" destOrd="0" parTransId="{35A21FC3-D9D4-4246-9133-A5DA1FC998D5}" sibTransId="{62562714-52AE-4698-8350-D9F7862717AB}"/>
    <dgm:cxn modelId="{EFD69FF6-234C-4B9D-B7F2-0B6F304280FB}" srcId="{555537CD-C129-40C3-A76B-DA6AEEB7E7C2}" destId="{BD945F84-4517-4477-A488-42A19E6431C5}" srcOrd="0" destOrd="0" parTransId="{28BDB5C4-6707-46BF-A6F3-B508F9195D1D}" sibTransId="{A5BE2FC4-5325-47A5-80E6-FBF8F3F5E7DD}"/>
    <dgm:cxn modelId="{2AF280B7-7E8A-459E-AD4D-E3EE4BE5975D}" type="presParOf" srcId="{096A76F3-076A-4145-B7AD-0C9E9234DA15}" destId="{5C992783-35B4-49C4-810D-96E9BDA347C6}" srcOrd="0" destOrd="0" presId="urn:microsoft.com/office/officeart/2005/8/layout/chevron2"/>
    <dgm:cxn modelId="{03BF785E-5A2A-40BE-9379-725688B0F548}" type="presParOf" srcId="{5C992783-35B4-49C4-810D-96E9BDA347C6}" destId="{7544907A-85EE-4846-949B-2C753E278E4F}" srcOrd="0" destOrd="0" presId="urn:microsoft.com/office/officeart/2005/8/layout/chevron2"/>
    <dgm:cxn modelId="{E9D65320-96BD-4E18-AD25-7B7867C3D608}" type="presParOf" srcId="{5C992783-35B4-49C4-810D-96E9BDA347C6}" destId="{BBC5EA75-B050-447C-9F4E-033C89DB8008}" srcOrd="1" destOrd="0" presId="urn:microsoft.com/office/officeart/2005/8/layout/chevron2"/>
    <dgm:cxn modelId="{DD4256DF-50D3-45C3-AEF9-0A3074887EA8}" type="presParOf" srcId="{096A76F3-076A-4145-B7AD-0C9E9234DA15}" destId="{11322C43-EF30-499D-8CE5-E88A0B3CFCD3}" srcOrd="1" destOrd="0" presId="urn:microsoft.com/office/officeart/2005/8/layout/chevron2"/>
    <dgm:cxn modelId="{FE4C0C34-6592-4FED-A930-C7C533F855DE}" type="presParOf" srcId="{096A76F3-076A-4145-B7AD-0C9E9234DA15}" destId="{78147931-4710-44A9-A0FE-BE30FFAC7D3D}" srcOrd="2" destOrd="0" presId="urn:microsoft.com/office/officeart/2005/8/layout/chevron2"/>
    <dgm:cxn modelId="{9CDEFBBB-E654-4DCE-9144-874D8FCAD217}" type="presParOf" srcId="{78147931-4710-44A9-A0FE-BE30FFAC7D3D}" destId="{A20427AB-CD54-485D-B2B2-A3B517E4348B}" srcOrd="0" destOrd="0" presId="urn:microsoft.com/office/officeart/2005/8/layout/chevron2"/>
    <dgm:cxn modelId="{82FCC43C-CD4F-45A1-914C-4A3399C32B0C}" type="presParOf" srcId="{78147931-4710-44A9-A0FE-BE30FFAC7D3D}" destId="{D47196A9-565D-4C4F-93D6-FD3B59F6459E}" srcOrd="1" destOrd="0" presId="urn:microsoft.com/office/officeart/2005/8/layout/chevron2"/>
    <dgm:cxn modelId="{6D7E7FE2-701A-4072-BB0E-9D12A67D0CE5}" type="presParOf" srcId="{096A76F3-076A-4145-B7AD-0C9E9234DA15}" destId="{5EA7396A-8634-4339-A23A-5E39F4DBDE5A}" srcOrd="3" destOrd="0" presId="urn:microsoft.com/office/officeart/2005/8/layout/chevron2"/>
    <dgm:cxn modelId="{0E7AFA03-FBDF-49F3-BE9D-4A877FCD4E68}" type="presParOf" srcId="{096A76F3-076A-4145-B7AD-0C9E9234DA15}" destId="{D48F488E-A63A-404F-A23A-C53383C8CE50}" srcOrd="4" destOrd="0" presId="urn:microsoft.com/office/officeart/2005/8/layout/chevron2"/>
    <dgm:cxn modelId="{2C540AE2-7868-4234-B1E4-DCF15A17E9E8}" type="presParOf" srcId="{D48F488E-A63A-404F-A23A-C53383C8CE50}" destId="{D46A6355-C277-45D9-811E-4BB473D57313}" srcOrd="0" destOrd="0" presId="urn:microsoft.com/office/officeart/2005/8/layout/chevron2"/>
    <dgm:cxn modelId="{9AD76299-6AA6-423E-8395-BA305B24F944}" type="presParOf" srcId="{D48F488E-A63A-404F-A23A-C53383C8CE50}" destId="{EF3D8030-1682-44AA-88F7-C649336F4716}" srcOrd="1" destOrd="0" presId="urn:microsoft.com/office/officeart/2005/8/layout/chevron2"/>
    <dgm:cxn modelId="{D1D851B7-D440-4FF0-9A9C-C7C8D9F25CF2}" type="presParOf" srcId="{096A76F3-076A-4145-B7AD-0C9E9234DA15}" destId="{27260E4C-8DC2-4E6E-8A95-1020DFAB6084}" srcOrd="5" destOrd="0" presId="urn:microsoft.com/office/officeart/2005/8/layout/chevron2"/>
    <dgm:cxn modelId="{852F74DD-66CE-4B55-842F-65F2AC7E09F8}" type="presParOf" srcId="{096A76F3-076A-4145-B7AD-0C9E9234DA15}" destId="{FD594137-123F-4AA6-9604-B686DAD8C4DA}" srcOrd="6" destOrd="0" presId="urn:microsoft.com/office/officeart/2005/8/layout/chevron2"/>
    <dgm:cxn modelId="{17778892-2F93-475D-8740-6D7097B99295}" type="presParOf" srcId="{FD594137-123F-4AA6-9604-B686DAD8C4DA}" destId="{FBBAABEF-6CD8-4AE0-8A23-0E850CDC9DAD}" srcOrd="0" destOrd="0" presId="urn:microsoft.com/office/officeart/2005/8/layout/chevron2"/>
    <dgm:cxn modelId="{1DCD6410-99CC-4EE1-A501-B59AB8AA164A}" type="presParOf" srcId="{FD594137-123F-4AA6-9604-B686DAD8C4DA}" destId="{74DFCE4F-871A-4CD4-9ECC-EDC92D4C6784}"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2DCC0E-1746-4EA8-A83D-864122FE4DAD}" type="doc">
      <dgm:prSet loTypeId="urn:microsoft.com/office/officeart/2008/layout/PictureStrips" loCatId="list" qsTypeId="urn:microsoft.com/office/officeart/2005/8/quickstyle/simple1" qsCatId="simple" csTypeId="urn:microsoft.com/office/officeart/2005/8/colors/colorful1" csCatId="colorful" phldr="1"/>
      <dgm:spPr/>
      <dgm:t>
        <a:bodyPr/>
        <a:lstStyle/>
        <a:p>
          <a:endParaRPr lang="en-IE"/>
        </a:p>
      </dgm:t>
    </dgm:pt>
    <dgm:pt modelId="{B94AD94F-A6A0-4FBF-9614-C6E7F7714594}">
      <dgm:prSet/>
      <dgm:spPr/>
      <dgm:t>
        <a:bodyPr/>
        <a:lstStyle/>
        <a:p>
          <a:r>
            <a:rPr lang="en-IE" b="1" i="0" dirty="0"/>
            <a:t>L’ACV </a:t>
          </a:r>
          <a:r>
            <a:rPr lang="en-IE" b="1" i="0" dirty="0" err="1"/>
            <a:t>est</a:t>
          </a:r>
          <a:r>
            <a:rPr lang="en-IE" b="1" i="0" dirty="0"/>
            <a:t> </a:t>
          </a:r>
          <a:r>
            <a:rPr lang="en-IE" b="1" i="0" dirty="0" err="1"/>
            <a:t>une</a:t>
          </a:r>
          <a:r>
            <a:rPr lang="en-IE" b="1" i="0" dirty="0"/>
            <a:t> </a:t>
          </a:r>
          <a:r>
            <a:rPr lang="en-IE" b="1" i="0" dirty="0" err="1"/>
            <a:t>méthode</a:t>
          </a:r>
          <a:r>
            <a:rPr lang="en-IE" b="1" i="0" dirty="0"/>
            <a:t> </a:t>
          </a:r>
          <a:r>
            <a:rPr lang="en-IE" b="1" i="0" dirty="0" err="1"/>
            <a:t>normalisée</a:t>
          </a:r>
          <a:r>
            <a:rPr lang="en-IE" b="1" i="0" dirty="0"/>
            <a:t> (ISO 14040)</a:t>
          </a:r>
          <a:endParaRPr lang="en-IE" dirty="0"/>
        </a:p>
      </dgm:t>
    </dgm:pt>
    <dgm:pt modelId="{ACBD341E-E352-4B51-A8AC-08B890633A80}" type="parTrans" cxnId="{B7018C3E-015E-4A95-9D93-20B300A370B0}">
      <dgm:prSet/>
      <dgm:spPr/>
      <dgm:t>
        <a:bodyPr/>
        <a:lstStyle/>
        <a:p>
          <a:endParaRPr lang="en-IE"/>
        </a:p>
      </dgm:t>
    </dgm:pt>
    <dgm:pt modelId="{D6C558C4-12B8-4EFA-9550-E990E60B136A}" type="sibTrans" cxnId="{B7018C3E-015E-4A95-9D93-20B300A370B0}">
      <dgm:prSet/>
      <dgm:spPr/>
      <dgm:t>
        <a:bodyPr/>
        <a:lstStyle/>
        <a:p>
          <a:endParaRPr lang="en-IE"/>
        </a:p>
      </dgm:t>
    </dgm:pt>
    <dgm:pt modelId="{1E416049-4375-4E33-AB04-011B466E735D}">
      <dgm:prSet/>
      <dgm:spPr/>
      <dgm:t>
        <a:bodyPr/>
        <a:lstStyle/>
        <a:p>
          <a:r>
            <a:rPr lang="en-IE" b="1" i="0"/>
            <a:t>Les principes de l’ACV sont utilisés pour des applications variées : comparaison entre produits/services/technologies, empreinte carbone individuelle, bilan carbone, FDES (</a:t>
          </a:r>
          <a:r>
            <a:rPr lang="en-IE" b="1" i="1"/>
            <a:t>EPDs</a:t>
          </a:r>
          <a:r>
            <a:rPr lang="en-IE" b="1" i="0"/>
            <a:t>)</a:t>
          </a:r>
          <a:endParaRPr lang="en-IE"/>
        </a:p>
      </dgm:t>
    </dgm:pt>
    <dgm:pt modelId="{01652F28-C83D-47D3-A2B5-08190E42A71B}" type="parTrans" cxnId="{64A03648-5BBA-4D85-A99A-8318A5611435}">
      <dgm:prSet/>
      <dgm:spPr/>
      <dgm:t>
        <a:bodyPr/>
        <a:lstStyle/>
        <a:p>
          <a:endParaRPr lang="en-IE"/>
        </a:p>
      </dgm:t>
    </dgm:pt>
    <dgm:pt modelId="{D622F1EC-28FC-446C-9BEF-DB681BB77EEC}" type="sibTrans" cxnId="{64A03648-5BBA-4D85-A99A-8318A5611435}">
      <dgm:prSet/>
      <dgm:spPr/>
      <dgm:t>
        <a:bodyPr/>
        <a:lstStyle/>
        <a:p>
          <a:endParaRPr lang="en-IE"/>
        </a:p>
      </dgm:t>
    </dgm:pt>
    <dgm:pt modelId="{4C95D9F5-2BBE-4A0C-897C-FF233E93523D}">
      <dgm:prSet/>
      <dgm:spPr/>
      <dgm:t>
        <a:bodyPr/>
        <a:lstStyle/>
        <a:p>
          <a:r>
            <a:rPr lang="en-IE" b="1" i="0"/>
            <a:t>La robustesse des résultats dépend principalement de la qualité des données d’entrée</a:t>
          </a:r>
          <a:endParaRPr lang="en-IE"/>
        </a:p>
      </dgm:t>
    </dgm:pt>
    <dgm:pt modelId="{458D91CF-F52A-45BD-8515-E8C0CE3CA491}" type="parTrans" cxnId="{AF55AD5D-E3FA-4FE3-BC67-BAB2F873AD48}">
      <dgm:prSet/>
      <dgm:spPr/>
      <dgm:t>
        <a:bodyPr/>
        <a:lstStyle/>
        <a:p>
          <a:endParaRPr lang="en-IE"/>
        </a:p>
      </dgm:t>
    </dgm:pt>
    <dgm:pt modelId="{C1F72BFC-E7A7-4C97-BC8E-C72A2D01025B}" type="sibTrans" cxnId="{AF55AD5D-E3FA-4FE3-BC67-BAB2F873AD48}">
      <dgm:prSet/>
      <dgm:spPr/>
      <dgm:t>
        <a:bodyPr/>
        <a:lstStyle/>
        <a:p>
          <a:endParaRPr lang="en-IE"/>
        </a:p>
      </dgm:t>
    </dgm:pt>
    <dgm:pt modelId="{72617E8B-F468-4AA8-9ECC-E4C60D62EB8C}">
      <dgm:prSet/>
      <dgm:spPr/>
      <dgm:t>
        <a:bodyPr/>
        <a:lstStyle/>
        <a:p>
          <a:r>
            <a:rPr lang="en-IE" b="1" i="0" dirty="0"/>
            <a:t>Il </a:t>
          </a:r>
          <a:r>
            <a:rPr lang="en-IE" b="1" i="0" dirty="0" err="1"/>
            <a:t>est</a:t>
          </a:r>
          <a:r>
            <a:rPr lang="en-IE" b="1" i="0" dirty="0"/>
            <a:t> important de </a:t>
          </a:r>
          <a:r>
            <a:rPr lang="en-IE" b="1" i="0" dirty="0" err="1"/>
            <a:t>considérer</a:t>
          </a:r>
          <a:r>
            <a:rPr lang="en-IE" b="1" i="0" dirty="0"/>
            <a:t> les </a:t>
          </a:r>
          <a:r>
            <a:rPr lang="en-IE" b="1" i="0" dirty="0" err="1"/>
            <a:t>résultats</a:t>
          </a:r>
          <a:r>
            <a:rPr lang="en-IE" b="1" i="0" dirty="0"/>
            <a:t> </a:t>
          </a:r>
          <a:r>
            <a:rPr lang="en-IE" b="1" i="0" dirty="0" err="1"/>
            <a:t>comme</a:t>
          </a:r>
          <a:r>
            <a:rPr lang="en-IE" b="1" i="0" dirty="0"/>
            <a:t> des estimations (avec marge </a:t>
          </a:r>
          <a:r>
            <a:rPr lang="en-IE" b="1" i="0" dirty="0" err="1"/>
            <a:t>d’incertitude</a:t>
          </a:r>
          <a:r>
            <a:rPr lang="en-IE" b="1" i="0" dirty="0"/>
            <a:t>) </a:t>
          </a:r>
          <a:r>
            <a:rPr lang="en-IE" b="1" i="0" dirty="0" err="1"/>
            <a:t>plutôt</a:t>
          </a:r>
          <a:r>
            <a:rPr lang="en-IE" b="1" i="0" dirty="0"/>
            <a:t> que des </a:t>
          </a:r>
          <a:r>
            <a:rPr lang="en-IE" b="1" i="0" dirty="0" err="1"/>
            <a:t>valeurs</a:t>
          </a:r>
          <a:r>
            <a:rPr lang="en-IE" b="1" i="0" dirty="0"/>
            <a:t> </a:t>
          </a:r>
          <a:r>
            <a:rPr lang="en-IE" b="1" i="0" dirty="0" err="1"/>
            <a:t>exactes</a:t>
          </a:r>
          <a:endParaRPr lang="en-IE" dirty="0"/>
        </a:p>
      </dgm:t>
    </dgm:pt>
    <dgm:pt modelId="{2E3EFB02-A12F-4486-872F-6516DF2E9417}" type="parTrans" cxnId="{37111522-E941-4D25-81F9-2220070C7945}">
      <dgm:prSet/>
      <dgm:spPr/>
      <dgm:t>
        <a:bodyPr/>
        <a:lstStyle/>
        <a:p>
          <a:endParaRPr lang="en-IE"/>
        </a:p>
      </dgm:t>
    </dgm:pt>
    <dgm:pt modelId="{50E2CA3B-4571-4AD5-BAF1-ABD11417110E}" type="sibTrans" cxnId="{37111522-E941-4D25-81F9-2220070C7945}">
      <dgm:prSet/>
      <dgm:spPr/>
      <dgm:t>
        <a:bodyPr/>
        <a:lstStyle/>
        <a:p>
          <a:endParaRPr lang="en-IE"/>
        </a:p>
      </dgm:t>
    </dgm:pt>
    <dgm:pt modelId="{AC2EAF3B-BC47-4481-80EB-C1D9C0B2CBAC}">
      <dgm:prSet/>
      <dgm:spPr/>
      <dgm:t>
        <a:bodyPr/>
        <a:lstStyle/>
        <a:p>
          <a:r>
            <a:rPr lang="en-IE" b="1" dirty="0"/>
            <a:t>L’ACV </a:t>
          </a:r>
          <a:r>
            <a:rPr lang="en-IE" b="1" dirty="0" err="1"/>
            <a:t>est</a:t>
          </a:r>
          <a:r>
            <a:rPr lang="en-IE" b="1" dirty="0"/>
            <a:t> </a:t>
          </a:r>
          <a:r>
            <a:rPr lang="en-IE" b="1" dirty="0" err="1"/>
            <a:t>une</a:t>
          </a:r>
          <a:r>
            <a:rPr lang="en-IE" b="1" dirty="0"/>
            <a:t> </a:t>
          </a:r>
          <a:r>
            <a:rPr lang="en-IE" b="1" dirty="0" err="1"/>
            <a:t>méthode</a:t>
          </a:r>
          <a:r>
            <a:rPr lang="en-IE" b="1" dirty="0"/>
            <a:t> </a:t>
          </a:r>
          <a:r>
            <a:rPr lang="en-IE" b="1" dirty="0" err="1"/>
            <a:t>holistique</a:t>
          </a:r>
          <a:r>
            <a:rPr lang="en-IE" b="1" dirty="0"/>
            <a:t> et </a:t>
          </a:r>
          <a:r>
            <a:rPr lang="en-IE" b="1" dirty="0" err="1"/>
            <a:t>multicritère</a:t>
          </a:r>
          <a:endParaRPr lang="en-IE" b="1" dirty="0"/>
        </a:p>
      </dgm:t>
    </dgm:pt>
    <dgm:pt modelId="{869CCEC5-8795-4A4E-8FD6-88FD3D06328D}" type="parTrans" cxnId="{F3EB10A0-1264-4FBE-8672-A639F92CF429}">
      <dgm:prSet/>
      <dgm:spPr/>
      <dgm:t>
        <a:bodyPr/>
        <a:lstStyle/>
        <a:p>
          <a:endParaRPr lang="en-IE"/>
        </a:p>
      </dgm:t>
    </dgm:pt>
    <dgm:pt modelId="{66C12F5E-17A8-4040-AE91-753FA1684113}" type="sibTrans" cxnId="{F3EB10A0-1264-4FBE-8672-A639F92CF429}">
      <dgm:prSet/>
      <dgm:spPr/>
      <dgm:t>
        <a:bodyPr/>
        <a:lstStyle/>
        <a:p>
          <a:endParaRPr lang="en-IE"/>
        </a:p>
      </dgm:t>
    </dgm:pt>
    <dgm:pt modelId="{3F22FF8D-5E70-42E6-8C60-BAE04BEA2A62}">
      <dgm:prSet/>
      <dgm:spPr/>
      <dgm:t>
        <a:bodyPr/>
        <a:lstStyle/>
        <a:p>
          <a:r>
            <a:rPr lang="en-IE" b="1" dirty="0"/>
            <a:t>L’ACV </a:t>
          </a:r>
          <a:r>
            <a:rPr lang="en-IE" b="1" dirty="0" err="1"/>
            <a:t>n’est</a:t>
          </a:r>
          <a:r>
            <a:rPr lang="en-IE" b="1" dirty="0"/>
            <a:t> </a:t>
          </a:r>
          <a:r>
            <a:rPr lang="en-IE" b="1" i="1" dirty="0"/>
            <a:t>pas</a:t>
          </a:r>
          <a:r>
            <a:rPr lang="en-IE" b="1" dirty="0"/>
            <a:t> </a:t>
          </a:r>
          <a:r>
            <a:rPr lang="en-IE" b="1" dirty="0" err="1"/>
            <a:t>une</a:t>
          </a:r>
          <a:r>
            <a:rPr lang="en-IE" b="1" dirty="0"/>
            <a:t> analyse de </a:t>
          </a:r>
          <a:r>
            <a:rPr lang="en-IE" b="1" dirty="0" err="1"/>
            <a:t>risque</a:t>
          </a:r>
          <a:r>
            <a:rPr lang="en-IE" b="1" dirty="0"/>
            <a:t> (incidents, accidents, …)</a:t>
          </a:r>
        </a:p>
      </dgm:t>
    </dgm:pt>
    <dgm:pt modelId="{5D4A8A56-85F1-4DFE-881C-2A8FCE565A5F}" type="parTrans" cxnId="{9816CA8B-DDD6-49EF-B68C-787D2032F6E0}">
      <dgm:prSet/>
      <dgm:spPr/>
      <dgm:t>
        <a:bodyPr/>
        <a:lstStyle/>
        <a:p>
          <a:endParaRPr lang="en-IE"/>
        </a:p>
      </dgm:t>
    </dgm:pt>
    <dgm:pt modelId="{7DA15430-1C19-43E1-B9DC-E0AF70488E02}" type="sibTrans" cxnId="{9816CA8B-DDD6-49EF-B68C-787D2032F6E0}">
      <dgm:prSet/>
      <dgm:spPr/>
      <dgm:t>
        <a:bodyPr/>
        <a:lstStyle/>
        <a:p>
          <a:endParaRPr lang="en-IE"/>
        </a:p>
      </dgm:t>
    </dgm:pt>
    <dgm:pt modelId="{691FA6EF-AA74-44BF-AB0C-CE3515CADE94}" type="pres">
      <dgm:prSet presAssocID="{9A2DCC0E-1746-4EA8-A83D-864122FE4DAD}" presName="Name0" presStyleCnt="0">
        <dgm:presLayoutVars>
          <dgm:dir/>
          <dgm:resizeHandles val="exact"/>
        </dgm:presLayoutVars>
      </dgm:prSet>
      <dgm:spPr/>
    </dgm:pt>
    <dgm:pt modelId="{269E7F35-484D-4174-A0CE-283C2FACA683}" type="pres">
      <dgm:prSet presAssocID="{B94AD94F-A6A0-4FBF-9614-C6E7F7714594}" presName="composite" presStyleCnt="0"/>
      <dgm:spPr/>
    </dgm:pt>
    <dgm:pt modelId="{6B113BE2-851B-4F0F-938D-14649CC9B7D7}" type="pres">
      <dgm:prSet presAssocID="{B94AD94F-A6A0-4FBF-9614-C6E7F7714594}" presName="rect1" presStyleLbl="trAlignAcc1" presStyleIdx="0" presStyleCnt="6">
        <dgm:presLayoutVars>
          <dgm:bulletEnabled val="1"/>
        </dgm:presLayoutVars>
      </dgm:prSet>
      <dgm:spPr/>
    </dgm:pt>
    <dgm:pt modelId="{169703D6-0204-407F-AED4-CC6270DF97B9}" type="pres">
      <dgm:prSet presAssocID="{B94AD94F-A6A0-4FBF-9614-C6E7F7714594}" presName="rect2" presStyleLbl="fgImgPlace1" presStyleIdx="0" presStyleCnt="6"/>
      <dgm:spPr>
        <a:blipFill>
          <a:blip xmlns:r="http://schemas.openxmlformats.org/officeDocument/2006/relationships" r:embed="rId1"/>
          <a:srcRect/>
          <a:stretch>
            <a:fillRect l="-25000" r="-25000"/>
          </a:stretch>
        </a:blipFill>
      </dgm:spPr>
    </dgm:pt>
    <dgm:pt modelId="{0B40D591-E1EB-41FC-AC95-91097C46EB5E}" type="pres">
      <dgm:prSet presAssocID="{D6C558C4-12B8-4EFA-9550-E990E60B136A}" presName="sibTrans" presStyleCnt="0"/>
      <dgm:spPr/>
    </dgm:pt>
    <dgm:pt modelId="{F6DA0B50-942E-43BD-B0E0-B0BA49338394}" type="pres">
      <dgm:prSet presAssocID="{AC2EAF3B-BC47-4481-80EB-C1D9C0B2CBAC}" presName="composite" presStyleCnt="0"/>
      <dgm:spPr/>
    </dgm:pt>
    <dgm:pt modelId="{485D7862-16DA-4C2E-B6FE-DD3AEDF7D85C}" type="pres">
      <dgm:prSet presAssocID="{AC2EAF3B-BC47-4481-80EB-C1D9C0B2CBAC}" presName="rect1" presStyleLbl="trAlignAcc1" presStyleIdx="1" presStyleCnt="6">
        <dgm:presLayoutVars>
          <dgm:bulletEnabled val="1"/>
        </dgm:presLayoutVars>
      </dgm:prSet>
      <dgm:spPr/>
    </dgm:pt>
    <dgm:pt modelId="{83FFEAF1-D63F-46DE-B2CF-B2DD691C02E6}" type="pres">
      <dgm:prSet presAssocID="{AC2EAF3B-BC47-4481-80EB-C1D9C0B2CBAC}" presName="rect2" presStyleLbl="fgImgPlace1" presStyleIdx="1" presStyleCnt="6"/>
      <dgm:spPr>
        <a:blipFill>
          <a:blip xmlns:r="http://schemas.openxmlformats.org/officeDocument/2006/relationships" r:embed="rId2"/>
          <a:srcRect/>
          <a:stretch>
            <a:fillRect l="-49000" r="-49000"/>
          </a:stretch>
        </a:blipFill>
      </dgm:spPr>
    </dgm:pt>
    <dgm:pt modelId="{2D0DC49E-3C32-4C98-B3BA-501B54392DBB}" type="pres">
      <dgm:prSet presAssocID="{66C12F5E-17A8-4040-AE91-753FA1684113}" presName="sibTrans" presStyleCnt="0"/>
      <dgm:spPr/>
    </dgm:pt>
    <dgm:pt modelId="{698DA6B1-7810-4623-94B9-0D195DA09B9C}" type="pres">
      <dgm:prSet presAssocID="{1E416049-4375-4E33-AB04-011B466E735D}" presName="composite" presStyleCnt="0"/>
      <dgm:spPr/>
    </dgm:pt>
    <dgm:pt modelId="{C827D8DA-89E2-43C4-9A64-36EB34DF9993}" type="pres">
      <dgm:prSet presAssocID="{1E416049-4375-4E33-AB04-011B466E735D}" presName="rect1" presStyleLbl="trAlignAcc1" presStyleIdx="2" presStyleCnt="6">
        <dgm:presLayoutVars>
          <dgm:bulletEnabled val="1"/>
        </dgm:presLayoutVars>
      </dgm:prSet>
      <dgm:spPr/>
    </dgm:pt>
    <dgm:pt modelId="{6BF8B5E2-CD3A-4989-8F96-3D69099CB191}" type="pres">
      <dgm:prSet presAssocID="{1E416049-4375-4E33-AB04-011B466E735D}" presName="rect2" presStyleLbl="fgImgPlace1" presStyleIdx="2" presStyleCnt="6"/>
      <dgm:spPr>
        <a:blipFill>
          <a:blip xmlns:r="http://schemas.openxmlformats.org/officeDocument/2006/relationships" r:embed="rId3"/>
          <a:srcRect/>
          <a:stretch>
            <a:fillRect l="-53000" r="-53000"/>
          </a:stretch>
        </a:blipFill>
      </dgm:spPr>
    </dgm:pt>
    <dgm:pt modelId="{A616FF7D-A853-449C-8E7C-65A770250211}" type="pres">
      <dgm:prSet presAssocID="{D622F1EC-28FC-446C-9BEF-DB681BB77EEC}" presName="sibTrans" presStyleCnt="0"/>
      <dgm:spPr/>
    </dgm:pt>
    <dgm:pt modelId="{384E1ABB-F450-4324-A80F-BEF4C0ED7CD0}" type="pres">
      <dgm:prSet presAssocID="{4C95D9F5-2BBE-4A0C-897C-FF233E93523D}" presName="composite" presStyleCnt="0"/>
      <dgm:spPr/>
    </dgm:pt>
    <dgm:pt modelId="{F3365EA4-152E-4316-9C0D-514EC21A80DD}" type="pres">
      <dgm:prSet presAssocID="{4C95D9F5-2BBE-4A0C-897C-FF233E93523D}" presName="rect1" presStyleLbl="trAlignAcc1" presStyleIdx="3" presStyleCnt="6">
        <dgm:presLayoutVars>
          <dgm:bulletEnabled val="1"/>
        </dgm:presLayoutVars>
      </dgm:prSet>
      <dgm:spPr/>
    </dgm:pt>
    <dgm:pt modelId="{C231D10C-D324-41DB-BABA-869191B664ED}" type="pres">
      <dgm:prSet presAssocID="{4C95D9F5-2BBE-4A0C-897C-FF233E93523D}" presName="rect2" presStyleLbl="fgImgPlace1" presStyleIdx="3" presStyleCnt="6"/>
      <dgm:spPr>
        <a:blipFill>
          <a:blip xmlns:r="http://schemas.openxmlformats.org/officeDocument/2006/relationships" r:embed="rId4"/>
          <a:srcRect/>
          <a:stretch>
            <a:fillRect l="-83000" r="-83000"/>
          </a:stretch>
        </a:blipFill>
      </dgm:spPr>
      <dgm:extLst>
        <a:ext uri="{E40237B7-FDA0-4F09-8148-C483321AD2D9}">
          <dgm14:cNvPr xmlns:dgm14="http://schemas.microsoft.com/office/drawing/2010/diagram" id="0" name="" descr="Scientists in lab"/>
        </a:ext>
      </dgm:extLst>
    </dgm:pt>
    <dgm:pt modelId="{1AE0469E-2A6C-4C38-8D6E-7E2973CAE974}" type="pres">
      <dgm:prSet presAssocID="{C1F72BFC-E7A7-4C97-BC8E-C72A2D01025B}" presName="sibTrans" presStyleCnt="0"/>
      <dgm:spPr/>
    </dgm:pt>
    <dgm:pt modelId="{1E7BBCA1-A5B9-409D-87CC-8BA5485112DA}" type="pres">
      <dgm:prSet presAssocID="{72617E8B-F468-4AA8-9ECC-E4C60D62EB8C}" presName="composite" presStyleCnt="0"/>
      <dgm:spPr/>
    </dgm:pt>
    <dgm:pt modelId="{F10A8F00-4F4A-4E37-AA3B-DF4958317223}" type="pres">
      <dgm:prSet presAssocID="{72617E8B-F468-4AA8-9ECC-E4C60D62EB8C}" presName="rect1" presStyleLbl="trAlignAcc1" presStyleIdx="4" presStyleCnt="6">
        <dgm:presLayoutVars>
          <dgm:bulletEnabled val="1"/>
        </dgm:presLayoutVars>
      </dgm:prSet>
      <dgm:spPr/>
    </dgm:pt>
    <dgm:pt modelId="{5E0E690C-F033-494D-96E2-67485F451D97}" type="pres">
      <dgm:prSet presAssocID="{72617E8B-F468-4AA8-9ECC-E4C60D62EB8C}" presName="rect2" presStyleLbl="fgImgPlace1" presStyleIdx="4" presStyleCnt="6"/>
      <dgm:spPr>
        <a:blipFill>
          <a:blip xmlns:r="http://schemas.openxmlformats.org/officeDocument/2006/relationships" r:embed="rId5"/>
          <a:srcRect/>
          <a:stretch>
            <a:fillRect l="-45000" r="-45000"/>
          </a:stretch>
        </a:blipFill>
      </dgm:spPr>
    </dgm:pt>
    <dgm:pt modelId="{CC2715A4-2F3F-4D8E-9FC6-40647AB3F5A2}" type="pres">
      <dgm:prSet presAssocID="{50E2CA3B-4571-4AD5-BAF1-ABD11417110E}" presName="sibTrans" presStyleCnt="0"/>
      <dgm:spPr/>
    </dgm:pt>
    <dgm:pt modelId="{45126C5B-87EC-4CF3-ABCC-2DE58A1BF941}" type="pres">
      <dgm:prSet presAssocID="{3F22FF8D-5E70-42E6-8C60-BAE04BEA2A62}" presName="composite" presStyleCnt="0"/>
      <dgm:spPr/>
    </dgm:pt>
    <dgm:pt modelId="{60A45462-E98E-417B-8804-321EF009929D}" type="pres">
      <dgm:prSet presAssocID="{3F22FF8D-5E70-42E6-8C60-BAE04BEA2A62}" presName="rect1" presStyleLbl="trAlignAcc1" presStyleIdx="5" presStyleCnt="6">
        <dgm:presLayoutVars>
          <dgm:bulletEnabled val="1"/>
        </dgm:presLayoutVars>
      </dgm:prSet>
      <dgm:spPr/>
    </dgm:pt>
    <dgm:pt modelId="{3797BC7B-6397-4F55-9111-3E4F9A1FE5AE}" type="pres">
      <dgm:prSet presAssocID="{3F22FF8D-5E70-42E6-8C60-BAE04BEA2A62}" presName="rect2" presStyleLbl="fgImgPlace1" presStyleIdx="5" presStyleCnt="6"/>
      <dgm:spPr>
        <a:blipFill>
          <a:blip xmlns:r="http://schemas.openxmlformats.org/officeDocument/2006/relationships" r:embed="rId6"/>
          <a:srcRect/>
          <a:stretch>
            <a:fillRect l="-34000" r="-34000"/>
          </a:stretch>
        </a:blipFill>
      </dgm:spPr>
    </dgm:pt>
  </dgm:ptLst>
  <dgm:cxnLst>
    <dgm:cxn modelId="{37111522-E941-4D25-81F9-2220070C7945}" srcId="{9A2DCC0E-1746-4EA8-A83D-864122FE4DAD}" destId="{72617E8B-F468-4AA8-9ECC-E4C60D62EB8C}" srcOrd="4" destOrd="0" parTransId="{2E3EFB02-A12F-4486-872F-6516DF2E9417}" sibTransId="{50E2CA3B-4571-4AD5-BAF1-ABD11417110E}"/>
    <dgm:cxn modelId="{B7018C3E-015E-4A95-9D93-20B300A370B0}" srcId="{9A2DCC0E-1746-4EA8-A83D-864122FE4DAD}" destId="{B94AD94F-A6A0-4FBF-9614-C6E7F7714594}" srcOrd="0" destOrd="0" parTransId="{ACBD341E-E352-4B51-A8AC-08B890633A80}" sibTransId="{D6C558C4-12B8-4EFA-9550-E990E60B136A}"/>
    <dgm:cxn modelId="{AF55AD5D-E3FA-4FE3-BC67-BAB2F873AD48}" srcId="{9A2DCC0E-1746-4EA8-A83D-864122FE4DAD}" destId="{4C95D9F5-2BBE-4A0C-897C-FF233E93523D}" srcOrd="3" destOrd="0" parTransId="{458D91CF-F52A-45BD-8515-E8C0CE3CA491}" sibTransId="{C1F72BFC-E7A7-4C97-BC8E-C72A2D01025B}"/>
    <dgm:cxn modelId="{D77D6B63-8699-42FD-BB46-F9A75C507F38}" type="presOf" srcId="{3F22FF8D-5E70-42E6-8C60-BAE04BEA2A62}" destId="{60A45462-E98E-417B-8804-321EF009929D}" srcOrd="0" destOrd="0" presId="urn:microsoft.com/office/officeart/2008/layout/PictureStrips"/>
    <dgm:cxn modelId="{64A03648-5BBA-4D85-A99A-8318A5611435}" srcId="{9A2DCC0E-1746-4EA8-A83D-864122FE4DAD}" destId="{1E416049-4375-4E33-AB04-011B466E735D}" srcOrd="2" destOrd="0" parTransId="{01652F28-C83D-47D3-A2B5-08190E42A71B}" sibTransId="{D622F1EC-28FC-446C-9BEF-DB681BB77EEC}"/>
    <dgm:cxn modelId="{58E7D553-2463-4E40-9BD1-19908F0F43F5}" type="presOf" srcId="{9A2DCC0E-1746-4EA8-A83D-864122FE4DAD}" destId="{691FA6EF-AA74-44BF-AB0C-CE3515CADE94}" srcOrd="0" destOrd="0" presId="urn:microsoft.com/office/officeart/2008/layout/PictureStrips"/>
    <dgm:cxn modelId="{40D59D59-9910-471E-8333-AF872695FBC8}" type="presOf" srcId="{72617E8B-F468-4AA8-9ECC-E4C60D62EB8C}" destId="{F10A8F00-4F4A-4E37-AA3B-DF4958317223}" srcOrd="0" destOrd="0" presId="urn:microsoft.com/office/officeart/2008/layout/PictureStrips"/>
    <dgm:cxn modelId="{C384117A-0692-4699-80B5-97EE7C1EB27D}" type="presOf" srcId="{B94AD94F-A6A0-4FBF-9614-C6E7F7714594}" destId="{6B113BE2-851B-4F0F-938D-14649CC9B7D7}" srcOrd="0" destOrd="0" presId="urn:microsoft.com/office/officeart/2008/layout/PictureStrips"/>
    <dgm:cxn modelId="{A4C37286-D76E-489B-B3D7-73141953B1B0}" type="presOf" srcId="{AC2EAF3B-BC47-4481-80EB-C1D9C0B2CBAC}" destId="{485D7862-16DA-4C2E-B6FE-DD3AEDF7D85C}" srcOrd="0" destOrd="0" presId="urn:microsoft.com/office/officeart/2008/layout/PictureStrips"/>
    <dgm:cxn modelId="{9816CA8B-DDD6-49EF-B68C-787D2032F6E0}" srcId="{9A2DCC0E-1746-4EA8-A83D-864122FE4DAD}" destId="{3F22FF8D-5E70-42E6-8C60-BAE04BEA2A62}" srcOrd="5" destOrd="0" parTransId="{5D4A8A56-85F1-4DFE-881C-2A8FCE565A5F}" sibTransId="{7DA15430-1C19-43E1-B9DC-E0AF70488E02}"/>
    <dgm:cxn modelId="{C4145293-7F35-49FC-BAAD-FADF7E83FF88}" type="presOf" srcId="{1E416049-4375-4E33-AB04-011B466E735D}" destId="{C827D8DA-89E2-43C4-9A64-36EB34DF9993}" srcOrd="0" destOrd="0" presId="urn:microsoft.com/office/officeart/2008/layout/PictureStrips"/>
    <dgm:cxn modelId="{F3EB10A0-1264-4FBE-8672-A639F92CF429}" srcId="{9A2DCC0E-1746-4EA8-A83D-864122FE4DAD}" destId="{AC2EAF3B-BC47-4481-80EB-C1D9C0B2CBAC}" srcOrd="1" destOrd="0" parTransId="{869CCEC5-8795-4A4E-8FD6-88FD3D06328D}" sibTransId="{66C12F5E-17A8-4040-AE91-753FA1684113}"/>
    <dgm:cxn modelId="{01D81ED3-A6A2-4D4E-9AE2-EC8EBF8A35F0}" type="presOf" srcId="{4C95D9F5-2BBE-4A0C-897C-FF233E93523D}" destId="{F3365EA4-152E-4316-9C0D-514EC21A80DD}" srcOrd="0" destOrd="0" presId="urn:microsoft.com/office/officeart/2008/layout/PictureStrips"/>
    <dgm:cxn modelId="{00F80D29-C8E9-4C89-8023-137BAA040DDC}" type="presParOf" srcId="{691FA6EF-AA74-44BF-AB0C-CE3515CADE94}" destId="{269E7F35-484D-4174-A0CE-283C2FACA683}" srcOrd="0" destOrd="0" presId="urn:microsoft.com/office/officeart/2008/layout/PictureStrips"/>
    <dgm:cxn modelId="{AE15E0FF-A4B5-4CE1-9935-0CF515EAFBF8}" type="presParOf" srcId="{269E7F35-484D-4174-A0CE-283C2FACA683}" destId="{6B113BE2-851B-4F0F-938D-14649CC9B7D7}" srcOrd="0" destOrd="0" presId="urn:microsoft.com/office/officeart/2008/layout/PictureStrips"/>
    <dgm:cxn modelId="{68480A78-032B-4072-AD9F-F3991627EEF1}" type="presParOf" srcId="{269E7F35-484D-4174-A0CE-283C2FACA683}" destId="{169703D6-0204-407F-AED4-CC6270DF97B9}" srcOrd="1" destOrd="0" presId="urn:microsoft.com/office/officeart/2008/layout/PictureStrips"/>
    <dgm:cxn modelId="{DBC439CA-DC98-4A37-8753-AB029EFCA3FC}" type="presParOf" srcId="{691FA6EF-AA74-44BF-AB0C-CE3515CADE94}" destId="{0B40D591-E1EB-41FC-AC95-91097C46EB5E}" srcOrd="1" destOrd="0" presId="urn:microsoft.com/office/officeart/2008/layout/PictureStrips"/>
    <dgm:cxn modelId="{81211E03-ECF0-4EF6-95AF-382A4E990BA8}" type="presParOf" srcId="{691FA6EF-AA74-44BF-AB0C-CE3515CADE94}" destId="{F6DA0B50-942E-43BD-B0E0-B0BA49338394}" srcOrd="2" destOrd="0" presId="urn:microsoft.com/office/officeart/2008/layout/PictureStrips"/>
    <dgm:cxn modelId="{8E954446-F4E4-4216-9CE1-9DF6EE1A0336}" type="presParOf" srcId="{F6DA0B50-942E-43BD-B0E0-B0BA49338394}" destId="{485D7862-16DA-4C2E-B6FE-DD3AEDF7D85C}" srcOrd="0" destOrd="0" presId="urn:microsoft.com/office/officeart/2008/layout/PictureStrips"/>
    <dgm:cxn modelId="{AA803883-1ACF-4C64-A956-153B5A1E7F5E}" type="presParOf" srcId="{F6DA0B50-942E-43BD-B0E0-B0BA49338394}" destId="{83FFEAF1-D63F-46DE-B2CF-B2DD691C02E6}" srcOrd="1" destOrd="0" presId="urn:microsoft.com/office/officeart/2008/layout/PictureStrips"/>
    <dgm:cxn modelId="{BA5C2301-D327-406E-95CD-EDCF6953CA1E}" type="presParOf" srcId="{691FA6EF-AA74-44BF-AB0C-CE3515CADE94}" destId="{2D0DC49E-3C32-4C98-B3BA-501B54392DBB}" srcOrd="3" destOrd="0" presId="urn:microsoft.com/office/officeart/2008/layout/PictureStrips"/>
    <dgm:cxn modelId="{E259E2FB-7165-4FB7-9389-DB2A50EB7295}" type="presParOf" srcId="{691FA6EF-AA74-44BF-AB0C-CE3515CADE94}" destId="{698DA6B1-7810-4623-94B9-0D195DA09B9C}" srcOrd="4" destOrd="0" presId="urn:microsoft.com/office/officeart/2008/layout/PictureStrips"/>
    <dgm:cxn modelId="{F5482F7A-4F9B-4DB4-B889-F72782DF3BF6}" type="presParOf" srcId="{698DA6B1-7810-4623-94B9-0D195DA09B9C}" destId="{C827D8DA-89E2-43C4-9A64-36EB34DF9993}" srcOrd="0" destOrd="0" presId="urn:microsoft.com/office/officeart/2008/layout/PictureStrips"/>
    <dgm:cxn modelId="{E1F96EBD-CD49-4A63-8143-DC22FF3AD353}" type="presParOf" srcId="{698DA6B1-7810-4623-94B9-0D195DA09B9C}" destId="{6BF8B5E2-CD3A-4989-8F96-3D69099CB191}" srcOrd="1" destOrd="0" presId="urn:microsoft.com/office/officeart/2008/layout/PictureStrips"/>
    <dgm:cxn modelId="{7D71E408-5B35-4F47-B5E9-1DCE1FE94CAB}" type="presParOf" srcId="{691FA6EF-AA74-44BF-AB0C-CE3515CADE94}" destId="{A616FF7D-A853-449C-8E7C-65A770250211}" srcOrd="5" destOrd="0" presId="urn:microsoft.com/office/officeart/2008/layout/PictureStrips"/>
    <dgm:cxn modelId="{A30326A3-31D6-48C7-BA8B-6F2FE62FE26C}" type="presParOf" srcId="{691FA6EF-AA74-44BF-AB0C-CE3515CADE94}" destId="{384E1ABB-F450-4324-A80F-BEF4C0ED7CD0}" srcOrd="6" destOrd="0" presId="urn:microsoft.com/office/officeart/2008/layout/PictureStrips"/>
    <dgm:cxn modelId="{2B1456C9-CA40-48A3-9965-6866120FAEB5}" type="presParOf" srcId="{384E1ABB-F450-4324-A80F-BEF4C0ED7CD0}" destId="{F3365EA4-152E-4316-9C0D-514EC21A80DD}" srcOrd="0" destOrd="0" presId="urn:microsoft.com/office/officeart/2008/layout/PictureStrips"/>
    <dgm:cxn modelId="{62570410-E217-475A-8B4A-51DAFDD8A0F5}" type="presParOf" srcId="{384E1ABB-F450-4324-A80F-BEF4C0ED7CD0}" destId="{C231D10C-D324-41DB-BABA-869191B664ED}" srcOrd="1" destOrd="0" presId="urn:microsoft.com/office/officeart/2008/layout/PictureStrips"/>
    <dgm:cxn modelId="{B872B7FF-BF8C-4469-8CD2-BE95C4922CED}" type="presParOf" srcId="{691FA6EF-AA74-44BF-AB0C-CE3515CADE94}" destId="{1AE0469E-2A6C-4C38-8D6E-7E2973CAE974}" srcOrd="7" destOrd="0" presId="urn:microsoft.com/office/officeart/2008/layout/PictureStrips"/>
    <dgm:cxn modelId="{82ABA06A-97F1-4A03-BE2F-30F3CFD9BD5A}" type="presParOf" srcId="{691FA6EF-AA74-44BF-AB0C-CE3515CADE94}" destId="{1E7BBCA1-A5B9-409D-87CC-8BA5485112DA}" srcOrd="8" destOrd="0" presId="urn:microsoft.com/office/officeart/2008/layout/PictureStrips"/>
    <dgm:cxn modelId="{06BB909A-3D1C-4F3D-9D94-81C34A20BA1D}" type="presParOf" srcId="{1E7BBCA1-A5B9-409D-87CC-8BA5485112DA}" destId="{F10A8F00-4F4A-4E37-AA3B-DF4958317223}" srcOrd="0" destOrd="0" presId="urn:microsoft.com/office/officeart/2008/layout/PictureStrips"/>
    <dgm:cxn modelId="{5C567667-8CEE-41AD-98B5-11F96905331A}" type="presParOf" srcId="{1E7BBCA1-A5B9-409D-87CC-8BA5485112DA}" destId="{5E0E690C-F033-494D-96E2-67485F451D97}" srcOrd="1" destOrd="0" presId="urn:microsoft.com/office/officeart/2008/layout/PictureStrips"/>
    <dgm:cxn modelId="{9B6A7BCD-CF5F-434F-AA6C-275F6008E7C6}" type="presParOf" srcId="{691FA6EF-AA74-44BF-AB0C-CE3515CADE94}" destId="{CC2715A4-2F3F-4D8E-9FC6-40647AB3F5A2}" srcOrd="9" destOrd="0" presId="urn:microsoft.com/office/officeart/2008/layout/PictureStrips"/>
    <dgm:cxn modelId="{9F01538C-FC60-48E5-A33F-8A9E9ECB3339}" type="presParOf" srcId="{691FA6EF-AA74-44BF-AB0C-CE3515CADE94}" destId="{45126C5B-87EC-4CF3-ABCC-2DE58A1BF941}" srcOrd="10" destOrd="0" presId="urn:microsoft.com/office/officeart/2008/layout/PictureStrips"/>
    <dgm:cxn modelId="{19ABAECA-C03B-4B38-80E8-3586805CC350}" type="presParOf" srcId="{45126C5B-87EC-4CF3-ABCC-2DE58A1BF941}" destId="{60A45462-E98E-417B-8804-321EF009929D}" srcOrd="0" destOrd="0" presId="urn:microsoft.com/office/officeart/2008/layout/PictureStrips"/>
    <dgm:cxn modelId="{60CEE6C3-00F1-4702-9F95-225EF1F6FD0A}" type="presParOf" srcId="{45126C5B-87EC-4CF3-ABCC-2DE58A1BF941}" destId="{3797BC7B-6397-4F55-9111-3E4F9A1FE5AE}"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4907A-85EE-4846-949B-2C753E278E4F}">
      <dsp:nvSpPr>
        <dsp:cNvPr id="0" name=""/>
        <dsp:cNvSpPr/>
      </dsp:nvSpPr>
      <dsp:spPr>
        <a:xfrm rot="5400000">
          <a:off x="-186383" y="189428"/>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1970s</a:t>
          </a:r>
        </a:p>
      </dsp:txBody>
      <dsp:txXfrm rot="-5400000">
        <a:off x="1" y="437939"/>
        <a:ext cx="869787" cy="372766"/>
      </dsp:txXfrm>
    </dsp:sp>
    <dsp:sp modelId="{BBC5EA75-B050-447C-9F4E-033C89DB8008}">
      <dsp:nvSpPr>
        <dsp:cNvPr id="0" name=""/>
        <dsp:cNvSpPr/>
      </dsp:nvSpPr>
      <dsp:spPr>
        <a:xfrm rot="5400000">
          <a:off x="5647638" y="-4774805"/>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fr-FR" sz="1000" kern="1200" dirty="0"/>
            <a:t>Problèmes liés aux déchets, à l’assainissement des sites et au recyclage : </a:t>
          </a:r>
          <a:r>
            <a:rPr lang="fr-FR" sz="1000" b="1" kern="1200" dirty="0"/>
            <a:t>approches en bout de chaîne </a:t>
          </a:r>
          <a:r>
            <a:rPr lang="fr-FR" sz="1000" kern="1200" dirty="0"/>
            <a:t>(NIMBY) </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en-GB" sz="1000" b="1" i="0" kern="1200" dirty="0" err="1">
              <a:latin typeface="Open Sans" panose="020B0606030504020204" pitchFamily="34" charset="0"/>
              <a:ea typeface="Open Sans" panose="020B0606030504020204" pitchFamily="34" charset="0"/>
              <a:cs typeface="Open Sans" panose="020B0606030504020204" pitchFamily="34" charset="0"/>
            </a:rPr>
            <a:t>Approche</a:t>
          </a:r>
          <a:r>
            <a:rPr lang="en-GB" sz="1000" b="1" i="0" kern="1200" dirty="0">
              <a:latin typeface="Open Sans" panose="020B0606030504020204" pitchFamily="34" charset="0"/>
              <a:ea typeface="Open Sans" panose="020B0606030504020204" pitchFamily="34" charset="0"/>
              <a:cs typeface="Open Sans" panose="020B0606030504020204" pitchFamily="34" charset="0"/>
            </a:rPr>
            <a:t> site</a:t>
          </a:r>
          <a:r>
            <a:rPr lang="en-GB" sz="1000" b="0" i="0" kern="1200" dirty="0">
              <a:latin typeface="Open Sans" panose="020B0606030504020204" pitchFamily="34" charset="0"/>
              <a:ea typeface="Open Sans" panose="020B0606030504020204" pitchFamily="34" charset="0"/>
              <a:cs typeface="Open Sans" panose="020B0606030504020204" pitchFamily="34" charset="0"/>
            </a:rPr>
            <a:t>, malgré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quelques</a:t>
          </a:r>
          <a:r>
            <a:rPr lang="en-GB" sz="1000" b="0" i="0" kern="1200" dirty="0">
              <a:latin typeface="Open Sans" panose="020B0606030504020204" pitchFamily="34" charset="0"/>
              <a:ea typeface="Open Sans" panose="020B0606030504020204" pitchFamily="34" charset="0"/>
              <a:cs typeface="Open Sans" panose="020B0606030504020204" pitchFamily="34" charset="0"/>
            </a:rPr>
            <a:t> ACVs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produit</a:t>
          </a:r>
          <a:r>
            <a:rPr lang="en-GB" sz="1000" b="0" i="0" kern="1200" dirty="0">
              <a:latin typeface="Open Sans" panose="020B0606030504020204" pitchFamily="34" charset="0"/>
              <a:ea typeface="Open Sans" panose="020B0606030504020204" pitchFamily="34" charset="0"/>
              <a:cs typeface="Open Sans" panose="020B0606030504020204" pitchFamily="34" charset="0"/>
            </a:rPr>
            <a:t>”</a:t>
          </a:r>
        </a:p>
        <a:p>
          <a:pPr marL="57150" lvl="1" indent="-57150" algn="l" defTabSz="444500" rtl="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0"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typiquement</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quantité</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d’énergie</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d’un site</a:t>
          </a:r>
        </a:p>
        <a:p>
          <a:pPr marL="57150" lvl="1" indent="-57150" algn="l" defTabSz="444500" rtl="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calculs</a:t>
          </a:r>
          <a:r>
            <a:rPr lang="en-GB" sz="1000" kern="1200" dirty="0">
              <a:latin typeface="Open Sans" panose="020B0606030504020204" pitchFamily="34" charset="0"/>
              <a:ea typeface="Open Sans" panose="020B0606030504020204" pitchFamily="34" charset="0"/>
              <a:cs typeface="Open Sans" panose="020B0606030504020204" pitchFamily="34" charset="0"/>
            </a:rPr>
            <a:t> de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quantités</a:t>
          </a:r>
          <a:r>
            <a:rPr lang="en-GB" sz="1000" i="1"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a:latin typeface="Open Sans" panose="020B0606030504020204" pitchFamily="34" charset="0"/>
              <a:ea typeface="Open Sans" panose="020B0606030504020204" pitchFamily="34" charset="0"/>
              <a:cs typeface="Open Sans" panose="020B0606030504020204" pitchFamily="34" charset="0"/>
            </a:rPr>
            <a:t>(au lieu de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calculer</a:t>
          </a:r>
          <a:r>
            <a:rPr lang="en-GB" sz="1000" kern="1200" dirty="0">
              <a:latin typeface="Open Sans" panose="020B0606030504020204" pitchFamily="34" charset="0"/>
              <a:ea typeface="Open Sans" panose="020B0606030504020204" pitchFamily="34" charset="0"/>
              <a:cs typeface="Open Sans" panose="020B0606030504020204" pitchFamily="34" charset="0"/>
            </a:rPr>
            <a:t> les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effets</a:t>
          </a:r>
          <a:r>
            <a:rPr lang="en-GB" sz="1000" kern="1200" dirty="0">
              <a:latin typeface="Open Sans" panose="020B0606030504020204" pitchFamily="34" charset="0"/>
              <a:ea typeface="Open Sans" panose="020B0606030504020204" pitchFamily="34" charset="0"/>
              <a:cs typeface="Open Sans" panose="020B0606030504020204" pitchFamily="34" charset="0"/>
            </a:rPr>
            <a:t>)</a:t>
          </a:r>
        </a:p>
      </dsp:txBody>
      <dsp:txXfrm rot="-5400000">
        <a:off x="869787" y="42473"/>
        <a:ext cx="10323935" cy="728805"/>
      </dsp:txXfrm>
    </dsp:sp>
    <dsp:sp modelId="{A20427AB-CD54-485D-B2B2-A3B517E4348B}">
      <dsp:nvSpPr>
        <dsp:cNvPr id="0" name=""/>
        <dsp:cNvSpPr/>
      </dsp:nvSpPr>
      <dsp:spPr>
        <a:xfrm rot="5400000">
          <a:off x="-186383" y="1285245"/>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1980s</a:t>
          </a:r>
        </a:p>
      </dsp:txBody>
      <dsp:txXfrm rot="-5400000">
        <a:off x="1" y="1533756"/>
        <a:ext cx="869787" cy="372766"/>
      </dsp:txXfrm>
    </dsp:sp>
    <dsp:sp modelId="{D47196A9-565D-4C4F-93D6-FD3B59F6459E}">
      <dsp:nvSpPr>
        <dsp:cNvPr id="0" name=""/>
        <dsp:cNvSpPr/>
      </dsp:nvSpPr>
      <dsp:spPr>
        <a:xfrm rot="5400000">
          <a:off x="5647638" y="-3678989"/>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fr-FR" sz="1000" b="0" i="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Transition lente de l’</a:t>
          </a:r>
          <a:r>
            <a:rPr lang="fr-FR" sz="10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site </a:t>
          </a:r>
          <a:r>
            <a:rPr lang="fr-FR" sz="1000" b="0" i="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à l’</a:t>
          </a:r>
          <a:r>
            <a:rPr lang="fr-FR" sz="10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produit</a:t>
          </a:r>
          <a:endParaRPr lang="en-GB" sz="1000" i="1"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a:lnSpc>
              <a:spcPct val="90000"/>
            </a:lnSpc>
            <a:spcBef>
              <a:spcPct val="0"/>
            </a:spcBef>
            <a:spcAft>
              <a:spcPct val="15000"/>
            </a:spcAft>
            <a:buChar char="•"/>
          </a:pPr>
          <a:r>
            <a:rPr lang="fr-FR" sz="1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Gestion de l’énergie, des matières premières, et des polluants</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fr-FR" sz="1000" kern="1200" dirty="0">
              <a:latin typeface="Open Sans" panose="020B0606030504020204" pitchFamily="34" charset="0"/>
              <a:ea typeface="Open Sans" panose="020B0606030504020204" pitchFamily="34" charset="0"/>
              <a:cs typeface="Open Sans" panose="020B0606030504020204" pitchFamily="34" charset="0"/>
            </a:rPr>
            <a:t>accent limité sur la chaîne d’approvisionnement et le traitement en fin de vie</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quelques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effets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calculés</a:t>
          </a:r>
          <a:r>
            <a:rPr lang="en-GB" sz="1000" kern="1200" dirty="0">
              <a:latin typeface="Open Sans" panose="020B0606030504020204" pitchFamily="34" charset="0"/>
              <a:ea typeface="Open Sans" panose="020B0606030504020204" pitchFamily="34" charset="0"/>
              <a:cs typeface="Open Sans" panose="020B0606030504020204" pitchFamily="34" charset="0"/>
            </a:rPr>
            <a:t>, sans </a:t>
          </a:r>
          <a:r>
            <a:rPr lang="en-GB" sz="1000" kern="1200" dirty="0" err="1">
              <a:latin typeface="Open Sans" panose="020B0606030504020204" pitchFamily="34" charset="0"/>
              <a:ea typeface="Open Sans" panose="020B0606030504020204" pitchFamily="34" charset="0"/>
              <a:cs typeface="Open Sans" panose="020B0606030504020204" pitchFamily="34" charset="0"/>
            </a:rPr>
            <a:t>être</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exhaustif</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sp:txBody>
      <dsp:txXfrm rot="-5400000">
        <a:off x="869787" y="1138289"/>
        <a:ext cx="10323935" cy="728805"/>
      </dsp:txXfrm>
    </dsp:sp>
    <dsp:sp modelId="{D46A6355-C277-45D9-811E-4BB473D57313}">
      <dsp:nvSpPr>
        <dsp:cNvPr id="0" name=""/>
        <dsp:cNvSpPr/>
      </dsp:nvSpPr>
      <dsp:spPr>
        <a:xfrm rot="5400000">
          <a:off x="-186383" y="2381062"/>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1990s</a:t>
          </a:r>
        </a:p>
      </dsp:txBody>
      <dsp:txXfrm rot="-5400000">
        <a:off x="1" y="2629573"/>
        <a:ext cx="869787" cy="372766"/>
      </dsp:txXfrm>
    </dsp:sp>
    <dsp:sp modelId="{EF3D8030-1682-44AA-88F7-C649336F4716}">
      <dsp:nvSpPr>
        <dsp:cNvPr id="0" name=""/>
        <dsp:cNvSpPr/>
      </dsp:nvSpPr>
      <dsp:spPr>
        <a:xfrm rot="5400000">
          <a:off x="5647638" y="-2583172"/>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fr-FR" sz="1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Les normes de gestion de l’environnement apparaissent </a:t>
          </a:r>
          <a:r>
            <a:rPr lang="en-GB" sz="1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(ISO 14001 and EMAS)</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Réflexion sur le cycle de vie, « vraie » approche produit</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Perspective </a:t>
          </a:r>
          <a:r>
            <a:rPr lang="fr-FR" sz="1000" b="1" kern="1200" dirty="0" err="1">
              <a:latin typeface="Open Sans" panose="020B0606030504020204" pitchFamily="34" charset="0"/>
              <a:ea typeface="Open Sans" panose="020B0606030504020204" pitchFamily="34" charset="0"/>
              <a:cs typeface="Open Sans" panose="020B0606030504020204" pitchFamily="34" charset="0"/>
            </a:rPr>
            <a:t>cradle</a:t>
          </a:r>
          <a:r>
            <a:rPr lang="fr-FR" sz="1000" b="1" kern="1200" dirty="0">
              <a:latin typeface="Open Sans" panose="020B0606030504020204" pitchFamily="34" charset="0"/>
              <a:ea typeface="Open Sans" panose="020B0606030504020204" pitchFamily="34" charset="0"/>
              <a:cs typeface="Open Sans" panose="020B0606030504020204" pitchFamily="34" charset="0"/>
            </a:rPr>
            <a:t>-to-grave</a:t>
          </a:r>
          <a:r>
            <a:rPr lang="fr-FR" sz="1000" kern="1200" dirty="0">
              <a:latin typeface="Open Sans" panose="020B0606030504020204" pitchFamily="34" charset="0"/>
              <a:ea typeface="Open Sans" panose="020B0606030504020204" pitchFamily="34" charset="0"/>
              <a:cs typeface="Open Sans" panose="020B0606030504020204" pitchFamily="34" charset="0"/>
            </a:rPr>
            <a:t>, et discussions sur l’écoconception</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sp:txBody>
      <dsp:txXfrm rot="-5400000">
        <a:off x="869787" y="2234106"/>
        <a:ext cx="10323935" cy="728805"/>
      </dsp:txXfrm>
    </dsp:sp>
    <dsp:sp modelId="{FBBAABEF-6CD8-4AE0-8A23-0E850CDC9DAD}">
      <dsp:nvSpPr>
        <dsp:cNvPr id="0" name=""/>
        <dsp:cNvSpPr/>
      </dsp:nvSpPr>
      <dsp:spPr>
        <a:xfrm rot="5400000">
          <a:off x="-186383" y="3476879"/>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2010s</a:t>
          </a:r>
        </a:p>
      </dsp:txBody>
      <dsp:txXfrm rot="-5400000">
        <a:off x="1" y="3725390"/>
        <a:ext cx="869787" cy="372766"/>
      </dsp:txXfrm>
    </dsp:sp>
    <dsp:sp modelId="{74DFCE4F-871A-4CD4-9ECC-EDC92D4C6784}">
      <dsp:nvSpPr>
        <dsp:cNvPr id="0" name=""/>
        <dsp:cNvSpPr/>
      </dsp:nvSpPr>
      <dsp:spPr>
        <a:xfrm rot="5400000">
          <a:off x="5647638" y="-1487355"/>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Développement de bases de données, ACV couplée à d’autres techniques, évaluations </a:t>
          </a:r>
          <a:r>
            <a:rPr lang="fr-FR" sz="1000" b="1" kern="1200" dirty="0">
              <a:latin typeface="Open Sans" panose="020B0606030504020204" pitchFamily="34" charset="0"/>
              <a:ea typeface="Open Sans" panose="020B0606030504020204" pitchFamily="34" charset="0"/>
              <a:cs typeface="Open Sans" panose="020B0606030504020204" pitchFamily="34" charset="0"/>
            </a:rPr>
            <a:t>à l’échelle du système</a:t>
          </a:r>
          <a:r>
            <a:rPr lang="fr-FR" sz="1000" kern="1200" dirty="0">
              <a:latin typeface="Open Sans" panose="020B0606030504020204" pitchFamily="34" charset="0"/>
              <a:ea typeface="Open Sans" panose="020B0606030504020204" pitchFamily="34" charset="0"/>
              <a:cs typeface="Open Sans" panose="020B0606030504020204" pitchFamily="34" charset="0"/>
            </a:rPr>
            <a:t>...</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Les </a:t>
          </a:r>
          <a:r>
            <a:rPr lang="fr-FR" sz="1000" b="1" kern="1200" dirty="0">
              <a:latin typeface="Open Sans" panose="020B0606030504020204" pitchFamily="34" charset="0"/>
              <a:ea typeface="Open Sans" panose="020B0606030504020204" pitchFamily="34" charset="0"/>
              <a:cs typeface="Open Sans" panose="020B0606030504020204" pitchFamily="34" charset="0"/>
            </a:rPr>
            <a:t>méthodologies d’évaluation d’impact </a:t>
          </a:r>
          <a:r>
            <a:rPr lang="fr-FR" sz="1000" kern="1200" dirty="0">
              <a:latin typeface="Open Sans" panose="020B0606030504020204" pitchFamily="34" charset="0"/>
              <a:ea typeface="Open Sans" panose="020B0606030504020204" pitchFamily="34" charset="0"/>
              <a:cs typeface="Open Sans" panose="020B0606030504020204" pitchFamily="34" charset="0"/>
            </a:rPr>
            <a:t>atteignent un consensus (notamment sur la toxicité)</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Techniques plus gourmandes en calcul (bases de données plus volumineuses, séries temporelles, évaluation dynamique...)</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sp:txBody>
      <dsp:txXfrm rot="-5400000">
        <a:off x="869787" y="3329923"/>
        <a:ext cx="10323935" cy="728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13BE2-851B-4F0F-938D-14649CC9B7D7}">
      <dsp:nvSpPr>
        <dsp:cNvPr id="0" name=""/>
        <dsp:cNvSpPr/>
      </dsp:nvSpPr>
      <dsp:spPr>
        <a:xfrm>
          <a:off x="2038581" y="165178"/>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dirty="0"/>
            <a:t>L’ACV </a:t>
          </a:r>
          <a:r>
            <a:rPr lang="en-IE" sz="1200" b="1" i="0" kern="1200" dirty="0" err="1"/>
            <a:t>est</a:t>
          </a:r>
          <a:r>
            <a:rPr lang="en-IE" sz="1200" b="1" i="0" kern="1200" dirty="0"/>
            <a:t> </a:t>
          </a:r>
          <a:r>
            <a:rPr lang="en-IE" sz="1200" b="1" i="0" kern="1200" dirty="0" err="1"/>
            <a:t>une</a:t>
          </a:r>
          <a:r>
            <a:rPr lang="en-IE" sz="1200" b="1" i="0" kern="1200" dirty="0"/>
            <a:t> </a:t>
          </a:r>
          <a:r>
            <a:rPr lang="en-IE" sz="1200" b="1" i="0" kern="1200" dirty="0" err="1"/>
            <a:t>méthode</a:t>
          </a:r>
          <a:r>
            <a:rPr lang="en-IE" sz="1200" b="1" i="0" kern="1200" dirty="0"/>
            <a:t> </a:t>
          </a:r>
          <a:r>
            <a:rPr lang="en-IE" sz="1200" b="1" i="0" kern="1200" dirty="0" err="1"/>
            <a:t>normalisée</a:t>
          </a:r>
          <a:r>
            <a:rPr lang="en-IE" sz="1200" b="1" i="0" kern="1200" dirty="0"/>
            <a:t> (ISO 14040)</a:t>
          </a:r>
          <a:endParaRPr lang="en-IE" sz="1200" kern="1200" dirty="0"/>
        </a:p>
      </dsp:txBody>
      <dsp:txXfrm>
        <a:off x="2038581" y="165178"/>
        <a:ext cx="3511755" cy="1097423"/>
      </dsp:txXfrm>
    </dsp:sp>
    <dsp:sp modelId="{169703D6-0204-407F-AED4-CC6270DF97B9}">
      <dsp:nvSpPr>
        <dsp:cNvPr id="0" name=""/>
        <dsp:cNvSpPr/>
      </dsp:nvSpPr>
      <dsp:spPr>
        <a:xfrm>
          <a:off x="1892258" y="6662"/>
          <a:ext cx="768196" cy="1152294"/>
        </a:xfrm>
        <a:prstGeom prst="rect">
          <a:avLst/>
        </a:prstGeom>
        <a:blipFill>
          <a:blip xmlns:r="http://schemas.openxmlformats.org/officeDocument/2006/relationships" r:embed="rId1"/>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5D7862-16DA-4C2E-B6FE-DD3AEDF7D85C}">
      <dsp:nvSpPr>
        <dsp:cNvPr id="0" name=""/>
        <dsp:cNvSpPr/>
      </dsp:nvSpPr>
      <dsp:spPr>
        <a:xfrm>
          <a:off x="5827986" y="165178"/>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kern="1200" dirty="0"/>
            <a:t>L’ACV </a:t>
          </a:r>
          <a:r>
            <a:rPr lang="en-IE" sz="1200" b="1" kern="1200" dirty="0" err="1"/>
            <a:t>est</a:t>
          </a:r>
          <a:r>
            <a:rPr lang="en-IE" sz="1200" b="1" kern="1200" dirty="0"/>
            <a:t> </a:t>
          </a:r>
          <a:r>
            <a:rPr lang="en-IE" sz="1200" b="1" kern="1200" dirty="0" err="1"/>
            <a:t>une</a:t>
          </a:r>
          <a:r>
            <a:rPr lang="en-IE" sz="1200" b="1" kern="1200" dirty="0"/>
            <a:t> </a:t>
          </a:r>
          <a:r>
            <a:rPr lang="en-IE" sz="1200" b="1" kern="1200" dirty="0" err="1"/>
            <a:t>méthode</a:t>
          </a:r>
          <a:r>
            <a:rPr lang="en-IE" sz="1200" b="1" kern="1200" dirty="0"/>
            <a:t> </a:t>
          </a:r>
          <a:r>
            <a:rPr lang="en-IE" sz="1200" b="1" kern="1200" dirty="0" err="1"/>
            <a:t>holistique</a:t>
          </a:r>
          <a:r>
            <a:rPr lang="en-IE" sz="1200" b="1" kern="1200" dirty="0"/>
            <a:t> et </a:t>
          </a:r>
          <a:r>
            <a:rPr lang="en-IE" sz="1200" b="1" kern="1200" dirty="0" err="1"/>
            <a:t>multicritère</a:t>
          </a:r>
          <a:endParaRPr lang="en-IE" sz="1200" b="1" kern="1200" dirty="0"/>
        </a:p>
      </dsp:txBody>
      <dsp:txXfrm>
        <a:off x="5827986" y="165178"/>
        <a:ext cx="3511755" cy="1097423"/>
      </dsp:txXfrm>
    </dsp:sp>
    <dsp:sp modelId="{83FFEAF1-D63F-46DE-B2CF-B2DD691C02E6}">
      <dsp:nvSpPr>
        <dsp:cNvPr id="0" name=""/>
        <dsp:cNvSpPr/>
      </dsp:nvSpPr>
      <dsp:spPr>
        <a:xfrm>
          <a:off x="5681663" y="6662"/>
          <a:ext cx="768196" cy="1152294"/>
        </a:xfrm>
        <a:prstGeom prst="rect">
          <a:avLst/>
        </a:prstGeom>
        <a:blipFill>
          <a:blip xmlns:r="http://schemas.openxmlformats.org/officeDocument/2006/relationships" r:embed="rId2"/>
          <a:srcRect/>
          <a:stretch>
            <a:fillRect l="-49000" r="-4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27D8DA-89E2-43C4-9A64-36EB34DF9993}">
      <dsp:nvSpPr>
        <dsp:cNvPr id="0" name=""/>
        <dsp:cNvSpPr/>
      </dsp:nvSpPr>
      <dsp:spPr>
        <a:xfrm>
          <a:off x="2038581" y="1546713"/>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a:t>Les principes de l’ACV sont utilisés pour des applications variées : comparaison entre produits/services/technologies, empreinte carbone individuelle, bilan carbone, FDES (</a:t>
          </a:r>
          <a:r>
            <a:rPr lang="en-IE" sz="1200" b="1" i="1" kern="1200"/>
            <a:t>EPDs</a:t>
          </a:r>
          <a:r>
            <a:rPr lang="en-IE" sz="1200" b="1" i="0" kern="1200"/>
            <a:t>)</a:t>
          </a:r>
          <a:endParaRPr lang="en-IE" sz="1200" kern="1200"/>
        </a:p>
      </dsp:txBody>
      <dsp:txXfrm>
        <a:off x="2038581" y="1546713"/>
        <a:ext cx="3511755" cy="1097423"/>
      </dsp:txXfrm>
    </dsp:sp>
    <dsp:sp modelId="{6BF8B5E2-CD3A-4989-8F96-3D69099CB191}">
      <dsp:nvSpPr>
        <dsp:cNvPr id="0" name=""/>
        <dsp:cNvSpPr/>
      </dsp:nvSpPr>
      <dsp:spPr>
        <a:xfrm>
          <a:off x="1892258" y="1388196"/>
          <a:ext cx="768196" cy="1152294"/>
        </a:xfrm>
        <a:prstGeom prst="rect">
          <a:avLst/>
        </a:prstGeom>
        <a:blipFill>
          <a:blip xmlns:r="http://schemas.openxmlformats.org/officeDocument/2006/relationships" r:embed="rId3"/>
          <a:srcRect/>
          <a:stretch>
            <a:fillRect l="-53000" r="-5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365EA4-152E-4316-9C0D-514EC21A80DD}">
      <dsp:nvSpPr>
        <dsp:cNvPr id="0" name=""/>
        <dsp:cNvSpPr/>
      </dsp:nvSpPr>
      <dsp:spPr>
        <a:xfrm>
          <a:off x="5827986" y="1546713"/>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a:t>La robustesse des résultats dépend principalement de la qualité des données d’entrée</a:t>
          </a:r>
          <a:endParaRPr lang="en-IE" sz="1200" kern="1200"/>
        </a:p>
      </dsp:txBody>
      <dsp:txXfrm>
        <a:off x="5827986" y="1546713"/>
        <a:ext cx="3511755" cy="1097423"/>
      </dsp:txXfrm>
    </dsp:sp>
    <dsp:sp modelId="{C231D10C-D324-41DB-BABA-869191B664ED}">
      <dsp:nvSpPr>
        <dsp:cNvPr id="0" name=""/>
        <dsp:cNvSpPr/>
      </dsp:nvSpPr>
      <dsp:spPr>
        <a:xfrm>
          <a:off x="5681663" y="1388196"/>
          <a:ext cx="768196" cy="1152294"/>
        </a:xfrm>
        <a:prstGeom prst="rect">
          <a:avLst/>
        </a:prstGeom>
        <a:blipFill>
          <a:blip xmlns:r="http://schemas.openxmlformats.org/officeDocument/2006/relationships" r:embed="rId4"/>
          <a:srcRect/>
          <a:stretch>
            <a:fillRect l="-83000" r="-8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0A8F00-4F4A-4E37-AA3B-DF4958317223}">
      <dsp:nvSpPr>
        <dsp:cNvPr id="0" name=""/>
        <dsp:cNvSpPr/>
      </dsp:nvSpPr>
      <dsp:spPr>
        <a:xfrm>
          <a:off x="2038581" y="2928247"/>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dirty="0"/>
            <a:t>Il </a:t>
          </a:r>
          <a:r>
            <a:rPr lang="en-IE" sz="1200" b="1" i="0" kern="1200" dirty="0" err="1"/>
            <a:t>est</a:t>
          </a:r>
          <a:r>
            <a:rPr lang="en-IE" sz="1200" b="1" i="0" kern="1200" dirty="0"/>
            <a:t> important de </a:t>
          </a:r>
          <a:r>
            <a:rPr lang="en-IE" sz="1200" b="1" i="0" kern="1200" dirty="0" err="1"/>
            <a:t>considérer</a:t>
          </a:r>
          <a:r>
            <a:rPr lang="en-IE" sz="1200" b="1" i="0" kern="1200" dirty="0"/>
            <a:t> les </a:t>
          </a:r>
          <a:r>
            <a:rPr lang="en-IE" sz="1200" b="1" i="0" kern="1200" dirty="0" err="1"/>
            <a:t>résultats</a:t>
          </a:r>
          <a:r>
            <a:rPr lang="en-IE" sz="1200" b="1" i="0" kern="1200" dirty="0"/>
            <a:t> </a:t>
          </a:r>
          <a:r>
            <a:rPr lang="en-IE" sz="1200" b="1" i="0" kern="1200" dirty="0" err="1"/>
            <a:t>comme</a:t>
          </a:r>
          <a:r>
            <a:rPr lang="en-IE" sz="1200" b="1" i="0" kern="1200" dirty="0"/>
            <a:t> des estimations (avec marge </a:t>
          </a:r>
          <a:r>
            <a:rPr lang="en-IE" sz="1200" b="1" i="0" kern="1200" dirty="0" err="1"/>
            <a:t>d’incertitude</a:t>
          </a:r>
          <a:r>
            <a:rPr lang="en-IE" sz="1200" b="1" i="0" kern="1200" dirty="0"/>
            <a:t>) </a:t>
          </a:r>
          <a:r>
            <a:rPr lang="en-IE" sz="1200" b="1" i="0" kern="1200" dirty="0" err="1"/>
            <a:t>plutôt</a:t>
          </a:r>
          <a:r>
            <a:rPr lang="en-IE" sz="1200" b="1" i="0" kern="1200" dirty="0"/>
            <a:t> que des </a:t>
          </a:r>
          <a:r>
            <a:rPr lang="en-IE" sz="1200" b="1" i="0" kern="1200" dirty="0" err="1"/>
            <a:t>valeurs</a:t>
          </a:r>
          <a:r>
            <a:rPr lang="en-IE" sz="1200" b="1" i="0" kern="1200" dirty="0"/>
            <a:t> </a:t>
          </a:r>
          <a:r>
            <a:rPr lang="en-IE" sz="1200" b="1" i="0" kern="1200" dirty="0" err="1"/>
            <a:t>exactes</a:t>
          </a:r>
          <a:endParaRPr lang="en-IE" sz="1200" kern="1200" dirty="0"/>
        </a:p>
      </dsp:txBody>
      <dsp:txXfrm>
        <a:off x="2038581" y="2928247"/>
        <a:ext cx="3511755" cy="1097423"/>
      </dsp:txXfrm>
    </dsp:sp>
    <dsp:sp modelId="{5E0E690C-F033-494D-96E2-67485F451D97}">
      <dsp:nvSpPr>
        <dsp:cNvPr id="0" name=""/>
        <dsp:cNvSpPr/>
      </dsp:nvSpPr>
      <dsp:spPr>
        <a:xfrm>
          <a:off x="1892258" y="2769730"/>
          <a:ext cx="768196" cy="1152294"/>
        </a:xfrm>
        <a:prstGeom prst="rect">
          <a:avLst/>
        </a:prstGeom>
        <a:blipFill>
          <a:blip xmlns:r="http://schemas.openxmlformats.org/officeDocument/2006/relationships" r:embed="rId5"/>
          <a:srcRect/>
          <a:stretch>
            <a:fillRect l="-45000" r="-4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A45462-E98E-417B-8804-321EF009929D}">
      <dsp:nvSpPr>
        <dsp:cNvPr id="0" name=""/>
        <dsp:cNvSpPr/>
      </dsp:nvSpPr>
      <dsp:spPr>
        <a:xfrm>
          <a:off x="5827986" y="2928247"/>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kern="1200" dirty="0"/>
            <a:t>L’ACV </a:t>
          </a:r>
          <a:r>
            <a:rPr lang="en-IE" sz="1200" b="1" kern="1200" dirty="0" err="1"/>
            <a:t>n’est</a:t>
          </a:r>
          <a:r>
            <a:rPr lang="en-IE" sz="1200" b="1" kern="1200" dirty="0"/>
            <a:t> </a:t>
          </a:r>
          <a:r>
            <a:rPr lang="en-IE" sz="1200" b="1" i="1" kern="1200" dirty="0"/>
            <a:t>pas</a:t>
          </a:r>
          <a:r>
            <a:rPr lang="en-IE" sz="1200" b="1" kern="1200" dirty="0"/>
            <a:t> </a:t>
          </a:r>
          <a:r>
            <a:rPr lang="en-IE" sz="1200" b="1" kern="1200" dirty="0" err="1"/>
            <a:t>une</a:t>
          </a:r>
          <a:r>
            <a:rPr lang="en-IE" sz="1200" b="1" kern="1200" dirty="0"/>
            <a:t> analyse de </a:t>
          </a:r>
          <a:r>
            <a:rPr lang="en-IE" sz="1200" b="1" kern="1200" dirty="0" err="1"/>
            <a:t>risque</a:t>
          </a:r>
          <a:r>
            <a:rPr lang="en-IE" sz="1200" b="1" kern="1200" dirty="0"/>
            <a:t> (incidents, accidents, …)</a:t>
          </a:r>
        </a:p>
      </dsp:txBody>
      <dsp:txXfrm>
        <a:off x="5827986" y="2928247"/>
        <a:ext cx="3511755" cy="1097423"/>
      </dsp:txXfrm>
    </dsp:sp>
    <dsp:sp modelId="{3797BC7B-6397-4F55-9111-3E4F9A1FE5AE}">
      <dsp:nvSpPr>
        <dsp:cNvPr id="0" name=""/>
        <dsp:cNvSpPr/>
      </dsp:nvSpPr>
      <dsp:spPr>
        <a:xfrm>
          <a:off x="5681663" y="2769730"/>
          <a:ext cx="768196" cy="1152294"/>
        </a:xfrm>
        <a:prstGeom prst="rect">
          <a:avLst/>
        </a:prstGeom>
        <a:blipFill>
          <a:blip xmlns:r="http://schemas.openxmlformats.org/officeDocument/2006/relationships" r:embed="rId6"/>
          <a:srcRect/>
          <a:stretch>
            <a:fillRect l="-34000" r="-3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60DE8-45D6-44CE-837D-FDD5D18BC5E1}" type="datetimeFigureOut">
              <a:rPr lang="en-IE" smtClean="0"/>
              <a:t>05/04/2024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3BC043-7D18-42A9-AF26-31244D474063}" type="slidenum">
              <a:rPr lang="en-IE" smtClean="0"/>
              <a:t>‹#›</a:t>
            </a:fld>
            <a:endParaRPr lang="en-IE"/>
          </a:p>
        </p:txBody>
      </p:sp>
    </p:spTree>
    <p:extLst>
      <p:ext uri="{BB962C8B-B14F-4D97-AF65-F5344CB8AC3E}">
        <p14:creationId xmlns:p14="http://schemas.microsoft.com/office/powerpoint/2010/main" val="2107766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ew.abb.com/us/sustainability/environment/environmental-product-declaration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Phases du cycle de vie</a:t>
            </a:r>
          </a:p>
          <a:p>
            <a:r>
              <a:rPr lang="en-IE" dirty="0"/>
              <a:t>CO2 == pollution?</a:t>
            </a:r>
          </a:p>
        </p:txBody>
      </p:sp>
      <p:sp>
        <p:nvSpPr>
          <p:cNvPr id="4" name="Slide Number Placeholder 3"/>
          <p:cNvSpPr>
            <a:spLocks noGrp="1"/>
          </p:cNvSpPr>
          <p:nvPr>
            <p:ph type="sldNum" sz="quarter" idx="5"/>
          </p:nvPr>
        </p:nvSpPr>
        <p:spPr/>
        <p:txBody>
          <a:bodyPr/>
          <a:lstStyle/>
          <a:p>
            <a:fld id="{B13BC043-7D18-42A9-AF26-31244D474063}" type="slidenum">
              <a:rPr lang="en-IE" smtClean="0"/>
              <a:t>5</a:t>
            </a:fld>
            <a:endParaRPr lang="en-IE"/>
          </a:p>
        </p:txBody>
      </p:sp>
    </p:spTree>
    <p:extLst>
      <p:ext uri="{BB962C8B-B14F-4D97-AF65-F5344CB8AC3E}">
        <p14:creationId xmlns:p14="http://schemas.microsoft.com/office/powerpoint/2010/main" val="170306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California </a:t>
            </a:r>
            <a:r>
              <a:rPr lang="nb-NO" dirty="0" err="1"/>
              <a:t>low-carbon</a:t>
            </a:r>
            <a:r>
              <a:rPr lang="nb-NO" dirty="0"/>
              <a:t> </a:t>
            </a:r>
            <a:r>
              <a:rPr lang="nb-NO" dirty="0" err="1"/>
              <a:t>fuel</a:t>
            </a:r>
            <a:r>
              <a:rPr lang="nb-NO" dirty="0"/>
              <a:t> standard </a:t>
            </a:r>
            <a:r>
              <a:rPr lang="nb-NO" dirty="0" err="1"/>
              <a:t>requires</a:t>
            </a:r>
            <a:r>
              <a:rPr lang="nb-NO" dirty="0"/>
              <a:t> </a:t>
            </a:r>
            <a:r>
              <a:rPr lang="nb-NO" dirty="0" err="1"/>
              <a:t>certain</a:t>
            </a:r>
            <a:r>
              <a:rPr lang="nb-NO" dirty="0"/>
              <a:t> </a:t>
            </a:r>
            <a:r>
              <a:rPr lang="nb-NO" dirty="0" err="1"/>
              <a:t>reductions</a:t>
            </a:r>
            <a:r>
              <a:rPr lang="nb-NO" dirty="0"/>
              <a:t> in </a:t>
            </a:r>
            <a:r>
              <a:rPr lang="nb-NO" dirty="0" err="1"/>
              <a:t>the</a:t>
            </a:r>
            <a:r>
              <a:rPr lang="nb-NO" dirty="0"/>
              <a:t> </a:t>
            </a:r>
            <a:r>
              <a:rPr lang="nb-NO" dirty="0" err="1"/>
              <a:t>carbon-footprint</a:t>
            </a:r>
            <a:r>
              <a:rPr lang="nb-NO" dirty="0"/>
              <a:t> </a:t>
            </a:r>
            <a:r>
              <a:rPr lang="nb-NO" dirty="0" err="1"/>
              <a:t>of</a:t>
            </a:r>
            <a:r>
              <a:rPr lang="nb-NO" dirty="0"/>
              <a:t> transport </a:t>
            </a:r>
            <a:r>
              <a:rPr lang="nb-NO" dirty="0" err="1"/>
              <a:t>fuels</a:t>
            </a:r>
            <a:r>
              <a:rPr lang="nb-NO" dirty="0"/>
              <a:t> over time</a:t>
            </a:r>
          </a:p>
          <a:p>
            <a:pPr marL="171450" indent="-171450">
              <a:buFont typeface="Arial" panose="020B0604020202020204" pitchFamily="34" charset="0"/>
              <a:buChar char="•"/>
            </a:pPr>
            <a:r>
              <a:rPr lang="nb-NO" dirty="0"/>
              <a:t>EU-directive on energy-related products: built based on information from LCAs, and require products to carry an energy label (Hellweg &amp; Mila í Canals)</a:t>
            </a:r>
          </a:p>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5"/>
          </p:nvPr>
        </p:nvSpPr>
        <p:spPr/>
        <p:txBody>
          <a:bodyPr/>
          <a:lstStyle/>
          <a:p>
            <a:fld id="{3B28A91B-DC3B-4FDF-ABE5-5FDF7EF9EAAD}" type="slidenum">
              <a:rPr lang="nb-NO" smtClean="0"/>
              <a:t>15</a:t>
            </a:fld>
            <a:endParaRPr lang="nb-NO"/>
          </a:p>
        </p:txBody>
      </p:sp>
    </p:spTree>
    <p:extLst>
      <p:ext uri="{BB962C8B-B14F-4D97-AF65-F5344CB8AC3E}">
        <p14:creationId xmlns:p14="http://schemas.microsoft.com/office/powerpoint/2010/main" val="2120177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a:t>EPD: A </a:t>
            </a:r>
            <a:r>
              <a:rPr lang="nb-NO" dirty="0" err="1"/>
              <a:t>short</a:t>
            </a:r>
            <a:r>
              <a:rPr lang="nb-NO" dirty="0"/>
              <a:t> </a:t>
            </a:r>
            <a:r>
              <a:rPr lang="nb-NO" dirty="0" err="1"/>
              <a:t>document</a:t>
            </a:r>
            <a:r>
              <a:rPr lang="nb-NO" dirty="0"/>
              <a:t> or report </a:t>
            </a:r>
            <a:r>
              <a:rPr lang="nb-NO" dirty="0" err="1"/>
              <a:t>with</a:t>
            </a:r>
            <a:r>
              <a:rPr lang="nb-NO" dirty="0"/>
              <a:t> </a:t>
            </a:r>
            <a:r>
              <a:rPr lang="nb-NO" dirty="0" err="1"/>
              <a:t>quantifications</a:t>
            </a:r>
            <a:r>
              <a:rPr lang="nb-NO" dirty="0"/>
              <a:t> </a:t>
            </a:r>
            <a:r>
              <a:rPr lang="nb-NO" dirty="0" err="1"/>
              <a:t>of</a:t>
            </a:r>
            <a:r>
              <a:rPr lang="nb-NO" dirty="0"/>
              <a:t> </a:t>
            </a:r>
            <a:r>
              <a:rPr lang="nb-NO" dirty="0" err="1"/>
              <a:t>the</a:t>
            </a:r>
            <a:r>
              <a:rPr lang="nb-NO" dirty="0"/>
              <a:t> </a:t>
            </a:r>
            <a:r>
              <a:rPr lang="nb-NO" dirty="0" err="1"/>
              <a:t>environmental</a:t>
            </a:r>
            <a:r>
              <a:rPr lang="nb-NO" dirty="0"/>
              <a:t> </a:t>
            </a:r>
            <a:r>
              <a:rPr lang="nb-NO" dirty="0" err="1"/>
              <a:t>impacts</a:t>
            </a:r>
            <a:r>
              <a:rPr lang="nb-NO" dirty="0"/>
              <a:t> </a:t>
            </a:r>
            <a:r>
              <a:rPr lang="nb-NO" dirty="0" err="1"/>
              <a:t>of</a:t>
            </a:r>
            <a:r>
              <a:rPr lang="nb-NO" dirty="0"/>
              <a:t> </a:t>
            </a:r>
            <a:r>
              <a:rPr lang="nb-NO" dirty="0" err="1"/>
              <a:t>products</a:t>
            </a:r>
            <a:endParaRPr lang="nb-NO"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b-NO" dirty="0"/>
          </a:p>
          <a:p>
            <a:endParaRPr lang="nb-NO" dirty="0">
              <a:hlinkClick r:id="rId3"/>
            </a:endParaRPr>
          </a:p>
        </p:txBody>
      </p:sp>
      <p:sp>
        <p:nvSpPr>
          <p:cNvPr id="4" name="Slide Number Placeholder 3"/>
          <p:cNvSpPr>
            <a:spLocks noGrp="1"/>
          </p:cNvSpPr>
          <p:nvPr>
            <p:ph type="sldNum" sz="quarter" idx="5"/>
          </p:nvPr>
        </p:nvSpPr>
        <p:spPr/>
        <p:txBody>
          <a:bodyPr/>
          <a:lstStyle/>
          <a:p>
            <a:fld id="{3B28A91B-DC3B-4FDF-ABE5-5FDF7EF9EAAD}" type="slidenum">
              <a:rPr lang="nb-NO" smtClean="0"/>
              <a:t>16</a:t>
            </a:fld>
            <a:endParaRPr lang="nb-NO"/>
          </a:p>
        </p:txBody>
      </p:sp>
    </p:spTree>
    <p:extLst>
      <p:ext uri="{BB962C8B-B14F-4D97-AF65-F5344CB8AC3E}">
        <p14:creationId xmlns:p14="http://schemas.microsoft.com/office/powerpoint/2010/main" val="33889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This is a simple </a:t>
            </a:r>
            <a:r>
              <a:rPr lang="nb-NO" dirty="0" err="1"/>
              <a:t>figure</a:t>
            </a:r>
            <a:r>
              <a:rPr lang="nb-NO" dirty="0"/>
              <a:t> </a:t>
            </a:r>
            <a:r>
              <a:rPr lang="nb-NO" dirty="0" err="1"/>
              <a:t>illustrating</a:t>
            </a:r>
            <a:r>
              <a:rPr lang="nb-NO" dirty="0"/>
              <a:t> </a:t>
            </a:r>
            <a:r>
              <a:rPr lang="nb-NO" dirty="0" err="1"/>
              <a:t>showing</a:t>
            </a:r>
            <a:r>
              <a:rPr lang="nb-NO" dirty="0"/>
              <a:t> </a:t>
            </a:r>
            <a:r>
              <a:rPr lang="nb-NO" dirty="0" err="1"/>
              <a:t>the</a:t>
            </a:r>
            <a:r>
              <a:rPr lang="nb-NO" dirty="0"/>
              <a:t> </a:t>
            </a:r>
            <a:r>
              <a:rPr lang="nb-NO" dirty="0" err="1"/>
              <a:t>names</a:t>
            </a:r>
            <a:r>
              <a:rPr lang="nb-NO" dirty="0"/>
              <a:t> </a:t>
            </a:r>
            <a:r>
              <a:rPr lang="nb-NO" dirty="0" err="1"/>
              <a:t>of</a:t>
            </a:r>
            <a:r>
              <a:rPr lang="nb-NO" dirty="0"/>
              <a:t> </a:t>
            </a:r>
            <a:r>
              <a:rPr lang="nb-NO" dirty="0" err="1"/>
              <a:t>the</a:t>
            </a:r>
            <a:r>
              <a:rPr lang="nb-NO" dirty="0"/>
              <a:t> </a:t>
            </a:r>
            <a:r>
              <a:rPr lang="nb-NO" dirty="0" err="1"/>
              <a:t>four</a:t>
            </a:r>
            <a:r>
              <a:rPr lang="nb-NO" dirty="0"/>
              <a:t> </a:t>
            </a:r>
            <a:r>
              <a:rPr lang="nb-NO" dirty="0" err="1"/>
              <a:t>phases</a:t>
            </a:r>
            <a:r>
              <a:rPr lang="nb-NO" dirty="0"/>
              <a:t> (</a:t>
            </a:r>
            <a:r>
              <a:rPr lang="nb-NO" dirty="0" err="1"/>
              <a:t>steps</a:t>
            </a:r>
            <a:r>
              <a:rPr lang="nb-NO" dirty="0"/>
              <a:t>) and </a:t>
            </a:r>
            <a:r>
              <a:rPr lang="nb-NO" dirty="0" err="1"/>
              <a:t>their</a:t>
            </a:r>
            <a:r>
              <a:rPr lang="nb-NO" dirty="0"/>
              <a:t> </a:t>
            </a:r>
            <a:r>
              <a:rPr lang="nb-NO" dirty="0" err="1"/>
              <a:t>connections</a:t>
            </a:r>
            <a:endParaRPr lang="nb-NO" dirty="0"/>
          </a:p>
          <a:p>
            <a:pPr marL="171450" indent="-171450">
              <a:buFont typeface="Arial" panose="020B0604020202020204" pitchFamily="34" charset="0"/>
              <a:buChar char="•"/>
            </a:pPr>
            <a:r>
              <a:rPr lang="nb-NO" dirty="0" err="1"/>
              <a:t>Phase</a:t>
            </a:r>
            <a:r>
              <a:rPr lang="nb-NO" dirty="0"/>
              <a:t> 1: </a:t>
            </a:r>
            <a:r>
              <a:rPr lang="nb-NO" dirty="0" err="1"/>
              <a:t>Define</a:t>
            </a:r>
            <a:r>
              <a:rPr lang="nb-NO" dirty="0"/>
              <a:t> </a:t>
            </a:r>
            <a:r>
              <a:rPr lang="nb-NO" dirty="0" err="1"/>
              <a:t>the</a:t>
            </a:r>
            <a:r>
              <a:rPr lang="nb-NO" dirty="0"/>
              <a:t> goal </a:t>
            </a:r>
            <a:r>
              <a:rPr lang="nb-NO" dirty="0" err="1"/>
              <a:t>of</a:t>
            </a:r>
            <a:r>
              <a:rPr lang="nb-NO" dirty="0"/>
              <a:t> </a:t>
            </a:r>
            <a:r>
              <a:rPr lang="nb-NO" dirty="0" err="1"/>
              <a:t>the</a:t>
            </a:r>
            <a:r>
              <a:rPr lang="nb-NO" dirty="0"/>
              <a:t> </a:t>
            </a:r>
            <a:r>
              <a:rPr lang="nb-NO" dirty="0" err="1"/>
              <a:t>study</a:t>
            </a:r>
            <a:r>
              <a:rPr lang="nb-NO" dirty="0"/>
              <a:t>, </a:t>
            </a:r>
            <a:r>
              <a:rPr lang="nb-NO" dirty="0" err="1"/>
              <a:t>define</a:t>
            </a:r>
            <a:r>
              <a:rPr lang="nb-NO" dirty="0"/>
              <a:t> </a:t>
            </a:r>
            <a:r>
              <a:rPr lang="nb-NO" dirty="0" err="1"/>
              <a:t>the</a:t>
            </a:r>
            <a:r>
              <a:rPr lang="nb-NO" dirty="0"/>
              <a:t> </a:t>
            </a:r>
            <a:r>
              <a:rPr lang="nb-NO" dirty="0" err="1"/>
              <a:t>scope</a:t>
            </a:r>
            <a:r>
              <a:rPr lang="nb-NO" dirty="0"/>
              <a:t> </a:t>
            </a:r>
            <a:r>
              <a:rPr lang="nb-NO" dirty="0" err="1"/>
              <a:t>of</a:t>
            </a:r>
            <a:r>
              <a:rPr lang="nb-NO" dirty="0"/>
              <a:t> </a:t>
            </a:r>
            <a:r>
              <a:rPr lang="nb-NO" dirty="0" err="1"/>
              <a:t>study</a:t>
            </a:r>
            <a:endParaRPr lang="nb-NO" dirty="0"/>
          </a:p>
          <a:p>
            <a:pPr marL="171450" indent="-171450">
              <a:buFont typeface="Arial" panose="020B0604020202020204" pitchFamily="34" charset="0"/>
              <a:buChar char="•"/>
            </a:pPr>
            <a:r>
              <a:rPr lang="nb-NO" dirty="0" err="1"/>
              <a:t>Phase</a:t>
            </a:r>
            <a:r>
              <a:rPr lang="nb-NO" dirty="0"/>
              <a:t> 2: </a:t>
            </a:r>
            <a:r>
              <a:rPr lang="nb-NO" dirty="0" err="1"/>
              <a:t>Assemble</a:t>
            </a:r>
            <a:r>
              <a:rPr lang="nb-NO" dirty="0"/>
              <a:t> </a:t>
            </a:r>
            <a:r>
              <a:rPr lang="nb-NO" dirty="0" err="1"/>
              <a:t>inventories</a:t>
            </a:r>
            <a:r>
              <a:rPr lang="nb-NO" dirty="0"/>
              <a:t> </a:t>
            </a:r>
            <a:r>
              <a:rPr lang="nb-NO" dirty="0" err="1"/>
              <a:t>of</a:t>
            </a:r>
            <a:r>
              <a:rPr lang="nb-NO" dirty="0"/>
              <a:t> material </a:t>
            </a:r>
            <a:r>
              <a:rPr lang="nb-NO" dirty="0" err="1"/>
              <a:t>flows</a:t>
            </a:r>
            <a:r>
              <a:rPr lang="nb-NO" dirty="0"/>
              <a:t>, energy </a:t>
            </a:r>
            <a:r>
              <a:rPr lang="nb-NO" dirty="0" err="1"/>
              <a:t>flows</a:t>
            </a:r>
            <a:r>
              <a:rPr lang="nb-NO" dirty="0"/>
              <a:t> and </a:t>
            </a:r>
            <a:r>
              <a:rPr lang="nb-NO" dirty="0" err="1"/>
              <a:t>emissions</a:t>
            </a:r>
            <a:r>
              <a:rPr lang="nb-NO" dirty="0"/>
              <a:t>, and </a:t>
            </a:r>
            <a:r>
              <a:rPr lang="nb-NO" dirty="0" err="1"/>
              <a:t>then</a:t>
            </a:r>
            <a:r>
              <a:rPr lang="nb-NO" dirty="0"/>
              <a:t> analyse </a:t>
            </a:r>
            <a:r>
              <a:rPr lang="nb-NO" dirty="0" err="1"/>
              <a:t>these</a:t>
            </a:r>
            <a:r>
              <a:rPr lang="nb-NO" dirty="0"/>
              <a:t> </a:t>
            </a:r>
            <a:r>
              <a:rPr lang="nb-NO" dirty="0" err="1"/>
              <a:t>inventories</a:t>
            </a:r>
            <a:endParaRPr lang="nb-NO" dirty="0"/>
          </a:p>
          <a:p>
            <a:pPr marL="171450" indent="-171450">
              <a:buFont typeface="Arial" panose="020B0604020202020204" pitchFamily="34" charset="0"/>
              <a:buChar char="•"/>
            </a:pPr>
            <a:r>
              <a:rPr lang="nb-NO" dirty="0" err="1"/>
              <a:t>Phase</a:t>
            </a:r>
            <a:r>
              <a:rPr lang="nb-NO" dirty="0"/>
              <a:t> 3: </a:t>
            </a:r>
            <a:r>
              <a:rPr lang="nb-NO" dirty="0" err="1"/>
              <a:t>Quantify</a:t>
            </a:r>
            <a:r>
              <a:rPr lang="nb-NO" dirty="0"/>
              <a:t> </a:t>
            </a:r>
            <a:r>
              <a:rPr lang="nb-NO" dirty="0" err="1"/>
              <a:t>the</a:t>
            </a:r>
            <a:r>
              <a:rPr lang="nb-NO" dirty="0"/>
              <a:t> </a:t>
            </a:r>
            <a:r>
              <a:rPr lang="nb-NO" dirty="0" err="1"/>
              <a:t>actual</a:t>
            </a:r>
            <a:r>
              <a:rPr lang="nb-NO" dirty="0"/>
              <a:t> </a:t>
            </a:r>
            <a:r>
              <a:rPr lang="nb-NO" dirty="0" err="1"/>
              <a:t>environmental</a:t>
            </a:r>
            <a:r>
              <a:rPr lang="nb-NO" dirty="0"/>
              <a:t> </a:t>
            </a:r>
            <a:r>
              <a:rPr lang="nb-NO" dirty="0" err="1"/>
              <a:t>impacts</a:t>
            </a:r>
            <a:r>
              <a:rPr lang="nb-NO" dirty="0"/>
              <a:t> </a:t>
            </a:r>
            <a:r>
              <a:rPr lang="nb-NO" dirty="0" err="1"/>
              <a:t>that</a:t>
            </a:r>
            <a:r>
              <a:rPr lang="nb-NO" dirty="0"/>
              <a:t> </a:t>
            </a:r>
            <a:r>
              <a:rPr lang="nb-NO" dirty="0" err="1"/>
              <a:t>we</a:t>
            </a:r>
            <a:r>
              <a:rPr lang="nb-NO" dirty="0"/>
              <a:t> </a:t>
            </a:r>
            <a:r>
              <a:rPr lang="nb-NO" dirty="0" err="1"/>
              <a:t>are</a:t>
            </a:r>
            <a:r>
              <a:rPr lang="nb-NO" dirty="0"/>
              <a:t> </a:t>
            </a:r>
            <a:r>
              <a:rPr lang="nb-NO" dirty="0" err="1"/>
              <a:t>ultimately</a:t>
            </a:r>
            <a:r>
              <a:rPr lang="nb-NO" dirty="0"/>
              <a:t> </a:t>
            </a:r>
            <a:r>
              <a:rPr lang="nb-NO" dirty="0" err="1"/>
              <a:t>interested</a:t>
            </a:r>
            <a:r>
              <a:rPr lang="nb-NO" dirty="0"/>
              <a:t> in</a:t>
            </a:r>
          </a:p>
          <a:p>
            <a:pPr marL="171450" indent="-171450">
              <a:buFont typeface="Arial" panose="020B0604020202020204" pitchFamily="34" charset="0"/>
              <a:buChar char="•"/>
            </a:pPr>
            <a:r>
              <a:rPr lang="nb-NO" dirty="0" err="1"/>
              <a:t>Phase</a:t>
            </a:r>
            <a:r>
              <a:rPr lang="nb-NO" dirty="0"/>
              <a:t> 4: </a:t>
            </a:r>
            <a:r>
              <a:rPr lang="nb-NO" dirty="0" err="1"/>
              <a:t>Identifying</a:t>
            </a:r>
            <a:r>
              <a:rPr lang="nb-NO" dirty="0"/>
              <a:t>, </a:t>
            </a:r>
            <a:r>
              <a:rPr lang="nb-NO" dirty="0" err="1"/>
              <a:t>qualifying</a:t>
            </a:r>
            <a:r>
              <a:rPr lang="nb-NO" dirty="0"/>
              <a:t>, </a:t>
            </a:r>
            <a:r>
              <a:rPr lang="nb-NO" dirty="0" err="1"/>
              <a:t>checking</a:t>
            </a:r>
            <a:r>
              <a:rPr lang="nb-NO" dirty="0"/>
              <a:t>, </a:t>
            </a:r>
            <a:r>
              <a:rPr lang="nb-NO" dirty="0" err="1"/>
              <a:t>evaluating</a:t>
            </a:r>
            <a:r>
              <a:rPr lang="nb-NO" dirty="0"/>
              <a:t> </a:t>
            </a:r>
            <a:r>
              <a:rPr lang="nb-NO" dirty="0" err="1"/>
              <a:t>information</a:t>
            </a:r>
            <a:r>
              <a:rPr lang="nb-NO" dirty="0"/>
              <a:t> from </a:t>
            </a:r>
            <a:r>
              <a:rPr lang="nb-NO" dirty="0" err="1"/>
              <a:t>the</a:t>
            </a:r>
            <a:r>
              <a:rPr lang="nb-NO" dirty="0"/>
              <a:t> </a:t>
            </a:r>
            <a:r>
              <a:rPr lang="nb-NO" dirty="0" err="1"/>
              <a:t>other</a:t>
            </a:r>
            <a:r>
              <a:rPr lang="nb-NO" dirty="0"/>
              <a:t> </a:t>
            </a:r>
            <a:r>
              <a:rPr lang="nb-NO" dirty="0" err="1"/>
              <a:t>phases</a:t>
            </a:r>
            <a:r>
              <a:rPr lang="nb-NO" dirty="0"/>
              <a:t>, and </a:t>
            </a:r>
            <a:r>
              <a:rPr lang="nb-NO" dirty="0" err="1"/>
              <a:t>also</a:t>
            </a:r>
            <a:r>
              <a:rPr lang="nb-NO" dirty="0"/>
              <a:t> </a:t>
            </a:r>
            <a:r>
              <a:rPr lang="nb-NO" dirty="0" err="1"/>
              <a:t>about</a:t>
            </a:r>
            <a:r>
              <a:rPr lang="nb-NO" dirty="0"/>
              <a:t> </a:t>
            </a:r>
            <a:r>
              <a:rPr lang="nb-NO" dirty="0" err="1"/>
              <a:t>presenting</a:t>
            </a:r>
            <a:r>
              <a:rPr lang="nb-NO" dirty="0"/>
              <a:t> </a:t>
            </a:r>
            <a:r>
              <a:rPr lang="nb-NO" dirty="0" err="1"/>
              <a:t>results</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21</a:t>
            </a:fld>
            <a:endParaRPr lang="nb-NO"/>
          </a:p>
        </p:txBody>
      </p:sp>
    </p:spTree>
    <p:extLst>
      <p:ext uri="{BB962C8B-B14F-4D97-AF65-F5344CB8AC3E}">
        <p14:creationId xmlns:p14="http://schemas.microsoft.com/office/powerpoint/2010/main" val="2809944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22</a:t>
            </a:fld>
            <a:endParaRPr lang="nb-NO"/>
          </a:p>
        </p:txBody>
      </p:sp>
    </p:spTree>
    <p:extLst>
      <p:ext uri="{BB962C8B-B14F-4D97-AF65-F5344CB8AC3E}">
        <p14:creationId xmlns:p14="http://schemas.microsoft.com/office/powerpoint/2010/main" val="2679568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A unit </a:t>
            </a:r>
            <a:r>
              <a:rPr lang="nb-NO" dirty="0" err="1"/>
              <a:t>that</a:t>
            </a:r>
            <a:r>
              <a:rPr lang="nb-NO" dirty="0"/>
              <a:t> </a:t>
            </a:r>
            <a:r>
              <a:rPr lang="nb-NO" dirty="0" err="1"/>
              <a:t>the</a:t>
            </a:r>
            <a:r>
              <a:rPr lang="nb-NO" dirty="0"/>
              <a:t> LCA </a:t>
            </a:r>
            <a:r>
              <a:rPr lang="nb-NO" dirty="0" err="1"/>
              <a:t>analyst</a:t>
            </a:r>
            <a:r>
              <a:rPr lang="nb-NO" dirty="0"/>
              <a:t> </a:t>
            </a:r>
            <a:r>
              <a:rPr lang="nb-NO" dirty="0" err="1"/>
              <a:t>chooses</a:t>
            </a:r>
            <a:endParaRPr lang="nb-NO" dirty="0"/>
          </a:p>
          <a:p>
            <a:pPr marL="171450" indent="-171450">
              <a:buFont typeface="Arial" panose="020B0604020202020204" pitchFamily="34" charset="0"/>
              <a:buChar char="•"/>
            </a:pPr>
            <a:r>
              <a:rPr lang="nb-NO" dirty="0" err="1"/>
              <a:t>Mathematically</a:t>
            </a:r>
            <a:r>
              <a:rPr lang="nb-NO" dirty="0"/>
              <a:t>, all </a:t>
            </a:r>
            <a:r>
              <a:rPr lang="nb-NO" dirty="0" err="1"/>
              <a:t>quantified</a:t>
            </a:r>
            <a:r>
              <a:rPr lang="nb-NO" dirty="0"/>
              <a:t> </a:t>
            </a:r>
            <a:r>
              <a:rPr lang="nb-NO" dirty="0" err="1"/>
              <a:t>results</a:t>
            </a:r>
            <a:r>
              <a:rPr lang="nb-NO" dirty="0"/>
              <a:t> </a:t>
            </a:r>
            <a:r>
              <a:rPr lang="nb-NO" dirty="0" err="1"/>
              <a:t>will</a:t>
            </a:r>
            <a:r>
              <a:rPr lang="nb-NO" dirty="0"/>
              <a:t> be </a:t>
            </a:r>
            <a:r>
              <a:rPr lang="nb-NO" dirty="0" err="1"/>
              <a:t>measured</a:t>
            </a:r>
            <a:r>
              <a:rPr lang="nb-NO" dirty="0"/>
              <a:t> in </a:t>
            </a:r>
            <a:r>
              <a:rPr lang="nb-NO" dirty="0" err="1"/>
              <a:t>relation</a:t>
            </a:r>
            <a:r>
              <a:rPr lang="nb-NO" dirty="0"/>
              <a:t> to </a:t>
            </a:r>
            <a:r>
              <a:rPr lang="nb-NO" dirty="0" err="1"/>
              <a:t>the</a:t>
            </a:r>
            <a:r>
              <a:rPr lang="nb-NO" dirty="0"/>
              <a:t> </a:t>
            </a:r>
            <a:r>
              <a:rPr lang="nb-NO" dirty="0" err="1"/>
              <a:t>functional</a:t>
            </a:r>
            <a:r>
              <a:rPr lang="nb-NO" dirty="0"/>
              <a:t> unit</a:t>
            </a:r>
          </a:p>
        </p:txBody>
      </p:sp>
      <p:sp>
        <p:nvSpPr>
          <p:cNvPr id="4" name="Slide Number Placeholder 3"/>
          <p:cNvSpPr>
            <a:spLocks noGrp="1"/>
          </p:cNvSpPr>
          <p:nvPr>
            <p:ph type="sldNum" sz="quarter" idx="5"/>
          </p:nvPr>
        </p:nvSpPr>
        <p:spPr/>
        <p:txBody>
          <a:bodyPr/>
          <a:lstStyle/>
          <a:p>
            <a:fld id="{3B28A91B-DC3B-4FDF-ABE5-5FDF7EF9EAAD}" type="slidenum">
              <a:rPr lang="nb-NO" smtClean="0"/>
              <a:t>24</a:t>
            </a:fld>
            <a:endParaRPr lang="nb-NO"/>
          </a:p>
        </p:txBody>
      </p:sp>
    </p:spTree>
    <p:extLst>
      <p:ext uri="{BB962C8B-B14F-4D97-AF65-F5344CB8AC3E}">
        <p14:creationId xmlns:p14="http://schemas.microsoft.com/office/powerpoint/2010/main" val="336586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2A0F7-A969-7B4B-207B-797189DC9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2CC5C-5BA1-FB60-4E2A-54872C4F2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5264F6-F01A-3E70-FC56-22130B80D16F}"/>
              </a:ext>
            </a:extLst>
          </p:cNvPr>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a:extLst>
              <a:ext uri="{FF2B5EF4-FFF2-40B4-BE49-F238E27FC236}">
                <a16:creationId xmlns:a16="http://schemas.microsoft.com/office/drawing/2014/main" id="{8CFD8F5E-F5F5-4084-1BD8-636C7C95F23C}"/>
              </a:ext>
            </a:extLst>
          </p:cNvPr>
          <p:cNvSpPr>
            <a:spLocks noGrp="1"/>
          </p:cNvSpPr>
          <p:nvPr>
            <p:ph type="sldNum" sz="quarter" idx="10"/>
          </p:nvPr>
        </p:nvSpPr>
        <p:spPr/>
        <p:txBody>
          <a:bodyPr/>
          <a:lstStyle/>
          <a:p>
            <a:fld id="{3B28A91B-DC3B-4FDF-ABE5-5FDF7EF9EAAD}" type="slidenum">
              <a:rPr lang="nb-NO" smtClean="0"/>
              <a:t>26</a:t>
            </a:fld>
            <a:endParaRPr lang="nb-NO"/>
          </a:p>
        </p:txBody>
      </p:sp>
    </p:spTree>
    <p:extLst>
      <p:ext uri="{BB962C8B-B14F-4D97-AF65-F5344CB8AC3E}">
        <p14:creationId xmlns:p14="http://schemas.microsoft.com/office/powerpoint/2010/main" val="22655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E71BB-2AAB-ACFE-14EA-DAE12BA3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DBD75E-636E-F03E-4134-454CF2100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2275E-239E-408C-F352-D4E4B4A5CF63}"/>
              </a:ext>
            </a:extLst>
          </p:cNvPr>
          <p:cNvSpPr>
            <a:spLocks noGrp="1"/>
          </p:cNvSpPr>
          <p:nvPr>
            <p:ph type="body" idx="1"/>
          </p:nvPr>
        </p:nvSpPr>
        <p:spPr/>
        <p:txBody>
          <a:bodyPr/>
          <a:lstStyle/>
          <a:p>
            <a:r>
              <a:rPr lang="en-IE" dirty="0"/>
              <a:t>Phases ISO 14040</a:t>
            </a:r>
          </a:p>
        </p:txBody>
      </p:sp>
      <p:sp>
        <p:nvSpPr>
          <p:cNvPr id="4" name="Slide Number Placeholder 3">
            <a:extLst>
              <a:ext uri="{FF2B5EF4-FFF2-40B4-BE49-F238E27FC236}">
                <a16:creationId xmlns:a16="http://schemas.microsoft.com/office/drawing/2014/main" id="{FF962A40-3331-C5A6-20EB-5386D2B7359C}"/>
              </a:ext>
            </a:extLst>
          </p:cNvPr>
          <p:cNvSpPr>
            <a:spLocks noGrp="1"/>
          </p:cNvSpPr>
          <p:nvPr>
            <p:ph type="sldNum" sz="quarter" idx="5"/>
          </p:nvPr>
        </p:nvSpPr>
        <p:spPr/>
        <p:txBody>
          <a:bodyPr/>
          <a:lstStyle/>
          <a:p>
            <a:fld id="{B13BC043-7D18-42A9-AF26-31244D474063}" type="slidenum">
              <a:rPr lang="en-IE" smtClean="0"/>
              <a:t>27</a:t>
            </a:fld>
            <a:endParaRPr lang="en-IE"/>
          </a:p>
        </p:txBody>
      </p:sp>
    </p:spTree>
    <p:extLst>
      <p:ext uri="{BB962C8B-B14F-4D97-AF65-F5344CB8AC3E}">
        <p14:creationId xmlns:p14="http://schemas.microsoft.com/office/powerpoint/2010/main" val="92938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Phases ISO 14040</a:t>
            </a:r>
          </a:p>
        </p:txBody>
      </p:sp>
      <p:sp>
        <p:nvSpPr>
          <p:cNvPr id="4" name="Slide Number Placeholder 3"/>
          <p:cNvSpPr>
            <a:spLocks noGrp="1"/>
          </p:cNvSpPr>
          <p:nvPr>
            <p:ph type="sldNum" sz="quarter" idx="5"/>
          </p:nvPr>
        </p:nvSpPr>
        <p:spPr/>
        <p:txBody>
          <a:bodyPr/>
          <a:lstStyle/>
          <a:p>
            <a:fld id="{B13BC043-7D18-42A9-AF26-31244D474063}" type="slidenum">
              <a:rPr lang="en-IE" smtClean="0"/>
              <a:t>28</a:t>
            </a:fld>
            <a:endParaRPr lang="en-IE"/>
          </a:p>
        </p:txBody>
      </p:sp>
    </p:spTree>
    <p:extLst>
      <p:ext uri="{BB962C8B-B14F-4D97-AF65-F5344CB8AC3E}">
        <p14:creationId xmlns:p14="http://schemas.microsoft.com/office/powerpoint/2010/main" val="400173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Algèbre</a:t>
            </a:r>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29</a:t>
            </a:fld>
            <a:endParaRPr lang="en-IE"/>
          </a:p>
        </p:txBody>
      </p:sp>
    </p:spTree>
    <p:extLst>
      <p:ext uri="{BB962C8B-B14F-4D97-AF65-F5344CB8AC3E}">
        <p14:creationId xmlns:p14="http://schemas.microsoft.com/office/powerpoint/2010/main" val="317003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598AE-81FA-A579-EBAA-F6EC12309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68931-D4A2-F221-6175-44D053509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984F59-6207-11ED-76B5-12EC8CB3158C}"/>
              </a:ext>
            </a:extLst>
          </p:cNvPr>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a:extLst>
              <a:ext uri="{FF2B5EF4-FFF2-40B4-BE49-F238E27FC236}">
                <a16:creationId xmlns:a16="http://schemas.microsoft.com/office/drawing/2014/main" id="{6D710C79-A6B2-F3B1-7F89-AF71AD8F7C43}"/>
              </a:ext>
            </a:extLst>
          </p:cNvPr>
          <p:cNvSpPr>
            <a:spLocks noGrp="1"/>
          </p:cNvSpPr>
          <p:nvPr>
            <p:ph type="sldNum" sz="quarter" idx="10"/>
          </p:nvPr>
        </p:nvSpPr>
        <p:spPr/>
        <p:txBody>
          <a:bodyPr/>
          <a:lstStyle/>
          <a:p>
            <a:fld id="{3B28A91B-DC3B-4FDF-ABE5-5FDF7EF9EAAD}" type="slidenum">
              <a:rPr lang="nb-NO" smtClean="0"/>
              <a:t>33</a:t>
            </a:fld>
            <a:endParaRPr lang="nb-NO"/>
          </a:p>
        </p:txBody>
      </p:sp>
    </p:spTree>
    <p:extLst>
      <p:ext uri="{BB962C8B-B14F-4D97-AF65-F5344CB8AC3E}">
        <p14:creationId xmlns:p14="http://schemas.microsoft.com/office/powerpoint/2010/main" val="525040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A </a:t>
            </a:r>
            <a:r>
              <a:rPr lang="nb-NO" dirty="0" err="1"/>
              <a:t>method</a:t>
            </a:r>
            <a:r>
              <a:rPr lang="nb-NO" dirty="0"/>
              <a:t> and </a:t>
            </a:r>
            <a:r>
              <a:rPr lang="nb-NO" dirty="0" err="1"/>
              <a:t>tool</a:t>
            </a:r>
            <a:r>
              <a:rPr lang="nb-NO" dirty="0"/>
              <a:t> for </a:t>
            </a:r>
            <a:r>
              <a:rPr lang="nb-NO" dirty="0" err="1"/>
              <a:t>attributing</a:t>
            </a:r>
            <a:r>
              <a:rPr lang="nb-NO" dirty="0"/>
              <a:t> </a:t>
            </a:r>
            <a:r>
              <a:rPr lang="nb-NO" dirty="0" err="1"/>
              <a:t>enviromental</a:t>
            </a:r>
            <a:r>
              <a:rPr lang="nb-NO" dirty="0"/>
              <a:t> </a:t>
            </a:r>
            <a:r>
              <a:rPr lang="nb-NO" dirty="0" err="1"/>
              <a:t>impacts</a:t>
            </a:r>
            <a:r>
              <a:rPr lang="nb-NO" dirty="0"/>
              <a:t> to </a:t>
            </a:r>
            <a:r>
              <a:rPr lang="nb-NO" dirty="0" err="1"/>
              <a:t>products</a:t>
            </a:r>
            <a:r>
              <a:rPr lang="nb-NO" dirty="0"/>
              <a:t> or services</a:t>
            </a:r>
          </a:p>
          <a:p>
            <a:pPr marL="171450" indent="-171450">
              <a:buFont typeface="Arial" panose="020B0604020202020204" pitchFamily="34" charset="0"/>
              <a:buChar char="•"/>
            </a:pPr>
            <a:r>
              <a:rPr lang="nb-NO" dirty="0" err="1"/>
              <a:t>Rail</a:t>
            </a:r>
            <a:r>
              <a:rPr lang="nb-NO" dirty="0"/>
              <a:t> transport as </a:t>
            </a:r>
            <a:r>
              <a:rPr lang="nb-NO" dirty="0" err="1"/>
              <a:t>example</a:t>
            </a:r>
            <a:r>
              <a:rPr lang="nb-NO" dirty="0"/>
              <a:t>:</a:t>
            </a:r>
          </a:p>
          <a:p>
            <a:pPr marL="628650" lvl="1" indent="-171450">
              <a:buFont typeface="Arial" panose="020B0604020202020204" pitchFamily="34" charset="0"/>
              <a:buChar char="•"/>
            </a:pPr>
            <a:r>
              <a:rPr lang="nb-NO" dirty="0" err="1"/>
              <a:t>Consider</a:t>
            </a:r>
            <a:r>
              <a:rPr lang="nb-NO" dirty="0"/>
              <a:t> </a:t>
            </a:r>
            <a:r>
              <a:rPr lang="nb-NO" dirty="0" err="1"/>
              <a:t>life</a:t>
            </a:r>
            <a:r>
              <a:rPr lang="nb-NO" dirty="0"/>
              <a:t> </a:t>
            </a:r>
            <a:r>
              <a:rPr lang="nb-NO" dirty="0" err="1"/>
              <a:t>cycles</a:t>
            </a:r>
            <a:r>
              <a:rPr lang="nb-NO" dirty="0"/>
              <a:t> </a:t>
            </a:r>
            <a:r>
              <a:rPr lang="nb-NO" dirty="0" err="1"/>
              <a:t>of</a:t>
            </a:r>
            <a:r>
              <a:rPr lang="nb-NO" dirty="0"/>
              <a:t> </a:t>
            </a:r>
            <a:r>
              <a:rPr lang="nb-NO" dirty="0" err="1"/>
              <a:t>train</a:t>
            </a:r>
            <a:r>
              <a:rPr lang="nb-NO" dirty="0"/>
              <a:t>, </a:t>
            </a:r>
            <a:r>
              <a:rPr lang="nb-NO" dirty="0" err="1"/>
              <a:t>railway</a:t>
            </a:r>
            <a:r>
              <a:rPr lang="nb-NO" dirty="0"/>
              <a:t> </a:t>
            </a:r>
            <a:r>
              <a:rPr lang="nb-NO" dirty="0" err="1"/>
              <a:t>tracks</a:t>
            </a:r>
            <a:r>
              <a:rPr lang="nb-NO" dirty="0"/>
              <a:t>, </a:t>
            </a:r>
            <a:r>
              <a:rPr lang="nb-NO" dirty="0" err="1"/>
              <a:t>railway</a:t>
            </a:r>
            <a:r>
              <a:rPr lang="nb-NO" dirty="0"/>
              <a:t> </a:t>
            </a:r>
            <a:r>
              <a:rPr lang="nb-NO" dirty="0" err="1"/>
              <a:t>stations</a:t>
            </a:r>
            <a:r>
              <a:rPr lang="nb-NO" dirty="0"/>
              <a:t>, and </a:t>
            </a:r>
            <a:r>
              <a:rPr lang="nb-NO" dirty="0" err="1"/>
              <a:t>probably</a:t>
            </a:r>
            <a:r>
              <a:rPr lang="nb-NO" dirty="0"/>
              <a:t> more</a:t>
            </a:r>
          </a:p>
          <a:p>
            <a:pPr marL="628650" lvl="1" indent="-171450">
              <a:buFont typeface="Arial" panose="020B0604020202020204" pitchFamily="34" charset="0"/>
              <a:buChar char="•"/>
            </a:pPr>
            <a:r>
              <a:rPr lang="nb-NO" dirty="0" err="1"/>
              <a:t>Consider</a:t>
            </a:r>
            <a:r>
              <a:rPr lang="nb-NO" dirty="0"/>
              <a:t> </a:t>
            </a:r>
            <a:r>
              <a:rPr lang="nb-NO" dirty="0" err="1"/>
              <a:t>the</a:t>
            </a:r>
            <a:r>
              <a:rPr lang="nb-NO" dirty="0"/>
              <a:t> </a:t>
            </a:r>
            <a:r>
              <a:rPr lang="nb-NO" dirty="0" err="1"/>
              <a:t>supply</a:t>
            </a:r>
            <a:r>
              <a:rPr lang="nb-NO" dirty="0"/>
              <a:t> </a:t>
            </a:r>
            <a:r>
              <a:rPr lang="nb-NO" dirty="0" err="1"/>
              <a:t>chains</a:t>
            </a:r>
            <a:r>
              <a:rPr lang="nb-NO" dirty="0"/>
              <a:t>: </a:t>
            </a:r>
            <a:r>
              <a:rPr lang="nb-NO" dirty="0" err="1"/>
              <a:t>extracting</a:t>
            </a:r>
            <a:r>
              <a:rPr lang="nb-NO" dirty="0"/>
              <a:t> minerals from </a:t>
            </a:r>
            <a:r>
              <a:rPr lang="nb-NO" dirty="0" err="1"/>
              <a:t>the</a:t>
            </a:r>
            <a:r>
              <a:rPr lang="nb-NO" dirty="0"/>
              <a:t> </a:t>
            </a:r>
            <a:r>
              <a:rPr lang="nb-NO" dirty="0" err="1"/>
              <a:t>ground</a:t>
            </a:r>
            <a:r>
              <a:rPr lang="nb-NO" dirty="0"/>
              <a:t>, </a:t>
            </a:r>
            <a:r>
              <a:rPr lang="nb-NO" dirty="0" err="1"/>
              <a:t>processing</a:t>
            </a:r>
            <a:r>
              <a:rPr lang="nb-NO" dirty="0"/>
              <a:t> </a:t>
            </a:r>
            <a:r>
              <a:rPr lang="nb-NO" dirty="0" err="1"/>
              <a:t>the</a:t>
            </a:r>
            <a:r>
              <a:rPr lang="nb-NO" dirty="0"/>
              <a:t> materials, </a:t>
            </a:r>
            <a:r>
              <a:rPr lang="nb-NO" dirty="0" err="1"/>
              <a:t>manufacturing</a:t>
            </a:r>
            <a:r>
              <a:rPr lang="nb-NO" dirty="0"/>
              <a:t> </a:t>
            </a:r>
            <a:r>
              <a:rPr lang="nb-NO" dirty="0" err="1"/>
              <a:t>the</a:t>
            </a:r>
            <a:r>
              <a:rPr lang="nb-NO" dirty="0"/>
              <a:t> </a:t>
            </a:r>
            <a:r>
              <a:rPr lang="nb-NO" dirty="0" err="1"/>
              <a:t>iron</a:t>
            </a:r>
            <a:r>
              <a:rPr lang="nb-NO" dirty="0"/>
              <a:t>, </a:t>
            </a:r>
            <a:r>
              <a:rPr lang="nb-NO" dirty="0" err="1"/>
              <a:t>steel</a:t>
            </a:r>
            <a:r>
              <a:rPr lang="nb-NO" dirty="0"/>
              <a:t>, </a:t>
            </a:r>
            <a:r>
              <a:rPr lang="nb-NO" dirty="0" err="1"/>
              <a:t>copper</a:t>
            </a:r>
            <a:r>
              <a:rPr lang="nb-NO"/>
              <a:t>, etc.</a:t>
            </a:r>
            <a:endParaRPr lang="nb-NO" dirty="0"/>
          </a:p>
        </p:txBody>
      </p:sp>
      <p:sp>
        <p:nvSpPr>
          <p:cNvPr id="4" name="Slide Number Placeholder 3"/>
          <p:cNvSpPr>
            <a:spLocks noGrp="1"/>
          </p:cNvSpPr>
          <p:nvPr>
            <p:ph type="sldNum" sz="quarter" idx="10"/>
          </p:nvPr>
        </p:nvSpPr>
        <p:spPr/>
        <p:txBody>
          <a:bodyPr/>
          <a:lstStyle/>
          <a:p>
            <a:fld id="{7627A05B-E307-4F23-9B50-363C8DE5DAE3}" type="slidenum">
              <a:rPr lang="en-GB" smtClean="0"/>
              <a:t>7</a:t>
            </a:fld>
            <a:endParaRPr lang="en-GB"/>
          </a:p>
        </p:txBody>
      </p:sp>
    </p:spTree>
    <p:extLst>
      <p:ext uri="{BB962C8B-B14F-4D97-AF65-F5344CB8AC3E}">
        <p14:creationId xmlns:p14="http://schemas.microsoft.com/office/powerpoint/2010/main" val="2906446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QUESTION : QUELLES SUBSTANCES ?</a:t>
            </a:r>
          </a:p>
          <a:p>
            <a:endParaRPr lang="en-IE" dirty="0"/>
          </a:p>
          <a:p>
            <a:r>
              <a:rPr lang="en-IE" dirty="0"/>
              <a:t>CO2</a:t>
            </a:r>
          </a:p>
          <a:p>
            <a:r>
              <a:rPr lang="en-IE" dirty="0"/>
              <a:t>CH4</a:t>
            </a:r>
          </a:p>
          <a:p>
            <a:r>
              <a:rPr lang="en-IE" dirty="0"/>
              <a:t>N2O</a:t>
            </a:r>
          </a:p>
          <a:p>
            <a:r>
              <a:rPr lang="en-IE" dirty="0"/>
              <a:t>CFC</a:t>
            </a:r>
          </a:p>
          <a:p>
            <a:r>
              <a:rPr lang="en-IE" dirty="0"/>
              <a:t>HCFC</a:t>
            </a:r>
          </a:p>
          <a:p>
            <a:endParaRPr lang="en-IE" dirty="0"/>
          </a:p>
          <a:p>
            <a:r>
              <a:rPr lang="en-IE" dirty="0" err="1"/>
              <a:t>Dioxines</a:t>
            </a:r>
            <a:endParaRPr lang="en-IE" dirty="0"/>
          </a:p>
          <a:p>
            <a:r>
              <a:rPr lang="en-IE" dirty="0"/>
              <a:t>Insecticides</a:t>
            </a:r>
          </a:p>
          <a:p>
            <a:r>
              <a:rPr lang="en-IE" dirty="0"/>
              <a:t>Aluminium</a:t>
            </a:r>
          </a:p>
          <a:p>
            <a:r>
              <a:rPr lang="en-IE" dirty="0"/>
              <a:t>Cadmium</a:t>
            </a:r>
          </a:p>
        </p:txBody>
      </p:sp>
      <p:sp>
        <p:nvSpPr>
          <p:cNvPr id="4" name="Slide Number Placeholder 3"/>
          <p:cNvSpPr>
            <a:spLocks noGrp="1"/>
          </p:cNvSpPr>
          <p:nvPr>
            <p:ph type="sldNum" sz="quarter" idx="5"/>
          </p:nvPr>
        </p:nvSpPr>
        <p:spPr/>
        <p:txBody>
          <a:bodyPr/>
          <a:lstStyle/>
          <a:p>
            <a:fld id="{B13BC043-7D18-42A9-AF26-31244D474063}" type="slidenum">
              <a:rPr lang="en-IE" smtClean="0"/>
              <a:t>34</a:t>
            </a:fld>
            <a:endParaRPr lang="en-IE"/>
          </a:p>
        </p:txBody>
      </p:sp>
    </p:spTree>
    <p:extLst>
      <p:ext uri="{BB962C8B-B14F-4D97-AF65-F5344CB8AC3E}">
        <p14:creationId xmlns:p14="http://schemas.microsoft.com/office/powerpoint/2010/main" val="2156962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are many indicators, I won’t go into details but the most important ones are</a:t>
            </a:r>
          </a:p>
          <a:p>
            <a:r>
              <a:rPr lang="en-IE" dirty="0"/>
              <a:t>Climate change, expressed in kg CO2 eq.</a:t>
            </a:r>
          </a:p>
        </p:txBody>
      </p:sp>
      <p:sp>
        <p:nvSpPr>
          <p:cNvPr id="4" name="Slide Number Placeholder 3"/>
          <p:cNvSpPr>
            <a:spLocks noGrp="1"/>
          </p:cNvSpPr>
          <p:nvPr>
            <p:ph type="sldNum" sz="quarter" idx="5"/>
          </p:nvPr>
        </p:nvSpPr>
        <p:spPr/>
        <p:txBody>
          <a:bodyPr/>
          <a:lstStyle/>
          <a:p>
            <a:fld id="{6D0F1669-2E8F-4000-8B1B-C368FDD69231}" type="slidenum">
              <a:rPr lang="en-IE" smtClean="0"/>
              <a:t>35</a:t>
            </a:fld>
            <a:endParaRPr lang="en-IE"/>
          </a:p>
        </p:txBody>
      </p:sp>
    </p:spTree>
    <p:extLst>
      <p:ext uri="{BB962C8B-B14F-4D97-AF65-F5344CB8AC3E}">
        <p14:creationId xmlns:p14="http://schemas.microsoft.com/office/powerpoint/2010/main" val="256653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Air pollution indicators such as particulate matter emissions or photochemical ozone creation (smog)</a:t>
            </a:r>
          </a:p>
        </p:txBody>
      </p:sp>
      <p:sp>
        <p:nvSpPr>
          <p:cNvPr id="4" name="Slide Number Placeholder 3"/>
          <p:cNvSpPr>
            <a:spLocks noGrp="1"/>
          </p:cNvSpPr>
          <p:nvPr>
            <p:ph type="sldNum" sz="quarter" idx="5"/>
          </p:nvPr>
        </p:nvSpPr>
        <p:spPr/>
        <p:txBody>
          <a:bodyPr/>
          <a:lstStyle/>
          <a:p>
            <a:fld id="{6D0F1669-2E8F-4000-8B1B-C368FDD69231}" type="slidenum">
              <a:rPr lang="en-IE" smtClean="0"/>
              <a:t>36</a:t>
            </a:fld>
            <a:endParaRPr lang="en-IE"/>
          </a:p>
        </p:txBody>
      </p:sp>
    </p:spTree>
    <p:extLst>
      <p:ext uri="{BB962C8B-B14F-4D97-AF65-F5344CB8AC3E}">
        <p14:creationId xmlns:p14="http://schemas.microsoft.com/office/powerpoint/2010/main" val="254544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Toxicity indicators, both carcinogenic (e.g. dioxins) and non-carcinogenic (heavy metals) – ecotoxicity too</a:t>
            </a:r>
          </a:p>
        </p:txBody>
      </p:sp>
      <p:sp>
        <p:nvSpPr>
          <p:cNvPr id="4" name="Slide Number Placeholder 3"/>
          <p:cNvSpPr>
            <a:spLocks noGrp="1"/>
          </p:cNvSpPr>
          <p:nvPr>
            <p:ph type="sldNum" sz="quarter" idx="5"/>
          </p:nvPr>
        </p:nvSpPr>
        <p:spPr/>
        <p:txBody>
          <a:bodyPr/>
          <a:lstStyle/>
          <a:p>
            <a:fld id="{6D0F1669-2E8F-4000-8B1B-C368FDD69231}" type="slidenum">
              <a:rPr lang="en-IE" smtClean="0"/>
              <a:t>37</a:t>
            </a:fld>
            <a:endParaRPr lang="en-IE"/>
          </a:p>
        </p:txBody>
      </p:sp>
    </p:spTree>
    <p:extLst>
      <p:ext uri="{BB962C8B-B14F-4D97-AF65-F5344CB8AC3E}">
        <p14:creationId xmlns:p14="http://schemas.microsoft.com/office/powerpoint/2010/main" val="1808628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Eutrophication is the saturation of fresh or marine water in nitrate or phosphate, which stimulate the development of algae which decreases the oxygen content of water (hypoxia)</a:t>
            </a:r>
          </a:p>
        </p:txBody>
      </p:sp>
      <p:sp>
        <p:nvSpPr>
          <p:cNvPr id="4" name="Slide Number Placeholder 3"/>
          <p:cNvSpPr>
            <a:spLocks noGrp="1"/>
          </p:cNvSpPr>
          <p:nvPr>
            <p:ph type="sldNum" sz="quarter" idx="5"/>
          </p:nvPr>
        </p:nvSpPr>
        <p:spPr/>
        <p:txBody>
          <a:bodyPr/>
          <a:lstStyle/>
          <a:p>
            <a:fld id="{6D0F1669-2E8F-4000-8B1B-C368FDD69231}" type="slidenum">
              <a:rPr lang="en-IE" smtClean="0"/>
              <a:t>39</a:t>
            </a:fld>
            <a:endParaRPr lang="en-IE"/>
          </a:p>
        </p:txBody>
      </p:sp>
    </p:spTree>
    <p:extLst>
      <p:ext uri="{BB962C8B-B14F-4D97-AF65-F5344CB8AC3E}">
        <p14:creationId xmlns:p14="http://schemas.microsoft.com/office/powerpoint/2010/main" val="8462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Or resources, which are an important part of the impact assessment toolbox, since this is where most of the newer, low-carbon technologies (such as decentralized power production or electric vehicles) tend to have higher impacts than conventional ones.</a:t>
            </a:r>
          </a:p>
        </p:txBody>
      </p:sp>
      <p:sp>
        <p:nvSpPr>
          <p:cNvPr id="4" name="Slide Number Placeholder 3"/>
          <p:cNvSpPr>
            <a:spLocks noGrp="1"/>
          </p:cNvSpPr>
          <p:nvPr>
            <p:ph type="sldNum" sz="quarter" idx="5"/>
          </p:nvPr>
        </p:nvSpPr>
        <p:spPr/>
        <p:txBody>
          <a:bodyPr/>
          <a:lstStyle/>
          <a:p>
            <a:fld id="{6D0F1669-2E8F-4000-8B1B-C368FDD69231}" type="slidenum">
              <a:rPr lang="en-IE" smtClean="0"/>
              <a:t>40</a:t>
            </a:fld>
            <a:endParaRPr lang="en-IE"/>
          </a:p>
        </p:txBody>
      </p:sp>
    </p:spTree>
    <p:extLst>
      <p:ext uri="{BB962C8B-B14F-4D97-AF65-F5344CB8AC3E}">
        <p14:creationId xmlns:p14="http://schemas.microsoft.com/office/powerpoint/2010/main" val="1553153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Datasets have been regionalized, which means that fossil technologies use resources from where each of these regions actually source their energy carriers (coal or natural gas), including respective rates of fugitive methane emissions.</a:t>
            </a:r>
          </a:p>
          <a:p>
            <a:r>
              <a:rPr lang="en-IE" dirty="0"/>
              <a:t>For climate change this explains the variation in the various power plants we modelled here coal and gas…</a:t>
            </a:r>
          </a:p>
        </p:txBody>
      </p:sp>
      <p:sp>
        <p:nvSpPr>
          <p:cNvPr id="4" name="Slide Number Placeholder 3"/>
          <p:cNvSpPr>
            <a:spLocks noGrp="1"/>
          </p:cNvSpPr>
          <p:nvPr>
            <p:ph type="sldNum" sz="quarter" idx="5"/>
          </p:nvPr>
        </p:nvSpPr>
        <p:spPr/>
        <p:txBody>
          <a:bodyPr/>
          <a:lstStyle/>
          <a:p>
            <a:fld id="{6D0F1669-2E8F-4000-8B1B-C368FDD69231}" type="slidenum">
              <a:rPr lang="en-IE" smtClean="0"/>
              <a:t>58</a:t>
            </a:fld>
            <a:endParaRPr lang="en-IE"/>
          </a:p>
        </p:txBody>
      </p:sp>
    </p:spTree>
    <p:extLst>
      <p:ext uri="{BB962C8B-B14F-4D97-AF65-F5344CB8AC3E}">
        <p14:creationId xmlns:p14="http://schemas.microsoft.com/office/powerpoint/2010/main" val="3858341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Here is land use, expressed in m2annum per MWh (one m2 occupied over one year per MWh)</a:t>
            </a:r>
          </a:p>
        </p:txBody>
      </p:sp>
      <p:sp>
        <p:nvSpPr>
          <p:cNvPr id="4" name="Slide Number Placeholder 3"/>
          <p:cNvSpPr>
            <a:spLocks noGrp="1"/>
          </p:cNvSpPr>
          <p:nvPr>
            <p:ph type="sldNum" sz="quarter" idx="5"/>
          </p:nvPr>
        </p:nvSpPr>
        <p:spPr/>
        <p:txBody>
          <a:bodyPr/>
          <a:lstStyle/>
          <a:p>
            <a:fld id="{6D0F1669-2E8F-4000-8B1B-C368FDD69231}" type="slidenum">
              <a:rPr lang="en-IE" smtClean="0"/>
              <a:t>59</a:t>
            </a:fld>
            <a:endParaRPr lang="en-IE"/>
          </a:p>
        </p:txBody>
      </p:sp>
    </p:spTree>
    <p:extLst>
      <p:ext uri="{BB962C8B-B14F-4D97-AF65-F5344CB8AC3E}">
        <p14:creationId xmlns:p14="http://schemas.microsoft.com/office/powerpoint/2010/main" val="3692426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They also put this artificialisation question into perspective, and show that even deploying a renewable-rich infrastructure will occupy a very small amount of land. This is for France, and I’m imagining that the situation in the US is even more comfortable for renewables.</a:t>
            </a:r>
          </a:p>
        </p:txBody>
      </p:sp>
      <p:sp>
        <p:nvSpPr>
          <p:cNvPr id="4" name="Slide Number Placeholder 3"/>
          <p:cNvSpPr>
            <a:spLocks noGrp="1"/>
          </p:cNvSpPr>
          <p:nvPr>
            <p:ph type="sldNum" sz="quarter" idx="5"/>
          </p:nvPr>
        </p:nvSpPr>
        <p:spPr/>
        <p:txBody>
          <a:bodyPr/>
          <a:lstStyle/>
          <a:p>
            <a:fld id="{6D0F1669-2E8F-4000-8B1B-C368FDD69231}" type="slidenum">
              <a:rPr lang="en-IE" smtClean="0"/>
              <a:t>60</a:t>
            </a:fld>
            <a:endParaRPr lang="en-IE"/>
          </a:p>
        </p:txBody>
      </p:sp>
    </p:spTree>
    <p:extLst>
      <p:ext uri="{BB962C8B-B14F-4D97-AF65-F5344CB8AC3E}">
        <p14:creationId xmlns:p14="http://schemas.microsoft.com/office/powerpoint/2010/main" val="2029365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Material requirements for a selection of them – I used the same list of materials as in the IEA special report on the role of critical minerals in clean energy transitions, plus aluminium</a:t>
            </a:r>
          </a:p>
        </p:txBody>
      </p:sp>
      <p:sp>
        <p:nvSpPr>
          <p:cNvPr id="4" name="Slide Number Placeholder 3"/>
          <p:cNvSpPr>
            <a:spLocks noGrp="1"/>
          </p:cNvSpPr>
          <p:nvPr>
            <p:ph type="sldNum" sz="quarter" idx="5"/>
          </p:nvPr>
        </p:nvSpPr>
        <p:spPr/>
        <p:txBody>
          <a:bodyPr/>
          <a:lstStyle/>
          <a:p>
            <a:fld id="{6D0F1669-2E8F-4000-8B1B-C368FDD69231}" type="slidenum">
              <a:rPr lang="en-IE" smtClean="0"/>
              <a:t>61</a:t>
            </a:fld>
            <a:endParaRPr lang="en-IE"/>
          </a:p>
        </p:txBody>
      </p:sp>
    </p:spTree>
    <p:extLst>
      <p:ext uri="{BB962C8B-B14F-4D97-AF65-F5344CB8AC3E}">
        <p14:creationId xmlns:p14="http://schemas.microsoft.com/office/powerpoint/2010/main" val="4220347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So </a:t>
            </a:r>
            <a:r>
              <a:rPr lang="nb-NO" dirty="0" err="1"/>
              <a:t>why</a:t>
            </a:r>
            <a:r>
              <a:rPr lang="nb-NO" dirty="0"/>
              <a:t> LCA? One part </a:t>
            </a:r>
            <a:r>
              <a:rPr lang="nb-NO" dirty="0" err="1"/>
              <a:t>of</a:t>
            </a:r>
            <a:r>
              <a:rPr lang="nb-NO" dirty="0"/>
              <a:t> </a:t>
            </a:r>
            <a:r>
              <a:rPr lang="nb-NO" dirty="0" err="1"/>
              <a:t>the</a:t>
            </a:r>
            <a:r>
              <a:rPr lang="nb-NO" dirty="0"/>
              <a:t> </a:t>
            </a:r>
            <a:r>
              <a:rPr lang="nb-NO" dirty="0" err="1"/>
              <a:t>answer</a:t>
            </a:r>
            <a:r>
              <a:rPr lang="nb-NO" dirty="0"/>
              <a:t> is </a:t>
            </a:r>
            <a:r>
              <a:rPr lang="nb-NO" dirty="0" err="1"/>
              <a:t>the</a:t>
            </a:r>
            <a:r>
              <a:rPr lang="nb-NO" dirty="0"/>
              <a:t> </a:t>
            </a:r>
            <a:r>
              <a:rPr lang="nb-NO" i="1" dirty="0" err="1"/>
              <a:t>breadth</a:t>
            </a:r>
            <a:r>
              <a:rPr lang="nb-NO" dirty="0"/>
              <a:t> and </a:t>
            </a:r>
            <a:r>
              <a:rPr lang="nb-NO" dirty="0" err="1"/>
              <a:t>the</a:t>
            </a:r>
            <a:r>
              <a:rPr lang="nb-NO" dirty="0"/>
              <a:t> </a:t>
            </a:r>
            <a:r>
              <a:rPr lang="nb-NO" i="1" dirty="0" err="1"/>
              <a:t>urgency</a:t>
            </a:r>
            <a:r>
              <a:rPr lang="nb-NO" dirty="0"/>
              <a:t> </a:t>
            </a:r>
            <a:r>
              <a:rPr lang="nb-NO" dirty="0" err="1"/>
              <a:t>of</a:t>
            </a:r>
            <a:r>
              <a:rPr lang="nb-NO" dirty="0"/>
              <a:t> </a:t>
            </a:r>
            <a:r>
              <a:rPr lang="nb-NO" dirty="0" err="1"/>
              <a:t>environmental</a:t>
            </a:r>
            <a:r>
              <a:rPr lang="nb-NO" dirty="0"/>
              <a:t> problems</a:t>
            </a:r>
          </a:p>
          <a:p>
            <a:pPr marL="171450" indent="-171450">
              <a:buFont typeface="Arial" panose="020B0604020202020204" pitchFamily="34" charset="0"/>
              <a:buChar char="•"/>
            </a:pPr>
            <a:r>
              <a:rPr lang="nb-NO" dirty="0" err="1"/>
              <a:t>Some</a:t>
            </a:r>
            <a:r>
              <a:rPr lang="nb-NO" dirty="0"/>
              <a:t> </a:t>
            </a:r>
            <a:r>
              <a:rPr lang="nb-NO" dirty="0" err="1"/>
              <a:t>aspects</a:t>
            </a:r>
            <a:r>
              <a:rPr lang="nb-NO" dirty="0"/>
              <a:t> </a:t>
            </a:r>
            <a:r>
              <a:rPr lang="nb-NO" dirty="0" err="1"/>
              <a:t>of</a:t>
            </a:r>
            <a:r>
              <a:rPr lang="nb-NO" dirty="0"/>
              <a:t> </a:t>
            </a:r>
            <a:r>
              <a:rPr lang="nb-NO" dirty="0" err="1"/>
              <a:t>that</a:t>
            </a:r>
            <a:r>
              <a:rPr lang="nb-NO" dirty="0"/>
              <a:t> </a:t>
            </a:r>
            <a:r>
              <a:rPr lang="nb-NO" dirty="0" err="1"/>
              <a:t>breadth</a:t>
            </a:r>
            <a:r>
              <a:rPr lang="nb-NO" dirty="0"/>
              <a:t> is </a:t>
            </a:r>
            <a:r>
              <a:rPr lang="nb-NO" dirty="0" err="1"/>
              <a:t>illstrustrated</a:t>
            </a:r>
            <a:r>
              <a:rPr lang="nb-NO" dirty="0"/>
              <a:t> by </a:t>
            </a:r>
            <a:r>
              <a:rPr lang="nb-NO" dirty="0" err="1"/>
              <a:t>this</a:t>
            </a:r>
            <a:r>
              <a:rPr lang="nb-NO" dirty="0"/>
              <a:t> </a:t>
            </a:r>
            <a:r>
              <a:rPr lang="nb-NO" dirty="0" err="1"/>
              <a:t>figure</a:t>
            </a:r>
            <a:endParaRPr lang="nb-NO" dirty="0"/>
          </a:p>
          <a:p>
            <a:pPr marL="171450" indent="-171450">
              <a:buFont typeface="Arial" panose="020B0604020202020204" pitchFamily="34" charset="0"/>
              <a:buChar char="•"/>
            </a:pPr>
            <a:r>
              <a:rPr lang="nb-NO" dirty="0" err="1"/>
              <a:t>There</a:t>
            </a:r>
            <a:r>
              <a:rPr lang="nb-NO" dirty="0"/>
              <a:t> is a general </a:t>
            </a:r>
            <a:r>
              <a:rPr lang="nb-NO" dirty="0" err="1"/>
              <a:t>need</a:t>
            </a:r>
            <a:r>
              <a:rPr lang="nb-NO" dirty="0"/>
              <a:t> to …</a:t>
            </a:r>
          </a:p>
          <a:p>
            <a:pPr marL="171450" indent="-171450">
              <a:buFont typeface="Arial" panose="020B0604020202020204" pitchFamily="34" charset="0"/>
              <a:buChar char="•"/>
            </a:pPr>
            <a:r>
              <a:rPr lang="nb-NO" dirty="0"/>
              <a:t>And LCA </a:t>
            </a:r>
            <a:r>
              <a:rPr lang="nb-NO" dirty="0" err="1"/>
              <a:t>can</a:t>
            </a:r>
            <a:r>
              <a:rPr lang="nb-NO" dirty="0"/>
              <a:t> </a:t>
            </a:r>
            <a:r>
              <a:rPr lang="nb-NO" dirty="0" err="1"/>
              <a:t>contribute</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8</a:t>
            </a:fld>
            <a:endParaRPr lang="nb-NO"/>
          </a:p>
        </p:txBody>
      </p:sp>
    </p:spTree>
    <p:extLst>
      <p:ext uri="{BB962C8B-B14F-4D97-AF65-F5344CB8AC3E}">
        <p14:creationId xmlns:p14="http://schemas.microsoft.com/office/powerpoint/2010/main" val="2068947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67</a:t>
            </a:fld>
            <a:endParaRPr lang="en-IE"/>
          </a:p>
        </p:txBody>
      </p:sp>
    </p:spTree>
    <p:extLst>
      <p:ext uri="{BB962C8B-B14F-4D97-AF65-F5344CB8AC3E}">
        <p14:creationId xmlns:p14="http://schemas.microsoft.com/office/powerpoint/2010/main" val="1454539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73</a:t>
            </a:fld>
            <a:endParaRPr lang="en-IE"/>
          </a:p>
        </p:txBody>
      </p:sp>
    </p:spTree>
    <p:extLst>
      <p:ext uri="{BB962C8B-B14F-4D97-AF65-F5344CB8AC3E}">
        <p14:creationId xmlns:p14="http://schemas.microsoft.com/office/powerpoint/2010/main" val="1603348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93F14-767A-DA99-653F-E081992D8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AD1B8-4E8A-6FF5-13AA-5ED685DC3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EEC4-CAD4-BDC1-CE64-BBFE35C83901}"/>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922793F0-89FF-1926-6937-2132502A2D21}"/>
              </a:ext>
            </a:extLst>
          </p:cNvPr>
          <p:cNvSpPr>
            <a:spLocks noGrp="1"/>
          </p:cNvSpPr>
          <p:nvPr>
            <p:ph type="sldNum" sz="quarter" idx="5"/>
          </p:nvPr>
        </p:nvSpPr>
        <p:spPr/>
        <p:txBody>
          <a:bodyPr/>
          <a:lstStyle/>
          <a:p>
            <a:fld id="{B13BC043-7D18-42A9-AF26-31244D474063}" type="slidenum">
              <a:rPr lang="en-IE" smtClean="0"/>
              <a:t>74</a:t>
            </a:fld>
            <a:endParaRPr lang="en-IE"/>
          </a:p>
        </p:txBody>
      </p:sp>
    </p:spTree>
    <p:extLst>
      <p:ext uri="{BB962C8B-B14F-4D97-AF65-F5344CB8AC3E}">
        <p14:creationId xmlns:p14="http://schemas.microsoft.com/office/powerpoint/2010/main" val="1304059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84</a:t>
            </a:fld>
            <a:endParaRPr lang="en-IE"/>
          </a:p>
        </p:txBody>
      </p:sp>
    </p:spTree>
    <p:extLst>
      <p:ext uri="{BB962C8B-B14F-4D97-AF65-F5344CB8AC3E}">
        <p14:creationId xmlns:p14="http://schemas.microsoft.com/office/powerpoint/2010/main" val="394404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Alternatives: </a:t>
            </a:r>
            <a:r>
              <a:rPr lang="nb-NO" dirty="0" err="1"/>
              <a:t>Arguably</a:t>
            </a:r>
            <a:r>
              <a:rPr lang="nb-NO" dirty="0"/>
              <a:t>, </a:t>
            </a:r>
            <a:r>
              <a:rPr lang="nb-NO" dirty="0" err="1"/>
              <a:t>if</a:t>
            </a:r>
            <a:r>
              <a:rPr lang="nb-NO" dirty="0"/>
              <a:t> </a:t>
            </a:r>
            <a:r>
              <a:rPr lang="nb-NO" dirty="0" err="1"/>
              <a:t>you</a:t>
            </a:r>
            <a:r>
              <a:rPr lang="nb-NO" dirty="0"/>
              <a:t> </a:t>
            </a:r>
            <a:r>
              <a:rPr lang="nb-NO" dirty="0" err="1"/>
              <a:t>want</a:t>
            </a:r>
            <a:r>
              <a:rPr lang="nb-NO" dirty="0"/>
              <a:t> to have a fair </a:t>
            </a:r>
            <a:r>
              <a:rPr lang="nb-NO" dirty="0" err="1"/>
              <a:t>comparison</a:t>
            </a:r>
            <a:r>
              <a:rPr lang="nb-NO" dirty="0"/>
              <a:t> </a:t>
            </a:r>
            <a:r>
              <a:rPr lang="nb-NO" dirty="0" err="1"/>
              <a:t>between</a:t>
            </a:r>
            <a:r>
              <a:rPr lang="nb-NO" dirty="0"/>
              <a:t> an </a:t>
            </a:r>
            <a:r>
              <a:rPr lang="nb-NO" dirty="0" err="1"/>
              <a:t>electric</a:t>
            </a:r>
            <a:r>
              <a:rPr lang="nb-NO" dirty="0"/>
              <a:t> </a:t>
            </a:r>
            <a:r>
              <a:rPr lang="nb-NO" dirty="0" err="1"/>
              <a:t>vehicle</a:t>
            </a:r>
            <a:r>
              <a:rPr lang="nb-NO" dirty="0"/>
              <a:t> and ICE </a:t>
            </a:r>
            <a:r>
              <a:rPr lang="nb-NO" dirty="0" err="1"/>
              <a:t>vehicle</a:t>
            </a:r>
            <a:r>
              <a:rPr lang="nb-NO" dirty="0"/>
              <a:t>, </a:t>
            </a:r>
            <a:r>
              <a:rPr lang="nb-NO" dirty="0" err="1"/>
              <a:t>you</a:t>
            </a:r>
            <a:r>
              <a:rPr lang="nb-NO" dirty="0"/>
              <a:t> </a:t>
            </a:r>
            <a:r>
              <a:rPr lang="nb-NO" dirty="0" err="1"/>
              <a:t>need</a:t>
            </a:r>
            <a:r>
              <a:rPr lang="nb-NO" dirty="0"/>
              <a:t> to </a:t>
            </a:r>
            <a:r>
              <a:rPr lang="nb-NO" dirty="0" err="1"/>
              <a:t>consider</a:t>
            </a:r>
            <a:r>
              <a:rPr lang="nb-NO" dirty="0"/>
              <a:t> </a:t>
            </a:r>
            <a:r>
              <a:rPr lang="nb-NO" dirty="0" err="1"/>
              <a:t>impacts</a:t>
            </a:r>
            <a:r>
              <a:rPr lang="nb-NO" dirty="0"/>
              <a:t> </a:t>
            </a:r>
            <a:r>
              <a:rPr lang="nb-NO" dirty="0" err="1"/>
              <a:t>of</a:t>
            </a:r>
            <a:r>
              <a:rPr lang="nb-NO" dirty="0"/>
              <a:t> energy </a:t>
            </a:r>
            <a:r>
              <a:rPr lang="nb-NO" dirty="0" err="1"/>
              <a:t>carriers</a:t>
            </a:r>
            <a:r>
              <a:rPr lang="nb-NO" dirty="0"/>
              <a:t>, and </a:t>
            </a:r>
            <a:r>
              <a:rPr lang="nb-NO" dirty="0" err="1"/>
              <a:t>of</a:t>
            </a:r>
            <a:r>
              <a:rPr lang="nb-NO" dirty="0"/>
              <a:t> </a:t>
            </a:r>
            <a:r>
              <a:rPr lang="nb-NO" dirty="0" err="1"/>
              <a:t>the</a:t>
            </a:r>
            <a:r>
              <a:rPr lang="nb-NO" dirty="0"/>
              <a:t> </a:t>
            </a:r>
            <a:r>
              <a:rPr lang="nb-NO" dirty="0" err="1"/>
              <a:t>vehicles</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9</a:t>
            </a:fld>
            <a:endParaRPr lang="nb-NO"/>
          </a:p>
        </p:txBody>
      </p:sp>
    </p:spTree>
    <p:extLst>
      <p:ext uri="{BB962C8B-B14F-4D97-AF65-F5344CB8AC3E}">
        <p14:creationId xmlns:p14="http://schemas.microsoft.com/office/powerpoint/2010/main" val="4129567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If </a:t>
            </a:r>
            <a:r>
              <a:rPr lang="nb-NO" dirty="0" err="1"/>
              <a:t>you</a:t>
            </a:r>
            <a:r>
              <a:rPr lang="nb-NO" dirty="0"/>
              <a:t> </a:t>
            </a:r>
            <a:r>
              <a:rPr lang="nb-NO" dirty="0" err="1"/>
              <a:t>replace</a:t>
            </a:r>
            <a:r>
              <a:rPr lang="nb-NO" dirty="0"/>
              <a:t> ICE </a:t>
            </a:r>
            <a:r>
              <a:rPr lang="nb-NO" dirty="0" err="1"/>
              <a:t>with</a:t>
            </a:r>
            <a:r>
              <a:rPr lang="nb-NO" dirty="0"/>
              <a:t> an EV, </a:t>
            </a:r>
            <a:r>
              <a:rPr lang="nb-NO" dirty="0" err="1"/>
              <a:t>you</a:t>
            </a:r>
            <a:r>
              <a:rPr lang="nb-NO" dirty="0"/>
              <a:t> </a:t>
            </a:r>
            <a:r>
              <a:rPr lang="nb-NO" dirty="0" err="1"/>
              <a:t>of</a:t>
            </a:r>
            <a:r>
              <a:rPr lang="nb-NO" dirty="0"/>
              <a:t> </a:t>
            </a:r>
            <a:r>
              <a:rPr lang="nb-NO" dirty="0" err="1"/>
              <a:t>course</a:t>
            </a:r>
            <a:r>
              <a:rPr lang="nb-NO" dirty="0"/>
              <a:t> </a:t>
            </a:r>
            <a:r>
              <a:rPr lang="nb-NO" dirty="0" err="1"/>
              <a:t>eliminate</a:t>
            </a:r>
            <a:r>
              <a:rPr lang="nb-NO" dirty="0"/>
              <a:t> </a:t>
            </a:r>
            <a:r>
              <a:rPr lang="nb-NO" dirty="0" err="1"/>
              <a:t>direct</a:t>
            </a:r>
            <a:r>
              <a:rPr lang="nb-NO" dirty="0"/>
              <a:t> </a:t>
            </a:r>
            <a:r>
              <a:rPr lang="nb-NO" dirty="0" err="1"/>
              <a:t>emissions</a:t>
            </a:r>
            <a:r>
              <a:rPr lang="nb-NO" dirty="0"/>
              <a:t> </a:t>
            </a:r>
            <a:r>
              <a:rPr lang="nb-NO" dirty="0" err="1"/>
              <a:t>coming</a:t>
            </a:r>
            <a:r>
              <a:rPr lang="nb-NO" dirty="0"/>
              <a:t> from </a:t>
            </a:r>
            <a:r>
              <a:rPr lang="nb-NO" dirty="0" err="1"/>
              <a:t>vehicles</a:t>
            </a:r>
            <a:r>
              <a:rPr lang="nb-NO" dirty="0"/>
              <a:t>.</a:t>
            </a:r>
          </a:p>
          <a:p>
            <a:pPr marL="171450" indent="-171450">
              <a:buFont typeface="Arial" panose="020B0604020202020204" pitchFamily="34" charset="0"/>
              <a:buChar char="•"/>
            </a:pPr>
            <a:r>
              <a:rPr lang="nb-NO" dirty="0" err="1"/>
              <a:t>But</a:t>
            </a:r>
            <a:r>
              <a:rPr lang="nb-NO" dirty="0"/>
              <a:t> </a:t>
            </a:r>
            <a:r>
              <a:rPr lang="nb-NO" dirty="0" err="1"/>
              <a:t>emissions</a:t>
            </a:r>
            <a:r>
              <a:rPr lang="nb-NO" dirty="0"/>
              <a:t> </a:t>
            </a:r>
            <a:r>
              <a:rPr lang="nb-NO" dirty="0" err="1"/>
              <a:t>will</a:t>
            </a:r>
            <a:r>
              <a:rPr lang="nb-NO" dirty="0"/>
              <a:t> be </a:t>
            </a:r>
            <a:r>
              <a:rPr lang="nb-NO" i="1" dirty="0" err="1"/>
              <a:t>shifted</a:t>
            </a:r>
            <a:r>
              <a:rPr lang="nb-NO" dirty="0"/>
              <a:t> to </a:t>
            </a:r>
            <a:r>
              <a:rPr lang="nb-NO" dirty="0" err="1"/>
              <a:t>the</a:t>
            </a:r>
            <a:r>
              <a:rPr lang="nb-NO" dirty="0"/>
              <a:t> </a:t>
            </a:r>
            <a:r>
              <a:rPr lang="nb-NO" dirty="0" err="1"/>
              <a:t>electricity</a:t>
            </a:r>
            <a:r>
              <a:rPr lang="nb-NO" dirty="0"/>
              <a:t> </a:t>
            </a:r>
            <a:r>
              <a:rPr lang="nb-NO" dirty="0" err="1"/>
              <a:t>sector</a:t>
            </a:r>
            <a:r>
              <a:rPr lang="nb-NO" dirty="0"/>
              <a:t> – to </a:t>
            </a:r>
            <a:r>
              <a:rPr lang="nb-NO" dirty="0" err="1"/>
              <a:t>some</a:t>
            </a:r>
            <a:r>
              <a:rPr lang="nb-NO" dirty="0"/>
              <a:t> </a:t>
            </a:r>
            <a:r>
              <a:rPr lang="nb-NO" dirty="0" err="1"/>
              <a:t>degree</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10</a:t>
            </a:fld>
            <a:endParaRPr lang="nb-NO"/>
          </a:p>
        </p:txBody>
      </p:sp>
    </p:spTree>
    <p:extLst>
      <p:ext uri="{BB962C8B-B14F-4D97-AF65-F5344CB8AC3E}">
        <p14:creationId xmlns:p14="http://schemas.microsoft.com/office/powerpoint/2010/main" val="84224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err="1"/>
              <a:t>Leaching</a:t>
            </a:r>
            <a:r>
              <a:rPr lang="nb-NO" dirty="0"/>
              <a:t> from materials </a:t>
            </a:r>
            <a:r>
              <a:rPr lang="nb-NO" dirty="0" err="1"/>
              <a:t>left</a:t>
            </a:r>
            <a:r>
              <a:rPr lang="nb-NO" dirty="0"/>
              <a:t> over from </a:t>
            </a:r>
            <a:r>
              <a:rPr lang="nb-NO" dirty="0" err="1"/>
              <a:t>coal</a:t>
            </a:r>
            <a:r>
              <a:rPr lang="nb-NO" dirty="0"/>
              <a:t> </a:t>
            </a:r>
            <a:r>
              <a:rPr lang="nb-NO" dirty="0" err="1"/>
              <a:t>mining</a:t>
            </a:r>
            <a:r>
              <a:rPr lang="nb-NO" dirty="0"/>
              <a:t> – </a:t>
            </a:r>
            <a:r>
              <a:rPr lang="nb-NO" dirty="0" err="1"/>
              <a:t>toxic</a:t>
            </a:r>
            <a:r>
              <a:rPr lang="nb-NO" dirty="0"/>
              <a:t> </a:t>
            </a:r>
            <a:r>
              <a:rPr lang="nb-NO" dirty="0" err="1"/>
              <a:t>impacts</a:t>
            </a:r>
            <a:r>
              <a:rPr lang="nb-NO" dirty="0"/>
              <a:t>, over-</a:t>
            </a:r>
            <a:r>
              <a:rPr lang="nb-NO" dirty="0" err="1"/>
              <a:t>fertilization</a:t>
            </a:r>
            <a:r>
              <a:rPr lang="nb-NO" dirty="0"/>
              <a:t> (due to P)</a:t>
            </a:r>
          </a:p>
          <a:p>
            <a:pPr marL="171450" indent="-171450">
              <a:buFont typeface="Arial" panose="020B0604020202020204" pitchFamily="34" charset="0"/>
              <a:buChar char="•"/>
            </a:pPr>
            <a:r>
              <a:rPr lang="nb-NO" dirty="0"/>
              <a:t>The </a:t>
            </a:r>
            <a:r>
              <a:rPr lang="nb-NO" dirty="0" err="1"/>
              <a:t>capability</a:t>
            </a:r>
            <a:r>
              <a:rPr lang="nb-NO" dirty="0"/>
              <a:t> to </a:t>
            </a:r>
            <a:r>
              <a:rPr lang="nb-NO" dirty="0" err="1"/>
              <a:t>assess</a:t>
            </a:r>
            <a:r>
              <a:rPr lang="nb-NO" dirty="0"/>
              <a:t> </a:t>
            </a:r>
            <a:r>
              <a:rPr lang="nb-NO" dirty="0" err="1"/>
              <a:t>such</a:t>
            </a:r>
            <a:r>
              <a:rPr lang="nb-NO" dirty="0"/>
              <a:t> trade-</a:t>
            </a:r>
            <a:r>
              <a:rPr lang="nb-NO" dirty="0" err="1"/>
              <a:t>offs</a:t>
            </a:r>
            <a:r>
              <a:rPr lang="nb-NO" dirty="0"/>
              <a:t> is a </a:t>
            </a:r>
            <a:r>
              <a:rPr lang="nb-NO" dirty="0" err="1"/>
              <a:t>unique</a:t>
            </a:r>
            <a:r>
              <a:rPr lang="nb-NO" dirty="0"/>
              <a:t> </a:t>
            </a:r>
            <a:r>
              <a:rPr lang="nb-NO" dirty="0" err="1"/>
              <a:t>feature</a:t>
            </a:r>
            <a:r>
              <a:rPr lang="nb-NO" dirty="0"/>
              <a:t> </a:t>
            </a:r>
            <a:r>
              <a:rPr lang="nb-NO" dirty="0" err="1"/>
              <a:t>of</a:t>
            </a:r>
            <a:r>
              <a:rPr lang="nb-NO" dirty="0"/>
              <a:t> LCA </a:t>
            </a:r>
          </a:p>
        </p:txBody>
      </p:sp>
      <p:sp>
        <p:nvSpPr>
          <p:cNvPr id="4" name="Slide Number Placeholder 3"/>
          <p:cNvSpPr>
            <a:spLocks noGrp="1"/>
          </p:cNvSpPr>
          <p:nvPr>
            <p:ph type="sldNum" sz="quarter" idx="10"/>
          </p:nvPr>
        </p:nvSpPr>
        <p:spPr/>
        <p:txBody>
          <a:bodyPr/>
          <a:lstStyle/>
          <a:p>
            <a:fld id="{3B28A91B-DC3B-4FDF-ABE5-5FDF7EF9EAAD}" type="slidenum">
              <a:rPr lang="nb-NO" smtClean="0"/>
              <a:t>11</a:t>
            </a:fld>
            <a:endParaRPr lang="nb-NO"/>
          </a:p>
        </p:txBody>
      </p:sp>
    </p:spTree>
    <p:extLst>
      <p:ext uri="{BB962C8B-B14F-4D97-AF65-F5344CB8AC3E}">
        <p14:creationId xmlns:p14="http://schemas.microsoft.com/office/powerpoint/2010/main" val="1564495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Considered the product’s supply chain as a subsystem of the economy to understand the impacts</a:t>
            </a:r>
            <a:r>
              <a:rPr lang="fr-FR" baseline="0" dirty="0"/>
              <a:t> </a:t>
            </a:r>
            <a:r>
              <a:rPr lang="fr-FR" baseline="0" dirty="0" err="1"/>
              <a:t>instead</a:t>
            </a:r>
            <a:r>
              <a:rPr lang="fr-FR" baseline="0" dirty="0"/>
              <a:t> of a </a:t>
            </a:r>
            <a:r>
              <a:rPr lang="fr-FR" baseline="0" dirty="0" err="1"/>
              <a:t>specific</a:t>
            </a:r>
            <a:r>
              <a:rPr lang="fr-FR" baseline="0" dirty="0"/>
              <a:t> site over a </a:t>
            </a:r>
            <a:r>
              <a:rPr lang="fr-FR" baseline="0" dirty="0" err="1"/>
              <a:t>specific</a:t>
            </a:r>
            <a:r>
              <a:rPr lang="fr-FR" baseline="0" dirty="0"/>
              <a:t> time </a:t>
            </a:r>
            <a:r>
              <a:rPr lang="fr-FR" baseline="0" dirty="0" err="1"/>
              <a:t>span</a:t>
            </a:r>
            <a:r>
              <a:rPr lang="fr-FR" baseline="0" dirty="0"/>
              <a:t>.</a:t>
            </a:r>
            <a:endParaRPr lang="en-GB" dirty="0"/>
          </a:p>
        </p:txBody>
      </p:sp>
      <p:sp>
        <p:nvSpPr>
          <p:cNvPr id="4" name="Slide Number Placeholder 3"/>
          <p:cNvSpPr>
            <a:spLocks noGrp="1"/>
          </p:cNvSpPr>
          <p:nvPr>
            <p:ph type="sldNum" sz="quarter" idx="10"/>
          </p:nvPr>
        </p:nvSpPr>
        <p:spPr/>
        <p:txBody>
          <a:bodyPr/>
          <a:lstStyle/>
          <a:p>
            <a:fld id="{3B28A91B-DC3B-4FDF-ABE5-5FDF7EF9EAAD}" type="slidenum">
              <a:rPr lang="nb-NO" smtClean="0"/>
              <a:t>12</a:t>
            </a:fld>
            <a:endParaRPr lang="nb-NO"/>
          </a:p>
        </p:txBody>
      </p:sp>
    </p:spTree>
    <p:extLst>
      <p:ext uri="{BB962C8B-B14F-4D97-AF65-F5344CB8AC3E}">
        <p14:creationId xmlns:p14="http://schemas.microsoft.com/office/powerpoint/2010/main" val="1368692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13</a:t>
            </a:fld>
            <a:endParaRPr lang="en-IE"/>
          </a:p>
        </p:txBody>
      </p:sp>
    </p:spTree>
    <p:extLst>
      <p:ext uri="{BB962C8B-B14F-4D97-AF65-F5344CB8AC3E}">
        <p14:creationId xmlns:p14="http://schemas.microsoft.com/office/powerpoint/2010/main" val="795936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3B28A91B-DC3B-4FDF-ABE5-5FDF7EF9EAAD}" type="slidenum">
              <a:rPr lang="nb-NO" smtClean="0"/>
              <a:t>14</a:t>
            </a:fld>
            <a:endParaRPr lang="nb-NO"/>
          </a:p>
        </p:txBody>
      </p:sp>
    </p:spTree>
    <p:extLst>
      <p:ext uri="{BB962C8B-B14F-4D97-AF65-F5344CB8AC3E}">
        <p14:creationId xmlns:p14="http://schemas.microsoft.com/office/powerpoint/2010/main" val="1236706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8368" y="728664"/>
            <a:ext cx="11243007" cy="1654773"/>
          </a:xfrm>
        </p:spPr>
        <p:txBody>
          <a:bodyPr anchor="ctr"/>
          <a:lstStyle>
            <a:lvl1pPr>
              <a:defRPr sz="7333" b="0" i="0">
                <a:solidFill>
                  <a:schemeClr val="tx2"/>
                </a:solidFill>
                <a:latin typeface="Bebas Neue" charset="0"/>
                <a:ea typeface="Bebas Neue" charset="0"/>
                <a:cs typeface="Bebas Neue" charset="0"/>
              </a:defRPr>
            </a:lvl1pPr>
          </a:lstStyle>
          <a:p>
            <a:r>
              <a:rPr lang="en-US"/>
              <a:t>Click to edit Master title style</a:t>
            </a:r>
            <a:endParaRPr lang="en-US" dirty="0"/>
          </a:p>
        </p:txBody>
      </p:sp>
      <p:sp>
        <p:nvSpPr>
          <p:cNvPr id="10" name="Text Placeholder 9"/>
          <p:cNvSpPr>
            <a:spLocks noGrp="1"/>
          </p:cNvSpPr>
          <p:nvPr>
            <p:ph type="body" sz="quarter" idx="14" hasCustomPrompt="1"/>
          </p:nvPr>
        </p:nvSpPr>
        <p:spPr>
          <a:xfrm>
            <a:off x="478369" y="2889250"/>
            <a:ext cx="11242919"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476239" indent="-239178">
              <a:lnSpc>
                <a:spcPct val="95000"/>
              </a:lnSpc>
              <a:spcBef>
                <a:spcPts val="0"/>
              </a:spcBef>
              <a:spcAft>
                <a:spcPts val="267"/>
              </a:spcAft>
              <a:buFont typeface="Arial" charset="0"/>
              <a:buChar char="•"/>
              <a:tabLst/>
              <a:defRPr sz="2000">
                <a:solidFill>
                  <a:schemeClr val="tx2">
                    <a:lumMod val="75000"/>
                  </a:schemeClr>
                </a:solidFill>
                <a:latin typeface="+mj-lt"/>
              </a:defRPr>
            </a:lvl3pPr>
            <a:lvl4pPr marL="715415" indent="-239178">
              <a:lnSpc>
                <a:spcPct val="95000"/>
              </a:lnSpc>
              <a:spcBef>
                <a:spcPts val="0"/>
              </a:spcBef>
              <a:spcAft>
                <a:spcPts val="267"/>
              </a:spcAft>
              <a:buFont typeface="Arial" charset="0"/>
              <a:buChar char="•"/>
              <a:tabLst/>
              <a:defRPr sz="1600">
                <a:solidFill>
                  <a:schemeClr val="tx2"/>
                </a:solidFill>
                <a:latin typeface="+mj-lt"/>
              </a:defRPr>
            </a:lvl4pPr>
            <a:lvl5pPr marL="954593" indent="-239178">
              <a:lnSpc>
                <a:spcPct val="95000"/>
              </a:lnSpc>
              <a:spcBef>
                <a:spcPts val="0"/>
              </a:spcBef>
              <a:spcAft>
                <a:spcPts val="267"/>
              </a:spcAft>
              <a:buFont typeface="Arial" charset="0"/>
              <a:buChar char="•"/>
              <a:tabLst/>
              <a:defRPr sz="1400">
                <a:solidFill>
                  <a:schemeClr val="tx2"/>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66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hart Placeholder 3"/>
          <p:cNvSpPr>
            <a:spLocks noGrp="1"/>
          </p:cNvSpPr>
          <p:nvPr>
            <p:ph type="chart" sz="quarter" idx="29" hasCustomPrompt="1"/>
          </p:nvPr>
        </p:nvSpPr>
        <p:spPr>
          <a:xfrm>
            <a:off x="480000" y="1881189"/>
            <a:ext cx="11232000" cy="4032249"/>
          </a:xfrm>
        </p:spPr>
        <p:txBody>
          <a:bodyPr/>
          <a:lstStyle>
            <a:lvl1pPr algn="ctr">
              <a:defRPr>
                <a:solidFill>
                  <a:schemeClr val="tx2"/>
                </a:solidFill>
              </a:defRPr>
            </a:lvl1pPr>
          </a:lstStyle>
          <a:p>
            <a:r>
              <a:rPr lang="en-US" dirty="0"/>
              <a:t>Click to insert chart from template</a:t>
            </a:r>
          </a:p>
        </p:txBody>
      </p:sp>
      <p:sp>
        <p:nvSpPr>
          <p:cNvPr id="7"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60880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5"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
        <p:nvSpPr>
          <p:cNvPr id="7"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Table style</a:t>
            </a:r>
          </a:p>
        </p:txBody>
      </p:sp>
    </p:spTree>
    <p:extLst>
      <p:ext uri="{BB962C8B-B14F-4D97-AF65-F5344CB8AC3E}">
        <p14:creationId xmlns:p14="http://schemas.microsoft.com/office/powerpoint/2010/main" val="911495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4" name="Text Placeholder 9"/>
          <p:cNvSpPr>
            <a:spLocks noGrp="1"/>
          </p:cNvSpPr>
          <p:nvPr>
            <p:ph type="body" sz="quarter" idx="15" hasCustomPrompt="1"/>
          </p:nvPr>
        </p:nvSpPr>
        <p:spPr>
          <a:xfrm>
            <a:off x="489285" y="2889250"/>
            <a:ext cx="11232000"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693682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6" name="Text Placeholder 9"/>
          <p:cNvSpPr>
            <a:spLocks noGrp="1"/>
          </p:cNvSpPr>
          <p:nvPr>
            <p:ph type="body" sz="quarter" idx="15" hasCustomPrompt="1"/>
          </p:nvPr>
        </p:nvSpPr>
        <p:spPr>
          <a:xfrm>
            <a:off x="489285" y="2889251"/>
            <a:ext cx="11232000" cy="3024269"/>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64576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sp>
        <p:nvSpPr>
          <p:cNvPr id="25" name="TextBox 24"/>
          <p:cNvSpPr txBox="1"/>
          <p:nvPr/>
        </p:nvSpPr>
        <p:spPr>
          <a:xfrm>
            <a:off x="-1270000" y="2959102"/>
            <a:ext cx="65" cy="402418"/>
          </a:xfrm>
          <a:prstGeom prst="rect">
            <a:avLst/>
          </a:prstGeom>
          <a:noFill/>
        </p:spPr>
        <p:txBody>
          <a:bodyPr wrap="none" lIns="0" tIns="0" rIns="0" bIns="0" rtlCol="0">
            <a:spAutoFit/>
          </a:bodyPr>
          <a:lstStyle/>
          <a:p>
            <a:pPr>
              <a:lnSpc>
                <a:spcPct val="120000"/>
              </a:lnSpc>
            </a:pPr>
            <a:endParaRPr lang="en-US" sz="2400" dirty="0">
              <a:solidFill>
                <a:schemeClr val="tx2"/>
              </a:solidFill>
            </a:endParaRPr>
          </a:p>
        </p:txBody>
      </p:sp>
      <p:sp>
        <p:nvSpPr>
          <p:cNvPr id="4" name="Text Placeholder 3"/>
          <p:cNvSpPr>
            <a:spLocks noGrp="1"/>
          </p:cNvSpPr>
          <p:nvPr>
            <p:ph type="body" sz="quarter" idx="11" hasCustomPrompt="1"/>
          </p:nvPr>
        </p:nvSpPr>
        <p:spPr>
          <a:xfrm>
            <a:off x="473243" y="1881189"/>
            <a:ext cx="7307179" cy="4032249"/>
          </a:xfrm>
        </p:spPr>
        <p:txBody>
          <a:bodyPr/>
          <a:lstStyle>
            <a:lvl1pPr marL="0" algn="r" defTabSz="1219170" rtl="0" eaLnBrk="1" latinLnBrk="0" hangingPunct="1">
              <a:lnSpc>
                <a:spcPct val="70000"/>
              </a:lnSpc>
              <a:buNone/>
              <a:defRPr lang="en-US" sz="10666"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sp>
        <p:nvSpPr>
          <p:cNvPr id="5" name="Text Placeholder 9"/>
          <p:cNvSpPr>
            <a:spLocks noGrp="1"/>
          </p:cNvSpPr>
          <p:nvPr>
            <p:ph type="body" sz="quarter" idx="14" hasCustomPrompt="1"/>
          </p:nvPr>
        </p:nvSpPr>
        <p:spPr>
          <a:xfrm>
            <a:off x="8352367" y="2889250"/>
            <a:ext cx="3368919" cy="3024271"/>
          </a:xfrm>
        </p:spPr>
        <p:txBody>
          <a:bodyPr>
            <a:noAutofit/>
          </a:bodyPr>
          <a:lstStyle>
            <a:lvl1pPr marL="0" indent="0">
              <a:lnSpc>
                <a:spcPct val="95000"/>
              </a:lnSpc>
              <a:spcAft>
                <a:spcPts val="0"/>
              </a:spcAft>
              <a:buFont typeface="Arial" panose="020B0604020202020204" pitchFamily="34" charset="0"/>
              <a:buChar char="​"/>
              <a:defRPr sz="24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071597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2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2930501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ransition">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8367" y="1892301"/>
            <a:ext cx="11235267" cy="2006599"/>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78367" y="3909483"/>
            <a:ext cx="11235267" cy="1348316"/>
          </a:xfrm>
        </p:spPr>
        <p:txBody>
          <a:bodyPr>
            <a:normAutofit/>
          </a:bodyPr>
          <a:lstStyle>
            <a:lvl1pPr marL="0" indent="0" algn="l">
              <a:buNone/>
              <a:defRPr sz="32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59388439"/>
      </p:ext>
    </p:extLst>
  </p:cSld>
  <p:clrMapOvr>
    <a:masterClrMapping/>
  </p:clrMapOvr>
  <p:extLst>
    <p:ext uri="{DCECCB84-F9BA-43D5-87BE-67443E8EF086}">
      <p15:sldGuideLst xmlns:p15="http://schemas.microsoft.com/office/powerpoint/2012/main">
        <p15:guide id="1" pos="226">
          <p15:clr>
            <a:srgbClr val="FBAE40"/>
          </p15:clr>
        </p15:guide>
        <p15:guide id="2" pos="5534">
          <p15:clr>
            <a:srgbClr val="FBAE40"/>
          </p15:clr>
        </p15:guide>
        <p15:guide id="3" orient="horz" pos="894">
          <p15:clr>
            <a:srgbClr val="FBAE40"/>
          </p15:clr>
        </p15:guide>
        <p15:guide id="4" orient="horz" pos="735">
          <p15:clr>
            <a:srgbClr val="FBAE40"/>
          </p15:clr>
        </p15:guide>
        <p15:guide id="5" orient="horz" pos="184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solidFill>
                  <a:schemeClr val="tx2"/>
                </a:solidFill>
              </a:defRPr>
            </a:lvl1pPr>
          </a:lstStyle>
          <a:p>
            <a:r>
              <a:rPr lang="en-US" dirty="0"/>
              <a:t>Click to edit Master title style</a:t>
            </a:r>
            <a:endParaRPr lang="nb-NO" dirty="0"/>
          </a:p>
        </p:txBody>
      </p:sp>
      <p:sp>
        <p:nvSpPr>
          <p:cNvPr id="3" name="Plassholder for innhold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4" name="Plassholder for lysbildenummer 5"/>
          <p:cNvSpPr txBox="1">
            <a:spLocks/>
          </p:cNvSpPr>
          <p:nvPr userDrawn="1"/>
        </p:nvSpPr>
        <p:spPr>
          <a:xfrm>
            <a:off x="153494" y="6450278"/>
            <a:ext cx="456108" cy="252103"/>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333" b="1" i="0" smtClean="0">
                <a:solidFill>
                  <a:schemeClr val="bg1"/>
                </a:solidFill>
                <a:latin typeface="Arial"/>
                <a:cs typeface="Arial"/>
              </a:rPr>
              <a:pPr algn="ctr"/>
              <a:t>‹#›</a:t>
            </a:fld>
            <a:endParaRPr lang="nb-NO" sz="1333" b="1" i="0" dirty="0">
              <a:solidFill>
                <a:schemeClr val="bg1"/>
              </a:solidFill>
              <a:latin typeface="Arial"/>
              <a:cs typeface="Arial"/>
            </a:endParaRPr>
          </a:p>
        </p:txBody>
      </p:sp>
    </p:spTree>
    <p:extLst>
      <p:ext uri="{BB962C8B-B14F-4D97-AF65-F5344CB8AC3E}">
        <p14:creationId xmlns:p14="http://schemas.microsoft.com/office/powerpoint/2010/main" val="1767855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innhold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1265723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3" y="1881189"/>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1881189"/>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3" y="2887929"/>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2887929"/>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3" y="3897314"/>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3897314"/>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1441263" y="4904054"/>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481263" y="4904054"/>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1" name="Title Placeholder 1"/>
          <p:cNvSpPr>
            <a:spLocks noGrp="1"/>
          </p:cNvSpPr>
          <p:nvPr>
            <p:ph type="title" hasCustomPrompt="1"/>
          </p:nvPr>
        </p:nvSpPr>
        <p:spPr>
          <a:xfrm>
            <a:off x="480000" y="368608"/>
            <a:ext cx="11232000" cy="852709"/>
          </a:xfrm>
          <a:prstGeom prst="rect">
            <a:avLst/>
          </a:prstGeom>
        </p:spPr>
        <p:txBody>
          <a:bodyPr vert="horz" lIns="0" tIns="0" rIns="0" bIns="0" rtlCol="0" anchor="t">
            <a:noAutofit/>
          </a:bodyPr>
          <a:lstStyle/>
          <a:p>
            <a:r>
              <a:rPr lang="en-US" dirty="0"/>
              <a:t>click </a:t>
            </a:r>
            <a:r>
              <a:rPr lang="en-US"/>
              <a:t>to edit master </a:t>
            </a:r>
            <a:r>
              <a:rPr lang="en-US" dirty="0"/>
              <a:t>title style</a:t>
            </a:r>
          </a:p>
        </p:txBody>
      </p:sp>
    </p:spTree>
    <p:extLst>
      <p:ext uri="{BB962C8B-B14F-4D97-AF65-F5344CB8AC3E}">
        <p14:creationId xmlns:p14="http://schemas.microsoft.com/office/powerpoint/2010/main" val="2291821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5" y="2889251"/>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5" y="3898146"/>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8146"/>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5" y="4906209"/>
            <a:ext cx="4223905"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7491663" y="2889251"/>
            <a:ext cx="4221600"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65316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7491663" y="3898145"/>
            <a:ext cx="4221600" cy="1008064"/>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6531663" y="3898145"/>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7491663" y="4906209"/>
            <a:ext cx="4221600"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65316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817337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4" y="2889251"/>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4" y="3897311"/>
            <a:ext cx="2398371" cy="1008064"/>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7311"/>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4" y="4905377"/>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5375367" y="2889251"/>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4415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5375367" y="3897312"/>
            <a:ext cx="2401267"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4415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5375367" y="4905377"/>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4415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9312368" y="2889251"/>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8352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7" name="Text Placeholder 3"/>
          <p:cNvSpPr>
            <a:spLocks noGrp="1"/>
          </p:cNvSpPr>
          <p:nvPr>
            <p:ph type="body" sz="half" idx="41" hasCustomPrompt="1"/>
          </p:nvPr>
        </p:nvSpPr>
        <p:spPr>
          <a:xfrm>
            <a:off x="9312368" y="3897312"/>
            <a:ext cx="2400896"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8" name="Text Placeholder 29"/>
          <p:cNvSpPr>
            <a:spLocks noGrp="1"/>
          </p:cNvSpPr>
          <p:nvPr>
            <p:ph type="body" sz="quarter" idx="42" hasCustomPrompt="1"/>
          </p:nvPr>
        </p:nvSpPr>
        <p:spPr>
          <a:xfrm>
            <a:off x="8352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9" name="Text Placeholder 3"/>
          <p:cNvSpPr>
            <a:spLocks noGrp="1"/>
          </p:cNvSpPr>
          <p:nvPr>
            <p:ph type="body" sz="half" idx="43" hasCustomPrompt="1"/>
          </p:nvPr>
        </p:nvSpPr>
        <p:spPr>
          <a:xfrm>
            <a:off x="9312368" y="4905377"/>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20" name="Text Placeholder 29"/>
          <p:cNvSpPr>
            <a:spLocks noGrp="1"/>
          </p:cNvSpPr>
          <p:nvPr>
            <p:ph type="body" sz="quarter" idx="44" hasCustomPrompt="1"/>
          </p:nvPr>
        </p:nvSpPr>
        <p:spPr>
          <a:xfrm>
            <a:off x="8352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1"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619606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
        <p:nvSpPr>
          <p:cNvPr id="15" name="Content Placeholder 13"/>
          <p:cNvSpPr>
            <a:spLocks noGrp="1"/>
          </p:cNvSpPr>
          <p:nvPr>
            <p:ph sz="quarter" idx="15"/>
          </p:nvPr>
        </p:nvSpPr>
        <p:spPr>
          <a:xfrm>
            <a:off x="478369" y="1881186"/>
            <a:ext cx="53128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13"/>
          <p:cNvSpPr>
            <a:spLocks noGrp="1"/>
          </p:cNvSpPr>
          <p:nvPr>
            <p:ph sz="quarter" idx="16"/>
          </p:nvPr>
        </p:nvSpPr>
        <p:spPr>
          <a:xfrm>
            <a:off x="6400801" y="1881186"/>
            <a:ext cx="53128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579107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2" y="1881188"/>
            <a:ext cx="7296633"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61265"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49991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1633" y="368300"/>
            <a:ext cx="11232000" cy="849224"/>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9"/>
            <a:ext cx="3359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4415369" y="1881189"/>
            <a:ext cx="7296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17525"/>
            <a:ext cx="11232000" cy="340343"/>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377555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8"/>
            <a:ext cx="33596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37"/>
          <p:cNvSpPr>
            <a:spLocks noGrp="1"/>
          </p:cNvSpPr>
          <p:nvPr>
            <p:ph sz="quarter" idx="16"/>
          </p:nvPr>
        </p:nvSpPr>
        <p:spPr>
          <a:xfrm>
            <a:off x="4415367" y="1881188"/>
            <a:ext cx="3361267"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58369"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1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10189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7"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
        <p:nvSpPr>
          <p:cNvPr id="10" name="Content Placeholder 37"/>
          <p:cNvSpPr>
            <a:spLocks noGrp="1"/>
          </p:cNvSpPr>
          <p:nvPr>
            <p:ph sz="quarter" idx="15"/>
          </p:nvPr>
        </p:nvSpPr>
        <p:spPr>
          <a:xfrm>
            <a:off x="480000" y="1881188"/>
            <a:ext cx="11232000"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543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Rectangle 34"/>
          <p:cNvSpPr/>
          <p:nvPr/>
        </p:nvSpPr>
        <p:spPr>
          <a:xfrm>
            <a:off x="0" y="5913439"/>
            <a:ext cx="12192000" cy="950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 name="Title Placeholder 1"/>
          <p:cNvSpPr>
            <a:spLocks noGrp="1"/>
          </p:cNvSpPr>
          <p:nvPr>
            <p:ph type="title"/>
          </p:nvPr>
        </p:nvSpPr>
        <p:spPr>
          <a:xfrm>
            <a:off x="480000" y="368608"/>
            <a:ext cx="11232000" cy="852709"/>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480001" y="1881189"/>
            <a:ext cx="11233633" cy="40322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Image 8"/>
          <p:cNvPicPr>
            <a:picLocks noChangeAspect="1"/>
          </p:cNvPicPr>
          <p:nvPr/>
        </p:nvPicPr>
        <p:blipFill rotWithShape="1">
          <a:blip r:embed="rId20">
            <a:extLst>
              <a:ext uri="{28A0092B-C50C-407E-A947-70E740481C1C}">
                <a14:useLocalDpi xmlns:a14="http://schemas.microsoft.com/office/drawing/2010/main" val="0"/>
              </a:ext>
            </a:extLst>
          </a:blip>
          <a:srcRect r="-80"/>
          <a:stretch/>
        </p:blipFill>
        <p:spPr bwMode="auto">
          <a:xfrm>
            <a:off x="9414657" y="6148687"/>
            <a:ext cx="2298977" cy="4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479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7" name="Rectangle 6"/>
          <p:cNvSpPr/>
          <p:nvPr/>
        </p:nvSpPr>
        <p:spPr>
          <a:xfrm>
            <a:off x="4416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8" name="Rectangle 7"/>
          <p:cNvSpPr/>
          <p:nvPr/>
        </p:nvSpPr>
        <p:spPr>
          <a:xfrm>
            <a:off x="8353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9" name="Rectangle 8"/>
          <p:cNvSpPr/>
          <p:nvPr/>
        </p:nvSpPr>
        <p:spPr>
          <a:xfrm flipH="1">
            <a:off x="3839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0" name="Rectangle 9"/>
          <p:cNvSpPr/>
          <p:nvPr/>
        </p:nvSpPr>
        <p:spPr>
          <a:xfrm flipH="1">
            <a:off x="7776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1" name="Rectangle 10"/>
          <p:cNvSpPr/>
          <p:nvPr/>
        </p:nvSpPr>
        <p:spPr>
          <a:xfrm flipH="1">
            <a:off x="-4"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2" name="Rectangle 11"/>
          <p:cNvSpPr/>
          <p:nvPr/>
        </p:nvSpPr>
        <p:spPr>
          <a:xfrm flipH="1">
            <a:off x="11713631"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3" name="Rectangle 12"/>
          <p:cNvSpPr/>
          <p:nvPr/>
        </p:nvSpPr>
        <p:spPr>
          <a:xfrm flipH="1">
            <a:off x="-1055369" y="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4" name="Rectangle 13"/>
          <p:cNvSpPr/>
          <p:nvPr/>
        </p:nvSpPr>
        <p:spPr>
          <a:xfrm flipH="1">
            <a:off x="-1247369" y="648970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5" name="Rectangle 14"/>
          <p:cNvSpPr/>
          <p:nvPr/>
        </p:nvSpPr>
        <p:spPr>
          <a:xfrm flipH="1">
            <a:off x="-1055369" y="728662"/>
            <a:ext cx="192000" cy="82867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8" name="Rectangle 17"/>
          <p:cNvSpPr/>
          <p:nvPr/>
        </p:nvSpPr>
        <p:spPr>
          <a:xfrm flipH="1">
            <a:off x="-1247369" y="490537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0" name="Rectangle 19"/>
          <p:cNvSpPr/>
          <p:nvPr/>
        </p:nvSpPr>
        <p:spPr>
          <a:xfrm flipH="1">
            <a:off x="-1055369" y="3900359"/>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1" name="Rectangle 20"/>
          <p:cNvSpPr/>
          <p:nvPr/>
        </p:nvSpPr>
        <p:spPr>
          <a:xfrm flipH="1">
            <a:off x="-1247369" y="2886200"/>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2" name="Rectangle 21"/>
          <p:cNvSpPr/>
          <p:nvPr/>
        </p:nvSpPr>
        <p:spPr>
          <a:xfrm flipH="1">
            <a:off x="-1055369" y="188118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3" name="Rectangle 22"/>
          <p:cNvSpPr/>
          <p:nvPr/>
        </p:nvSpPr>
        <p:spPr>
          <a:xfrm flipH="1">
            <a:off x="-1247369" y="1558400"/>
            <a:ext cx="192000" cy="31973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4" name="Rectangle 23"/>
          <p:cNvSpPr/>
          <p:nvPr/>
        </p:nvSpPr>
        <p:spPr>
          <a:xfrm flipH="1">
            <a:off x="-1247369" y="368300"/>
            <a:ext cx="192000" cy="3603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6" name="Rectangle 25"/>
          <p:cNvSpPr/>
          <p:nvPr/>
        </p:nvSpPr>
        <p:spPr>
          <a:xfrm flipH="1">
            <a:off x="-1055369" y="5913438"/>
            <a:ext cx="192000" cy="5762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1"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374508090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txStyles>
    <p:titleStyle>
      <a:lvl1pPr algn="l" defTabSz="1219170" rtl="0" eaLnBrk="1" latinLnBrk="0" hangingPunct="1">
        <a:lnSpc>
          <a:spcPct val="85000"/>
        </a:lnSpc>
        <a:spcBef>
          <a:spcPct val="0"/>
        </a:spcBef>
        <a:buNone/>
        <a:defRPr sz="3733" b="0" i="0" kern="1200">
          <a:solidFill>
            <a:schemeClr val="tx2"/>
          </a:solidFill>
          <a:latin typeface="Bebas Neue" charset="0"/>
          <a:ea typeface="Bebas Neue" charset="0"/>
          <a:cs typeface="Bebas Neue" charset="0"/>
        </a:defRPr>
      </a:lvl1pPr>
    </p:titleStyle>
    <p:body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
          <p15:clr>
            <a:srgbClr val="F26B43"/>
          </p15:clr>
        </p15:guide>
        <p15:guide id="2" orient="horz" pos="577">
          <p15:clr>
            <a:srgbClr val="F26B43"/>
          </p15:clr>
        </p15:guide>
        <p15:guide id="3" orient="horz" pos="736">
          <p15:clr>
            <a:srgbClr val="F26B43"/>
          </p15:clr>
        </p15:guide>
        <p15:guide id="4" orient="horz" pos="889">
          <p15:clr>
            <a:srgbClr val="F26B43"/>
          </p15:clr>
        </p15:guide>
        <p15:guide id="5" orient="horz" pos="1365">
          <p15:clr>
            <a:srgbClr val="F26B43"/>
          </p15:clr>
        </p15:guide>
        <p15:guide id="6" orient="horz" pos="1841">
          <p15:clr>
            <a:srgbClr val="F26B43"/>
          </p15:clr>
        </p15:guide>
        <p15:guide id="7" orient="horz" pos="2794">
          <p15:clr>
            <a:srgbClr val="F26B43"/>
          </p15:clr>
        </p15:guide>
        <p15:guide id="8" orient="horz" pos="2318">
          <p15:clr>
            <a:srgbClr val="F26B43"/>
          </p15:clr>
        </p15:guide>
        <p15:guide id="9" orient="horz" pos="3066">
          <p15:clr>
            <a:srgbClr val="F26B43"/>
          </p15:clr>
        </p15:guide>
        <p15:guide id="10" pos="226">
          <p15:clr>
            <a:srgbClr val="F26B43"/>
          </p15:clr>
        </p15:guide>
        <p15:guide id="11" pos="1814">
          <p15:clr>
            <a:srgbClr val="F26B43"/>
          </p15:clr>
        </p15:guide>
        <p15:guide id="12" pos="2086">
          <p15:clr>
            <a:srgbClr val="F26B43"/>
          </p15:clr>
        </p15:guide>
        <p15:guide id="13" pos="3674">
          <p15:clr>
            <a:srgbClr val="F26B43"/>
          </p15:clr>
        </p15:guide>
        <p15:guide id="14" pos="3946">
          <p15:clr>
            <a:srgbClr val="F26B43"/>
          </p15:clr>
        </p15:guide>
        <p15:guide id="15" pos="553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Patent_encumbrance_of_large_automotive_NiMH_batteries" TargetMode="External"/><Relationship Id="rId3" Type="http://schemas.openxmlformats.org/officeDocument/2006/relationships/notesSlide" Target="../notesSlides/notesSlide5.xml"/><Relationship Id="rId7" Type="http://schemas.openxmlformats.org/officeDocument/2006/relationships/image" Target="../media/image16.JP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creativecommons.org/licenses/by/3.0/" TargetMode="External"/><Relationship Id="rId5" Type="http://schemas.openxmlformats.org/officeDocument/2006/relationships/hyperlink" Target="https://playelek.com/charging-station1/" TargetMode="External"/><Relationship Id="rId10" Type="http://schemas.openxmlformats.org/officeDocument/2006/relationships/image" Target="../media/image17.jpg"/><Relationship Id="rId4" Type="http://schemas.openxmlformats.org/officeDocument/2006/relationships/image" Target="../media/image15.jpg"/><Relationship Id="rId9"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9.xml"/><Relationship Id="rId7" Type="http://schemas.openxmlformats.org/officeDocument/2006/relationships/diagramQuickStyle" Target="../diagrams/quickStyle1.xml"/><Relationship Id="rId12"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diagramLayout" Target="../diagrams/layout1.xml"/><Relationship Id="rId11" Type="http://schemas.openxmlformats.org/officeDocument/2006/relationships/image" Target="../media/image26.png"/><Relationship Id="rId5" Type="http://schemas.openxmlformats.org/officeDocument/2006/relationships/diagramData" Target="../diagrams/data1.xml"/><Relationship Id="rId10" Type="http://schemas.openxmlformats.org/officeDocument/2006/relationships/image" Target="../media/image25.png"/><Relationship Id="rId4" Type="http://schemas.openxmlformats.org/officeDocument/2006/relationships/image" Target="../media/image24.pn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0.xml"/><Relationship Id="rId7" Type="http://schemas.openxmlformats.org/officeDocument/2006/relationships/hyperlink" Target="https://eur-lex.europa.eu/legal-content/FR/TXT/?uri=CELEX:32023R1185" TargetMode="External"/><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hyperlink" Target="https://eur-lex.europa.eu/legal-content/EN/TXT/?uri=CELEX%3A52018PC0353" TargetMode="External"/><Relationship Id="rId11" Type="http://schemas.openxmlformats.org/officeDocument/2006/relationships/image" Target="../media/image31.png"/><Relationship Id="rId5" Type="http://schemas.openxmlformats.org/officeDocument/2006/relationships/hyperlink" Target="https://eur-lex.europa.eu/legal-content/en/TXT/?uri=CELEX:32009L0125" TargetMode="External"/><Relationship Id="rId10" Type="http://schemas.openxmlformats.org/officeDocument/2006/relationships/image" Target="../media/image30.jpeg"/><Relationship Id="rId4" Type="http://schemas.openxmlformats.org/officeDocument/2006/relationships/hyperlink" Target="https://ww2.arb.ca.gov/news/carb-amends-low-carbon-fuel-standard-wider-impact" TargetMode="Externa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1.m4a"/><Relationship Id="rId7" Type="http://schemas.openxmlformats.org/officeDocument/2006/relationships/hyperlink" Target="https://new.abb.com/us/sustainability/environment/environmental-product-declarations" TargetMode="External"/><Relationship Id="rId2" Type="http://schemas.microsoft.com/office/2007/relationships/media" Target="../media/media1.m4a"/><Relationship Id="rId1" Type="http://schemas.openxmlformats.org/officeDocument/2006/relationships/tags" Target="../tags/tag6.xml"/><Relationship Id="rId6" Type="http://schemas.openxmlformats.org/officeDocument/2006/relationships/image" Target="../media/image32.png"/><Relationship Id="rId5" Type="http://schemas.openxmlformats.org/officeDocument/2006/relationships/notesSlide" Target="../notesSlides/notesSlide11.xml"/><Relationship Id="rId4"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etoollcd.com/index.php/knowledgebase/etoollcd-compliance-with-international-standards/" TargetMode="External"/><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carbone4.com/analyse-myco2-empreinte-carbone-moyenne-2021" TargetMode="External"/><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www.capitaine-carbone.fr/bilan-carbone/" TargetMode="External"/><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50.jpe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57.jpg"/><Relationship Id="rId13" Type="http://schemas.openxmlformats.org/officeDocument/2006/relationships/hyperlink" Target="https://zrak.ekoakcija.org/qa/indeks-kvaliteta-zraka" TargetMode="External"/><Relationship Id="rId3" Type="http://schemas.openxmlformats.org/officeDocument/2006/relationships/image" Target="../media/image37.png"/><Relationship Id="rId7" Type="http://schemas.openxmlformats.org/officeDocument/2006/relationships/hyperlink" Target="https://www.ecospan.co.uk/direct-toxicity-assessment-dta/" TargetMode="External"/><Relationship Id="rId12"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56.jpg"/><Relationship Id="rId11" Type="http://schemas.openxmlformats.org/officeDocument/2006/relationships/hyperlink" Target="https://www.flickr.com/photos/matt_hintsa/2972465611" TargetMode="External"/><Relationship Id="rId5" Type="http://schemas.openxmlformats.org/officeDocument/2006/relationships/hyperlink" Target="https://www.nytimes.com/2019/07/08/business/media/as-the-world-heats-up-the-climate-for-news-is-changing-too.html" TargetMode="External"/><Relationship Id="rId10" Type="http://schemas.openxmlformats.org/officeDocument/2006/relationships/image" Target="../media/image58.jpg"/><Relationship Id="rId4" Type="http://schemas.openxmlformats.org/officeDocument/2006/relationships/image" Target="../media/image55.jpg"/><Relationship Id="rId9" Type="http://schemas.openxmlformats.org/officeDocument/2006/relationships/hyperlink" Target="http://www.flickr.com/photos/48722974@N07/5120831376/"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8" Type="http://schemas.openxmlformats.org/officeDocument/2006/relationships/hyperlink" Target="https://www.theguardian.com/football/ng-interactive/2017/dec/25/how-green-are-electric-cars" TargetMode="External"/><Relationship Id="rId13" Type="http://schemas.openxmlformats.org/officeDocument/2006/relationships/image" Target="../media/image8.png"/><Relationship Id="rId18" Type="http://schemas.openxmlformats.org/officeDocument/2006/relationships/hyperlink" Target="https://paperjam.lu/article/la-voiture-electrique-emettrai" TargetMode="External"/><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s://www.bbc.com/news/science-environment-46459714" TargetMode="External"/><Relationship Id="rId17" Type="http://schemas.openxmlformats.org/officeDocument/2006/relationships/image" Target="../media/image10.png"/><Relationship Id="rId2" Type="http://schemas.openxmlformats.org/officeDocument/2006/relationships/slideLayout" Target="../slideLayouts/slideLayout17.xml"/><Relationship Id="rId16" Type="http://schemas.openxmlformats.org/officeDocument/2006/relationships/hyperlink" Target="https://www.independent.co.uk/news/science/nuclear-power-is-the-greenest-option-say-top-scientists-9955997.html" TargetMode="External"/><Relationship Id="rId1" Type="http://schemas.openxmlformats.org/officeDocument/2006/relationships/tags" Target="../tags/tag1.xml"/><Relationship Id="rId6" Type="http://schemas.openxmlformats.org/officeDocument/2006/relationships/hyperlink" Target="http://nymag.com/intelligencer/2013/02/your-paper-cup-is-destroying-the-world.html" TargetMode="External"/><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hyperlink" Target="https://www.theverge.com/2018/5/12/17337602/plastic-tote-bags-climate-change-litter-life-cycle-assessments-environment" TargetMode="External"/><Relationship Id="rId4" Type="http://schemas.openxmlformats.org/officeDocument/2006/relationships/hyperlink" Target="https://www.theguardian.com/environment/2015/jan/29/biofuels-are-not-the-green-alternative-to-fossil-fuels-they-are-sold-as" TargetMode="External"/><Relationship Id="rId9" Type="http://schemas.openxmlformats.org/officeDocument/2006/relationships/image" Target="../media/image6.png"/><Relationship Id="rId14" Type="http://schemas.openxmlformats.org/officeDocument/2006/relationships/hyperlink" Target="https://www.economist.com/science-and-technology/2016/12/10/how-clean-is-solar-pow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68.jpeg"/></Relationships>
</file>

<file path=ppt/slides/_rels/slide43.xml.rels><?xml version="1.0" encoding="UTF-8" standalone="yes"?>
<Relationships xmlns="http://schemas.openxmlformats.org/package/2006/relationships"><Relationship Id="rId8" Type="http://schemas.openxmlformats.org/officeDocument/2006/relationships/hyperlink" Target="https://www.iybssd2022.org/easac-commentary-on-hydrogen-and-synthetic-fuels/" TargetMode="External"/><Relationship Id="rId3" Type="http://schemas.openxmlformats.org/officeDocument/2006/relationships/hyperlink" Target="https://librairie.ademe.fr/changement-climatique-et-energie/4213-analyse-de-cycle-de-vie-relative-a-l-hydrogene.html" TargetMode="External"/><Relationship Id="rId7" Type="http://schemas.openxmlformats.org/officeDocument/2006/relationships/image" Target="../media/image69.jp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hart" Target="../charts/chart4.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gif"/><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hyperlink" Target="https://wdocs-pub.chd.lu/docs/exped/0003/078/6789.pdf"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image" Target="../media/image79.png"/><Relationship Id="rId1" Type="http://schemas.openxmlformats.org/officeDocument/2006/relationships/slideLayout" Target="../slideLayouts/slideLayout9.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86.jp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37.png"/><Relationship Id="rId2" Type="http://schemas.openxmlformats.org/officeDocument/2006/relationships/image" Target="../media/image88.png"/><Relationship Id="rId1" Type="http://schemas.openxmlformats.org/officeDocument/2006/relationships/slideLayout" Target="../slideLayouts/slideLayout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image" Target="../media/image94.jpeg"/><Relationship Id="rId7" Type="http://schemas.openxmlformats.org/officeDocument/2006/relationships/image" Target="../media/image98.jpeg"/><Relationship Id="rId12" Type="http://schemas.openxmlformats.org/officeDocument/2006/relationships/image" Target="../media/image37.png"/><Relationship Id="rId2" Type="http://schemas.openxmlformats.org/officeDocument/2006/relationships/image" Target="../media/image93.png"/><Relationship Id="rId1" Type="http://schemas.openxmlformats.org/officeDocument/2006/relationships/slideLayout" Target="../slideLayouts/slideLayout9.xml"/><Relationship Id="rId6" Type="http://schemas.openxmlformats.org/officeDocument/2006/relationships/image" Target="../media/image97.jpeg"/><Relationship Id="rId11" Type="http://schemas.openxmlformats.org/officeDocument/2006/relationships/image" Target="../media/image101.jpeg"/><Relationship Id="rId5" Type="http://schemas.openxmlformats.org/officeDocument/2006/relationships/image" Target="../media/image96.jpeg"/><Relationship Id="rId10" Type="http://schemas.openxmlformats.org/officeDocument/2006/relationships/image" Target="../media/image84.jpeg"/><Relationship Id="rId4" Type="http://schemas.openxmlformats.org/officeDocument/2006/relationships/image" Target="../media/image95.jpeg"/><Relationship Id="rId9" Type="http://schemas.openxmlformats.org/officeDocument/2006/relationships/image" Target="../media/image100.jpeg"/></Relationships>
</file>

<file path=ppt/slides/_rels/slide5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8.jpe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100.jpeg"/><Relationship Id="rId4" Type="http://schemas.openxmlformats.org/officeDocument/2006/relationships/image" Target="../media/image99.jpeg"/></Relationships>
</file>

<file path=ppt/slides/_rels/slide58.xml.rels><?xml version="1.0" encoding="UTF-8" standalone="yes"?>
<Relationships xmlns="http://schemas.openxmlformats.org/package/2006/relationships"><Relationship Id="rId8" Type="http://schemas.openxmlformats.org/officeDocument/2006/relationships/image" Target="../media/image106.JPG"/><Relationship Id="rId13" Type="http://schemas.openxmlformats.org/officeDocument/2006/relationships/hyperlink" Target="https://unece.org/sites/default/files/2022-04/LCA_3_FINAL%20March%202022.pdf" TargetMode="External"/><Relationship Id="rId3" Type="http://schemas.openxmlformats.org/officeDocument/2006/relationships/chart" Target="../charts/chart5.xml"/><Relationship Id="rId7" Type="http://schemas.openxmlformats.org/officeDocument/2006/relationships/image" Target="../media/image105.jpg"/><Relationship Id="rId12" Type="http://schemas.openxmlformats.org/officeDocument/2006/relationships/image" Target="../media/image110.JP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04.jpeg"/><Relationship Id="rId11" Type="http://schemas.openxmlformats.org/officeDocument/2006/relationships/image" Target="../media/image109.jpg"/><Relationship Id="rId5" Type="http://schemas.openxmlformats.org/officeDocument/2006/relationships/image" Target="../media/image103.jpg"/><Relationship Id="rId10" Type="http://schemas.openxmlformats.org/officeDocument/2006/relationships/image" Target="../media/image108.png"/><Relationship Id="rId4" Type="http://schemas.openxmlformats.org/officeDocument/2006/relationships/image" Target="../media/image102.jpg"/><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image" Target="../media/image106.JPG"/><Relationship Id="rId13" Type="http://schemas.openxmlformats.org/officeDocument/2006/relationships/image" Target="../media/image111.jpg"/><Relationship Id="rId3" Type="http://schemas.openxmlformats.org/officeDocument/2006/relationships/chart" Target="../charts/chart6.xml"/><Relationship Id="rId7" Type="http://schemas.openxmlformats.org/officeDocument/2006/relationships/image" Target="../media/image105.jpg"/><Relationship Id="rId12" Type="http://schemas.openxmlformats.org/officeDocument/2006/relationships/image" Target="../media/image110.JP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04.jpeg"/><Relationship Id="rId11" Type="http://schemas.openxmlformats.org/officeDocument/2006/relationships/image" Target="../media/image109.jpg"/><Relationship Id="rId5" Type="http://schemas.openxmlformats.org/officeDocument/2006/relationships/image" Target="../media/image103.jpg"/><Relationship Id="rId10" Type="http://schemas.openxmlformats.org/officeDocument/2006/relationships/image" Target="../media/image108.png"/><Relationship Id="rId4" Type="http://schemas.openxmlformats.org/officeDocument/2006/relationships/image" Target="../media/image102.jpg"/><Relationship Id="rId9" Type="http://schemas.openxmlformats.org/officeDocument/2006/relationships/image" Target="../media/image107.png"/><Relationship Id="rId14" Type="http://schemas.openxmlformats.org/officeDocument/2006/relationships/hyperlink" Target="https://unece.org/sites/default/files/2022-04/LCA_3_FINAL%20March%202022.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13.png"/><Relationship Id="rId4" Type="http://schemas.openxmlformats.org/officeDocument/2006/relationships/hyperlink" Target="https://assets.rte-france.com/prod/public/2022-01/Energy%20pathways%202050_Key%20results.pdf"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4.png"/><Relationship Id="rId3" Type="http://schemas.openxmlformats.org/officeDocument/2006/relationships/image" Target="../media/image102.jpg"/><Relationship Id="rId7" Type="http://schemas.openxmlformats.org/officeDocument/2006/relationships/image" Target="../media/image106.JPG"/><Relationship Id="rId12" Type="http://schemas.openxmlformats.org/officeDocument/2006/relationships/chart" Target="../charts/chart7.xm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105.jpg"/><Relationship Id="rId11" Type="http://schemas.openxmlformats.org/officeDocument/2006/relationships/image" Target="../media/image110.JPG"/><Relationship Id="rId5" Type="http://schemas.openxmlformats.org/officeDocument/2006/relationships/image" Target="../media/image104.jpeg"/><Relationship Id="rId10" Type="http://schemas.openxmlformats.org/officeDocument/2006/relationships/image" Target="../media/image109.jpg"/><Relationship Id="rId4" Type="http://schemas.openxmlformats.org/officeDocument/2006/relationships/image" Target="../media/image103.jpg"/><Relationship Id="rId9" Type="http://schemas.openxmlformats.org/officeDocument/2006/relationships/image" Target="../media/image108.png"/><Relationship Id="rId14" Type="http://schemas.openxmlformats.org/officeDocument/2006/relationships/hyperlink" Target="https://unece.org/sites/default/files/2022-04/LCA_3_FINAL%20March%202022.pdf"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5.xml"/><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svg"/><Relationship Id="rId17" Type="http://schemas.openxmlformats.org/officeDocument/2006/relationships/image" Target="../media/image134.jpg"/><Relationship Id="rId2" Type="http://schemas.openxmlformats.org/officeDocument/2006/relationships/notesSlide" Target="../notesSlides/notesSlide30.xml"/><Relationship Id="rId16" Type="http://schemas.openxmlformats.org/officeDocument/2006/relationships/image" Target="../media/image133.svg"/><Relationship Id="rId1" Type="http://schemas.openxmlformats.org/officeDocument/2006/relationships/slideLayout" Target="../slideLayouts/slideLayout9.xml"/><Relationship Id="rId6" Type="http://schemas.openxmlformats.org/officeDocument/2006/relationships/image" Target="../media/image123.sv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 Id="rId14" Type="http://schemas.openxmlformats.org/officeDocument/2006/relationships/image" Target="../media/image131.svg"/></Relationships>
</file>

<file path=ppt/slides/_rels/slide68.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9.svg"/><Relationship Id="rId18" Type="http://schemas.openxmlformats.org/officeDocument/2006/relationships/image" Target="../media/image136.jpg"/><Relationship Id="rId3" Type="http://schemas.openxmlformats.org/officeDocument/2006/relationships/image" Target="../media/image127.svg"/><Relationship Id="rId7" Type="http://schemas.openxmlformats.org/officeDocument/2006/relationships/image" Target="../media/image121.svg"/><Relationship Id="rId12" Type="http://schemas.openxmlformats.org/officeDocument/2006/relationships/image" Target="../media/image128.png"/><Relationship Id="rId17" Type="http://schemas.openxmlformats.org/officeDocument/2006/relationships/image" Target="../media/image135.png"/><Relationship Id="rId2" Type="http://schemas.openxmlformats.org/officeDocument/2006/relationships/image" Target="../media/image126.png"/><Relationship Id="rId16" Type="http://schemas.openxmlformats.org/officeDocument/2006/relationships/image" Target="../media/image134.jp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33.svg"/><Relationship Id="rId5" Type="http://schemas.openxmlformats.org/officeDocument/2006/relationships/image" Target="../media/image125.svg"/><Relationship Id="rId15" Type="http://schemas.openxmlformats.org/officeDocument/2006/relationships/image" Target="../media/image131.svg"/><Relationship Id="rId10" Type="http://schemas.openxmlformats.org/officeDocument/2006/relationships/image" Target="../media/image132.png"/><Relationship Id="rId4" Type="http://schemas.openxmlformats.org/officeDocument/2006/relationships/image" Target="../media/image124.png"/><Relationship Id="rId9" Type="http://schemas.openxmlformats.org/officeDocument/2006/relationships/image" Target="../media/image123.svg"/><Relationship Id="rId14" Type="http://schemas.openxmlformats.org/officeDocument/2006/relationships/image" Target="../media/image130.png"/></Relationships>
</file>

<file path=ppt/slides/_rels/slide69.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9.svg"/><Relationship Id="rId18" Type="http://schemas.openxmlformats.org/officeDocument/2006/relationships/image" Target="../media/image1250.png"/><Relationship Id="rId3" Type="http://schemas.openxmlformats.org/officeDocument/2006/relationships/image" Target="../media/image127.svg"/><Relationship Id="rId7" Type="http://schemas.openxmlformats.org/officeDocument/2006/relationships/image" Target="../media/image121.svg"/><Relationship Id="rId12" Type="http://schemas.openxmlformats.org/officeDocument/2006/relationships/image" Target="../media/image128.png"/><Relationship Id="rId17" Type="http://schemas.openxmlformats.org/officeDocument/2006/relationships/image" Target="../media/image1240.png"/><Relationship Id="rId2" Type="http://schemas.openxmlformats.org/officeDocument/2006/relationships/image" Target="../media/image126.png"/><Relationship Id="rId16" Type="http://schemas.openxmlformats.org/officeDocument/2006/relationships/image" Target="../media/image134.jpg"/><Relationship Id="rId20" Type="http://schemas.openxmlformats.org/officeDocument/2006/relationships/image" Target="../media/image1270.pn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33.svg"/><Relationship Id="rId5" Type="http://schemas.openxmlformats.org/officeDocument/2006/relationships/image" Target="../media/image125.svg"/><Relationship Id="rId15" Type="http://schemas.openxmlformats.org/officeDocument/2006/relationships/image" Target="../media/image131.svg"/><Relationship Id="rId10" Type="http://schemas.openxmlformats.org/officeDocument/2006/relationships/image" Target="../media/image132.png"/><Relationship Id="rId19" Type="http://schemas.openxmlformats.org/officeDocument/2006/relationships/image" Target="../media/image1260.png"/><Relationship Id="rId4" Type="http://schemas.openxmlformats.org/officeDocument/2006/relationships/image" Target="../media/image124.png"/><Relationship Id="rId9" Type="http://schemas.openxmlformats.org/officeDocument/2006/relationships/image" Target="../media/image123.svg"/><Relationship Id="rId1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1.svg"/><Relationship Id="rId18" Type="http://schemas.openxmlformats.org/officeDocument/2006/relationships/image" Target="../media/image128.png"/><Relationship Id="rId3" Type="http://schemas.openxmlformats.org/officeDocument/2006/relationships/image" Target="../media/image1290.png"/><Relationship Id="rId21" Type="http://schemas.openxmlformats.org/officeDocument/2006/relationships/image" Target="../media/image134.jpg"/><Relationship Id="rId7" Type="http://schemas.openxmlformats.org/officeDocument/2006/relationships/image" Target="../media/image133.png"/><Relationship Id="rId12" Type="http://schemas.openxmlformats.org/officeDocument/2006/relationships/image" Target="../media/image120.png"/><Relationship Id="rId17" Type="http://schemas.openxmlformats.org/officeDocument/2006/relationships/image" Target="../media/image133.svg"/><Relationship Id="rId2" Type="http://schemas.openxmlformats.org/officeDocument/2006/relationships/image" Target="../media/image137.png"/><Relationship Id="rId16" Type="http://schemas.openxmlformats.org/officeDocument/2006/relationships/image" Target="../media/image132.png"/><Relationship Id="rId20" Type="http://schemas.openxmlformats.org/officeDocument/2006/relationships/image" Target="../media/image131.svg"/><Relationship Id="rId1" Type="http://schemas.openxmlformats.org/officeDocument/2006/relationships/slideLayout" Target="../slideLayouts/slideLayout5.xml"/><Relationship Id="rId6" Type="http://schemas.openxmlformats.org/officeDocument/2006/relationships/image" Target="../media/image1370.png"/><Relationship Id="rId11" Type="http://schemas.openxmlformats.org/officeDocument/2006/relationships/image" Target="../media/image125.svg"/><Relationship Id="rId5" Type="http://schemas.openxmlformats.org/officeDocument/2006/relationships/image" Target="../media/image1310.png"/><Relationship Id="rId15" Type="http://schemas.openxmlformats.org/officeDocument/2006/relationships/image" Target="../media/image123.svg"/><Relationship Id="rId23" Type="http://schemas.openxmlformats.org/officeDocument/2006/relationships/image" Target="../media/image1340.png"/><Relationship Id="rId10" Type="http://schemas.openxmlformats.org/officeDocument/2006/relationships/image" Target="../media/image124.png"/><Relationship Id="rId19" Type="http://schemas.openxmlformats.org/officeDocument/2006/relationships/image" Target="../media/image129.svg"/><Relationship Id="rId4" Type="http://schemas.openxmlformats.org/officeDocument/2006/relationships/image" Target="../media/image1300.png"/><Relationship Id="rId9" Type="http://schemas.openxmlformats.org/officeDocument/2006/relationships/image" Target="../media/image127.svg"/><Relationship Id="rId14" Type="http://schemas.openxmlformats.org/officeDocument/2006/relationships/image" Target="../media/image122.png"/></Relationships>
</file>

<file path=ppt/slides/_rels/slide71.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9.svg"/><Relationship Id="rId18" Type="http://schemas.openxmlformats.org/officeDocument/2006/relationships/image" Target="../media/image142.png"/><Relationship Id="rId3" Type="http://schemas.openxmlformats.org/officeDocument/2006/relationships/image" Target="../media/image127.svg"/><Relationship Id="rId7" Type="http://schemas.openxmlformats.org/officeDocument/2006/relationships/image" Target="../media/image121.svg"/><Relationship Id="rId12" Type="http://schemas.openxmlformats.org/officeDocument/2006/relationships/image" Target="../media/image128.png"/><Relationship Id="rId17" Type="http://schemas.openxmlformats.org/officeDocument/2006/relationships/image" Target="../media/image141.png"/><Relationship Id="rId2" Type="http://schemas.openxmlformats.org/officeDocument/2006/relationships/image" Target="../media/image126.png"/><Relationship Id="rId16" Type="http://schemas.openxmlformats.org/officeDocument/2006/relationships/image" Target="../media/image134.jp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33.svg"/><Relationship Id="rId5" Type="http://schemas.openxmlformats.org/officeDocument/2006/relationships/image" Target="../media/image125.svg"/><Relationship Id="rId15" Type="http://schemas.openxmlformats.org/officeDocument/2006/relationships/image" Target="../media/image131.svg"/><Relationship Id="rId10" Type="http://schemas.openxmlformats.org/officeDocument/2006/relationships/image" Target="../media/image132.png"/><Relationship Id="rId19" Type="http://schemas.openxmlformats.org/officeDocument/2006/relationships/image" Target="../media/image136.jpg"/><Relationship Id="rId4" Type="http://schemas.openxmlformats.org/officeDocument/2006/relationships/image" Target="../media/image124.png"/><Relationship Id="rId9" Type="http://schemas.openxmlformats.org/officeDocument/2006/relationships/image" Target="../media/image123.svg"/><Relationship Id="rId14" Type="http://schemas.openxmlformats.org/officeDocument/2006/relationships/image" Target="../media/image13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40.png"/><Relationship Id="rId13"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51.png"/><Relationship Id="rId12"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147.png"/><Relationship Id="rId5" Type="http://schemas.openxmlformats.org/officeDocument/2006/relationships/image" Target="../media/image145.png"/><Relationship Id="rId10" Type="http://schemas.openxmlformats.org/officeDocument/2006/relationships/image" Target="../media/image1460.png"/><Relationship Id="rId4" Type="http://schemas.openxmlformats.org/officeDocument/2006/relationships/image" Target="../media/image144.png"/><Relationship Id="rId9" Type="http://schemas.openxmlformats.org/officeDocument/2006/relationships/image" Target="../media/image1450.png"/><Relationship Id="rId14" Type="http://schemas.openxmlformats.org/officeDocument/2006/relationships/image" Target="../media/image150.png"/></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9.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B513-DD68-44A0-91F9-CD688DE96897}"/>
              </a:ext>
            </a:extLst>
          </p:cNvPr>
          <p:cNvSpPr>
            <a:spLocks noGrp="1"/>
          </p:cNvSpPr>
          <p:nvPr>
            <p:ph type="ctrTitle"/>
          </p:nvPr>
        </p:nvSpPr>
        <p:spPr/>
        <p:txBody>
          <a:bodyPr/>
          <a:lstStyle/>
          <a:p>
            <a:r>
              <a:rPr lang="fr-FR" noProof="0" dirty="0"/>
              <a:t>Analyse du cycle de vie</a:t>
            </a:r>
          </a:p>
        </p:txBody>
      </p:sp>
      <p:sp>
        <p:nvSpPr>
          <p:cNvPr id="3" name="Subtitle 2">
            <a:extLst>
              <a:ext uri="{FF2B5EF4-FFF2-40B4-BE49-F238E27FC236}">
                <a16:creationId xmlns:a16="http://schemas.microsoft.com/office/drawing/2014/main" id="{27D1EF49-47DE-806A-607B-B768E1A54DE6}"/>
              </a:ext>
            </a:extLst>
          </p:cNvPr>
          <p:cNvSpPr>
            <a:spLocks noGrp="1"/>
          </p:cNvSpPr>
          <p:nvPr>
            <p:ph type="subTitle" idx="1"/>
          </p:nvPr>
        </p:nvSpPr>
        <p:spPr>
          <a:xfrm>
            <a:off x="478367" y="3909482"/>
            <a:ext cx="11235267" cy="1927113"/>
          </a:xfrm>
        </p:spPr>
        <p:txBody>
          <a:bodyPr>
            <a:normAutofit fontScale="55000" lnSpcReduction="20000"/>
          </a:bodyPr>
          <a:lstStyle/>
          <a:p>
            <a:r>
              <a:rPr lang="fr-FR" noProof="0" dirty="0"/>
              <a:t>Introduction, applications</a:t>
            </a:r>
          </a:p>
          <a:p>
            <a:r>
              <a:rPr lang="fr-FR" dirty="0"/>
              <a:t>Thomas Gibon</a:t>
            </a:r>
            <a:br>
              <a:rPr lang="fr-FR" dirty="0"/>
            </a:br>
            <a:r>
              <a:rPr lang="fr-FR" dirty="0"/>
              <a:t>Luxembourg Institute of Science and </a:t>
            </a:r>
            <a:r>
              <a:rPr lang="fr-FR" dirty="0" err="1"/>
              <a:t>Technology</a:t>
            </a:r>
            <a:r>
              <a:rPr lang="fr-FR" dirty="0"/>
              <a:t> (LIST)</a:t>
            </a:r>
          </a:p>
          <a:p>
            <a:r>
              <a:rPr lang="fr-FR" noProof="0" dirty="0"/>
              <a:t>ENSAE – Enjeux environnementaux (OMI448)</a:t>
            </a:r>
            <a:br>
              <a:rPr lang="fr-FR" noProof="0" dirty="0"/>
            </a:br>
            <a:r>
              <a:rPr lang="fr-FR" noProof="0" dirty="0"/>
              <a:t>5 avril 2024</a:t>
            </a:r>
          </a:p>
        </p:txBody>
      </p:sp>
      <p:pic>
        <p:nvPicPr>
          <p:cNvPr id="7" name="Picture 6" descr="A black and white logo&#10;&#10;Description automatically generated">
            <a:extLst>
              <a:ext uri="{FF2B5EF4-FFF2-40B4-BE49-F238E27FC236}">
                <a16:creationId xmlns:a16="http://schemas.microsoft.com/office/drawing/2014/main" id="{84D5A6F9-42EF-308E-535B-7910D3498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68" y="5938865"/>
            <a:ext cx="2817492" cy="934427"/>
          </a:xfrm>
          <a:prstGeom prst="rect">
            <a:avLst/>
          </a:prstGeom>
        </p:spPr>
      </p:pic>
    </p:spTree>
    <p:extLst>
      <p:ext uri="{BB962C8B-B14F-4D97-AF65-F5344CB8AC3E}">
        <p14:creationId xmlns:p14="http://schemas.microsoft.com/office/powerpoint/2010/main" val="327711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Pourquoi l’ACV?</a:t>
            </a:r>
          </a:p>
        </p:txBody>
      </p:sp>
      <p:sp>
        <p:nvSpPr>
          <p:cNvPr id="12" name="Text Placeholder 11">
            <a:extLst>
              <a:ext uri="{FF2B5EF4-FFF2-40B4-BE49-F238E27FC236}">
                <a16:creationId xmlns:a16="http://schemas.microsoft.com/office/drawing/2014/main" id="{CDA742FA-A04A-B247-A57A-89E0219CA897}"/>
              </a:ext>
            </a:extLst>
          </p:cNvPr>
          <p:cNvSpPr>
            <a:spLocks noGrp="1"/>
          </p:cNvSpPr>
          <p:nvPr>
            <p:ph type="body" idx="28"/>
          </p:nvPr>
        </p:nvSpPr>
        <p:spPr/>
        <p:txBody>
          <a:bodyPr/>
          <a:lstStyle/>
          <a:p>
            <a:endParaRPr lang="en-IE"/>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sz="quarter" idx="15"/>
          </p:nvPr>
        </p:nvSpPr>
        <p:spPr/>
        <p:txBody>
          <a:bodyPr>
            <a:normAutofit/>
          </a:bodyPr>
          <a:lstStyle/>
          <a:p>
            <a:r>
              <a:rPr lang="fr-FR" noProof="0" dirty="0"/>
              <a:t>Transfert de pollution le long de la chaîne de valeur</a:t>
            </a:r>
          </a:p>
          <a:p>
            <a:pPr lvl="1"/>
            <a:r>
              <a:rPr lang="fr-FR" noProof="0" dirty="0"/>
              <a:t>“Les véhicules électriques n’émettent aucune pollution” – ou bien ? </a:t>
            </a:r>
          </a:p>
          <a:p>
            <a:pPr lvl="1"/>
            <a:endParaRPr lang="fr-FR" noProof="0" dirty="0"/>
          </a:p>
          <a:p>
            <a:pPr lvl="1"/>
            <a:endParaRPr lang="fr-FR" noProof="0" dirty="0"/>
          </a:p>
          <a:p>
            <a:pPr lvl="1"/>
            <a:endParaRPr lang="fr-FR" noProof="0" dirty="0"/>
          </a:p>
        </p:txBody>
      </p:sp>
      <p:sp>
        <p:nvSpPr>
          <p:cNvPr id="9" name="TextBox 8">
            <a:extLst>
              <a:ext uri="{FF2B5EF4-FFF2-40B4-BE49-F238E27FC236}">
                <a16:creationId xmlns:a16="http://schemas.microsoft.com/office/drawing/2014/main" id="{8BECB20E-054F-44F8-BBFC-4AE7F8839F13}"/>
              </a:ext>
            </a:extLst>
          </p:cNvPr>
          <p:cNvSpPr txBox="1"/>
          <p:nvPr/>
        </p:nvSpPr>
        <p:spPr>
          <a:xfrm>
            <a:off x="967730" y="6453697"/>
            <a:ext cx="10170487" cy="318100"/>
          </a:xfrm>
          <a:prstGeom prst="rect">
            <a:avLst/>
          </a:prstGeom>
          <a:noFill/>
        </p:spPr>
        <p:txBody>
          <a:bodyPr wrap="square" rtlCol="0">
            <a:spAutoFit/>
          </a:bodyPr>
          <a:lstStyle/>
          <a:p>
            <a:r>
              <a:rPr lang="en-GB" sz="1467" dirty="0">
                <a:solidFill>
                  <a:schemeClr val="bg1"/>
                </a:solidFill>
              </a:rPr>
              <a:t>Image: https://www.nissan-global.com/EN/TECHNOLOGY/OVERVIEW/zero_emission.html</a:t>
            </a:r>
          </a:p>
        </p:txBody>
      </p:sp>
      <p:grpSp>
        <p:nvGrpSpPr>
          <p:cNvPr id="21" name="Group 20">
            <a:extLst>
              <a:ext uri="{FF2B5EF4-FFF2-40B4-BE49-F238E27FC236}">
                <a16:creationId xmlns:a16="http://schemas.microsoft.com/office/drawing/2014/main" id="{8FA1370F-3EA4-42A8-A327-C4680566C07D}"/>
              </a:ext>
            </a:extLst>
          </p:cNvPr>
          <p:cNvGrpSpPr/>
          <p:nvPr/>
        </p:nvGrpSpPr>
        <p:grpSpPr>
          <a:xfrm>
            <a:off x="6827190" y="2856482"/>
            <a:ext cx="5614497" cy="3419589"/>
            <a:chOff x="5120392" y="2142361"/>
            <a:chExt cx="4210873" cy="2564692"/>
          </a:xfrm>
        </p:grpSpPr>
        <p:sp>
          <p:nvSpPr>
            <p:cNvPr id="4" name="Rectangle 3">
              <a:extLst>
                <a:ext uri="{FF2B5EF4-FFF2-40B4-BE49-F238E27FC236}">
                  <a16:creationId xmlns:a16="http://schemas.microsoft.com/office/drawing/2014/main" id="{61C2ACFD-9BE2-401E-ADD4-2F7B83F9BCD8}"/>
                </a:ext>
              </a:extLst>
            </p:cNvPr>
            <p:cNvSpPr/>
            <p:nvPr/>
          </p:nvSpPr>
          <p:spPr>
            <a:xfrm>
              <a:off x="8050372" y="2989024"/>
              <a:ext cx="935972" cy="10842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4267" dirty="0">
                  <a:solidFill>
                    <a:schemeClr val="tx2"/>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7" name="Connector: Curved 6">
              <a:extLst>
                <a:ext uri="{FF2B5EF4-FFF2-40B4-BE49-F238E27FC236}">
                  <a16:creationId xmlns:a16="http://schemas.microsoft.com/office/drawing/2014/main" id="{A949EEE0-C543-4515-AC6E-8A27B03085E4}"/>
                </a:ext>
              </a:extLst>
            </p:cNvPr>
            <p:cNvCxnSpPr/>
            <p:nvPr/>
          </p:nvCxnSpPr>
          <p:spPr>
            <a:xfrm flipV="1">
              <a:off x="5120392" y="2698595"/>
              <a:ext cx="1466262" cy="863719"/>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10" name="Connector: Curved 9">
              <a:extLst>
                <a:ext uri="{FF2B5EF4-FFF2-40B4-BE49-F238E27FC236}">
                  <a16:creationId xmlns:a16="http://schemas.microsoft.com/office/drawing/2014/main" id="{833778E2-865F-4C18-A33B-EBEC23C768DB}"/>
                </a:ext>
              </a:extLst>
            </p:cNvPr>
            <p:cNvCxnSpPr>
              <a:cxnSpLocks/>
            </p:cNvCxnSpPr>
            <p:nvPr/>
          </p:nvCxnSpPr>
          <p:spPr>
            <a:xfrm>
              <a:off x="5120392" y="3562314"/>
              <a:ext cx="1261935" cy="655282"/>
            </a:xfrm>
            <a:prstGeom prst="curvedConnector3">
              <a:avLst/>
            </a:prstGeom>
          </p:spPr>
          <p:style>
            <a:lnRef idx="2">
              <a:schemeClr val="accent1"/>
            </a:lnRef>
            <a:fillRef idx="0">
              <a:schemeClr val="accent1"/>
            </a:fillRef>
            <a:effectRef idx="1">
              <a:schemeClr val="accent1"/>
            </a:effectRef>
            <a:fontRef idx="minor">
              <a:schemeClr val="tx1"/>
            </a:fontRef>
          </p:style>
        </p:cxnSp>
        <p:pic>
          <p:nvPicPr>
            <p:cNvPr id="14" name="Picture 13" descr="A picture containing holding, person, table, player&#10;&#10;Description automatically generated">
              <a:extLst>
                <a:ext uri="{FF2B5EF4-FFF2-40B4-BE49-F238E27FC236}">
                  <a16:creationId xmlns:a16="http://schemas.microsoft.com/office/drawing/2014/main" id="{0C03B329-8D07-4028-A0D0-C84EE10FAC5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6498571" y="3416372"/>
              <a:ext cx="1771650" cy="1157288"/>
            </a:xfrm>
            <a:prstGeom prst="rect">
              <a:avLst/>
            </a:prstGeom>
          </p:spPr>
        </p:pic>
        <p:sp>
          <p:nvSpPr>
            <p:cNvPr id="15" name="TextBox 14">
              <a:extLst>
                <a:ext uri="{FF2B5EF4-FFF2-40B4-BE49-F238E27FC236}">
                  <a16:creationId xmlns:a16="http://schemas.microsoft.com/office/drawing/2014/main" id="{38FB8FF6-5BE5-47FD-A2B2-5EB29BE780D3}"/>
                </a:ext>
              </a:extLst>
            </p:cNvPr>
            <p:cNvSpPr txBox="1"/>
            <p:nvPr/>
          </p:nvSpPr>
          <p:spPr>
            <a:xfrm flipH="1">
              <a:off x="6550894" y="4545470"/>
              <a:ext cx="2780371" cy="161583"/>
            </a:xfrm>
            <a:prstGeom prst="rect">
              <a:avLst/>
            </a:prstGeom>
            <a:noFill/>
          </p:spPr>
          <p:txBody>
            <a:bodyPr wrap="square" rtlCol="0">
              <a:spAutoFit/>
            </a:bodyPr>
            <a:lstStyle/>
            <a:p>
              <a:r>
                <a:rPr lang="en-GB" sz="800" dirty="0">
                  <a:hlinkClick r:id="rId5" tooltip="https://playelek.com/charging-station1/"/>
                </a:rPr>
                <a:t>This Photo</a:t>
              </a:r>
              <a:r>
                <a:rPr lang="en-GB" sz="800" dirty="0"/>
                <a:t> by Unknown Author is licensed under </a:t>
              </a:r>
              <a:r>
                <a:rPr lang="en-GB" sz="800" dirty="0">
                  <a:hlinkClick r:id="rId6" tooltip="https://creativecommons.org/licenses/by/3.0/"/>
                </a:rPr>
                <a:t>CC BY</a:t>
              </a:r>
              <a:endParaRPr lang="en-GB" sz="800" dirty="0"/>
            </a:p>
          </p:txBody>
        </p:sp>
        <p:pic>
          <p:nvPicPr>
            <p:cNvPr id="18" name="Picture 17" descr="A picture containing indoor, table&#10;&#10;Description automatically generated">
              <a:extLst>
                <a:ext uri="{FF2B5EF4-FFF2-40B4-BE49-F238E27FC236}">
                  <a16:creationId xmlns:a16="http://schemas.microsoft.com/office/drawing/2014/main" id="{CCB2A654-353C-4E0F-BB3F-A99C07BE79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678554" y="2142361"/>
              <a:ext cx="1851354" cy="736527"/>
            </a:xfrm>
            <a:prstGeom prst="rect">
              <a:avLst/>
            </a:prstGeom>
          </p:spPr>
        </p:pic>
        <p:sp>
          <p:nvSpPr>
            <p:cNvPr id="19" name="TextBox 18">
              <a:extLst>
                <a:ext uri="{FF2B5EF4-FFF2-40B4-BE49-F238E27FC236}">
                  <a16:creationId xmlns:a16="http://schemas.microsoft.com/office/drawing/2014/main" id="{4AC260BE-FA75-427D-92BF-605AE61B109A}"/>
                </a:ext>
              </a:extLst>
            </p:cNvPr>
            <p:cNvSpPr txBox="1"/>
            <p:nvPr/>
          </p:nvSpPr>
          <p:spPr>
            <a:xfrm>
              <a:off x="6678554" y="2855836"/>
              <a:ext cx="2098203" cy="253916"/>
            </a:xfrm>
            <a:prstGeom prst="rect">
              <a:avLst/>
            </a:prstGeom>
            <a:noFill/>
          </p:spPr>
          <p:txBody>
            <a:bodyPr wrap="square" rtlCol="0">
              <a:spAutoFit/>
            </a:bodyPr>
            <a:lstStyle/>
            <a:p>
              <a:r>
                <a:rPr lang="en-GB" sz="800" dirty="0">
                  <a:hlinkClick r:id="rId8" tooltip="https://en.wikipedia.org/wiki/Patent_encumbrance_of_large_automotive_NiMH_batteries"/>
                </a:rPr>
                <a:t>This Photo</a:t>
              </a:r>
              <a:r>
                <a:rPr lang="en-GB" sz="800" dirty="0"/>
                <a:t> by Unknown Author is licensed under </a:t>
              </a:r>
              <a:r>
                <a:rPr lang="en-GB" sz="800" dirty="0">
                  <a:hlinkClick r:id="rId9" tooltip="https://creativecommons.org/licenses/by-sa/3.0/"/>
                </a:rPr>
                <a:t>CC BY-SA</a:t>
              </a:r>
              <a:endParaRPr lang="en-GB" sz="800" dirty="0"/>
            </a:p>
          </p:txBody>
        </p:sp>
      </p:grpSp>
      <p:pic>
        <p:nvPicPr>
          <p:cNvPr id="6" name="Picture 5" descr="A car driving on a road&#10;&#10;Description automatically generated">
            <a:extLst>
              <a:ext uri="{FF2B5EF4-FFF2-40B4-BE49-F238E27FC236}">
                <a16:creationId xmlns:a16="http://schemas.microsoft.com/office/drawing/2014/main" id="{CD8CB047-8877-B6BF-876F-7801224F1B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868" y="3009131"/>
            <a:ext cx="5795330" cy="3259873"/>
          </a:xfrm>
          <a:prstGeom prst="rect">
            <a:avLst/>
          </a:prstGeom>
        </p:spPr>
      </p:pic>
      <p:grpSp>
        <p:nvGrpSpPr>
          <p:cNvPr id="20" name="Group 19">
            <a:extLst>
              <a:ext uri="{FF2B5EF4-FFF2-40B4-BE49-F238E27FC236}">
                <a16:creationId xmlns:a16="http://schemas.microsoft.com/office/drawing/2014/main" id="{CF02A8D0-F16E-19A5-E4C1-9ABF66C22F61}"/>
              </a:ext>
            </a:extLst>
          </p:cNvPr>
          <p:cNvGrpSpPr/>
          <p:nvPr/>
        </p:nvGrpSpPr>
        <p:grpSpPr>
          <a:xfrm>
            <a:off x="4959476" y="5431015"/>
            <a:ext cx="2476512" cy="1272124"/>
            <a:chOff x="4959476" y="5431015"/>
            <a:chExt cx="2476512" cy="1272124"/>
          </a:xfrm>
        </p:grpSpPr>
        <p:sp>
          <p:nvSpPr>
            <p:cNvPr id="8" name="Rectangle 7">
              <a:extLst>
                <a:ext uri="{FF2B5EF4-FFF2-40B4-BE49-F238E27FC236}">
                  <a16:creationId xmlns:a16="http://schemas.microsoft.com/office/drawing/2014/main" id="{7EE49471-5F4B-0DA5-D170-C6494DADAB9D}"/>
                </a:ext>
              </a:extLst>
            </p:cNvPr>
            <p:cNvSpPr/>
            <p:nvPr/>
          </p:nvSpPr>
          <p:spPr>
            <a:xfrm>
              <a:off x="5616934" y="5431015"/>
              <a:ext cx="940463" cy="372885"/>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TextBox 12">
              <a:extLst>
                <a:ext uri="{FF2B5EF4-FFF2-40B4-BE49-F238E27FC236}">
                  <a16:creationId xmlns:a16="http://schemas.microsoft.com/office/drawing/2014/main" id="{68286230-345B-9F99-C2CC-10446DFB5A20}"/>
                </a:ext>
              </a:extLst>
            </p:cNvPr>
            <p:cNvSpPr txBox="1"/>
            <p:nvPr/>
          </p:nvSpPr>
          <p:spPr>
            <a:xfrm>
              <a:off x="4959476" y="6456918"/>
              <a:ext cx="2476512" cy="246221"/>
            </a:xfrm>
            <a:prstGeom prst="rect">
              <a:avLst/>
            </a:prstGeom>
            <a:noFill/>
          </p:spPr>
          <p:txBody>
            <a:bodyPr wrap="none" lIns="0" tIns="0" rIns="0" bIns="0" rtlCol="0" anchor="b">
              <a:spAutoFit/>
            </a:bodyPr>
            <a:lstStyle/>
            <a:p>
              <a:pPr algn="l"/>
              <a:r>
                <a:rPr lang="en-IE" sz="1600" b="1" dirty="0" err="1">
                  <a:solidFill>
                    <a:schemeClr val="accent6"/>
                  </a:solidFill>
                  <a:latin typeface="+mn-lt"/>
                </a:rPr>
                <a:t>Vraiment</a:t>
              </a:r>
              <a:r>
                <a:rPr lang="en-IE" sz="1600" b="1" dirty="0">
                  <a:solidFill>
                    <a:schemeClr val="accent6"/>
                  </a:solidFill>
                  <a:latin typeface="+mn-lt"/>
                </a:rPr>
                <a:t> </a:t>
              </a:r>
              <a:r>
                <a:rPr lang="en-IE" sz="1600" b="1" dirty="0" err="1">
                  <a:solidFill>
                    <a:schemeClr val="accent6"/>
                  </a:solidFill>
                  <a:latin typeface="+mn-lt"/>
                </a:rPr>
                <a:t>zéro</a:t>
              </a:r>
              <a:r>
                <a:rPr lang="en-IE" sz="1600" b="1" dirty="0">
                  <a:solidFill>
                    <a:schemeClr val="accent6"/>
                  </a:solidFill>
                  <a:latin typeface="+mn-lt"/>
                </a:rPr>
                <a:t> </a:t>
              </a:r>
              <a:r>
                <a:rPr lang="en-IE" sz="1600" b="1" dirty="0" err="1">
                  <a:solidFill>
                    <a:schemeClr val="accent6"/>
                  </a:solidFill>
                  <a:latin typeface="+mn-lt"/>
                </a:rPr>
                <a:t>émission</a:t>
              </a:r>
              <a:r>
                <a:rPr lang="en-IE" sz="1600" b="1" dirty="0">
                  <a:solidFill>
                    <a:schemeClr val="accent6"/>
                  </a:solidFill>
                  <a:latin typeface="+mn-lt"/>
                </a:rPr>
                <a:t> ?</a:t>
              </a:r>
            </a:p>
          </p:txBody>
        </p:sp>
        <p:cxnSp>
          <p:nvCxnSpPr>
            <p:cNvPr id="17" name="Straight Arrow Connector 16">
              <a:extLst>
                <a:ext uri="{FF2B5EF4-FFF2-40B4-BE49-F238E27FC236}">
                  <a16:creationId xmlns:a16="http://schemas.microsoft.com/office/drawing/2014/main" id="{3315E676-8654-132E-1F57-52BE3521A03E}"/>
                </a:ext>
              </a:extLst>
            </p:cNvPr>
            <p:cNvCxnSpPr>
              <a:stCxn id="13" idx="0"/>
            </p:cNvCxnSpPr>
            <p:nvPr/>
          </p:nvCxnSpPr>
          <p:spPr>
            <a:xfrm flipH="1" flipV="1">
              <a:off x="6096000" y="5803900"/>
              <a:ext cx="101732" cy="65301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Tree>
    <p:custDataLst>
      <p:tags r:id="rId1"/>
    </p:custDataLst>
    <p:extLst>
      <p:ext uri="{BB962C8B-B14F-4D97-AF65-F5344CB8AC3E}">
        <p14:creationId xmlns:p14="http://schemas.microsoft.com/office/powerpoint/2010/main" val="2552253682"/>
      </p:ext>
    </p:extLst>
  </p:cSld>
  <p:clrMapOvr>
    <a:masterClrMapping/>
  </p:clrMapOvr>
  <mc:AlternateContent xmlns:mc="http://schemas.openxmlformats.org/markup-compatibility/2006" xmlns:p14="http://schemas.microsoft.com/office/powerpoint/2010/main">
    <mc:Choice Requires="p14">
      <p:transition spd="slow" p14:dur="2000" advTm="31289"/>
    </mc:Choice>
    <mc:Fallback xmlns="">
      <p:transition spd="slow" advTm="312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C2ACFD-9BE2-401E-ADD4-2F7B83F9BCD8}"/>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Pourquoi l’ACV?</a:t>
            </a:r>
          </a:p>
        </p:txBody>
      </p:sp>
      <p:sp>
        <p:nvSpPr>
          <p:cNvPr id="6" name="Text Placeholder 5">
            <a:extLst>
              <a:ext uri="{FF2B5EF4-FFF2-40B4-BE49-F238E27FC236}">
                <a16:creationId xmlns:a16="http://schemas.microsoft.com/office/drawing/2014/main" id="{A1A39B24-E75A-E610-3650-A61994F03566}"/>
              </a:ext>
            </a:extLst>
          </p:cNvPr>
          <p:cNvSpPr>
            <a:spLocks noGrp="1"/>
          </p:cNvSpPr>
          <p:nvPr>
            <p:ph type="body" idx="28"/>
          </p:nvPr>
        </p:nvSpPr>
        <p:spPr/>
        <p:txBody>
          <a:bodyPr/>
          <a:lstStyle/>
          <a:p>
            <a:endParaRPr lang="en-IE"/>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sz="quarter" idx="15"/>
          </p:nvPr>
        </p:nvSpPr>
        <p:spPr/>
        <p:txBody>
          <a:bodyPr>
            <a:normAutofit/>
          </a:bodyPr>
          <a:lstStyle/>
          <a:p>
            <a:r>
              <a:rPr lang="fr-FR" noProof="0" dirty="0"/>
              <a:t>Transfert de pollution d’un type d’impact à un autre</a:t>
            </a:r>
          </a:p>
          <a:p>
            <a:pPr lvl="1"/>
            <a:r>
              <a:rPr lang="fr-FR" noProof="0" dirty="0"/>
              <a:t>Équiper des centrales à charbon de dispositifs de captage du CO</a:t>
            </a:r>
            <a:r>
              <a:rPr lang="fr-FR" baseline="-25000" noProof="0" dirty="0"/>
              <a:t>2</a:t>
            </a:r>
            <a:r>
              <a:rPr lang="fr-FR" noProof="0" dirty="0"/>
              <a:t> permet de réduire les émissions de CO</a:t>
            </a:r>
            <a:r>
              <a:rPr lang="fr-FR" baseline="-25000" noProof="0" dirty="0"/>
              <a:t>2</a:t>
            </a:r>
            <a:r>
              <a:rPr lang="fr-FR" noProof="0" dirty="0"/>
              <a:t> mais a tendance à augmenter les autres impacts (toxicité, eutrophisation)</a:t>
            </a:r>
          </a:p>
          <a:p>
            <a:pPr lvl="1"/>
            <a:endParaRPr lang="fr-FR" noProof="0" dirty="0"/>
          </a:p>
          <a:p>
            <a:pPr lvl="1"/>
            <a:endParaRPr lang="fr-FR" noProof="0" dirty="0"/>
          </a:p>
          <a:p>
            <a:pPr lvl="1"/>
            <a:endParaRPr lang="fr-FR" noProof="0" dirty="0"/>
          </a:p>
        </p:txBody>
      </p:sp>
      <p:pic>
        <p:nvPicPr>
          <p:cNvPr id="8" name="Picture 2" descr="File:Potomac green water.JPG">
            <a:extLst>
              <a:ext uri="{FF2B5EF4-FFF2-40B4-BE49-F238E27FC236}">
                <a16:creationId xmlns:a16="http://schemas.microsoft.com/office/drawing/2014/main" id="{60AD4BE0-F1B3-4633-A672-CD4C47BC89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99" b="4650"/>
          <a:stretch/>
        </p:blipFill>
        <p:spPr bwMode="auto">
          <a:xfrm>
            <a:off x="7667658" y="3429000"/>
            <a:ext cx="2058711" cy="23867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9472E9-9C1B-42C3-B567-C270D7FD5C73}"/>
              </a:ext>
            </a:extLst>
          </p:cNvPr>
          <p:cNvSpPr txBox="1"/>
          <p:nvPr/>
        </p:nvSpPr>
        <p:spPr>
          <a:xfrm>
            <a:off x="10310024" y="5754471"/>
            <a:ext cx="1985631" cy="318100"/>
          </a:xfrm>
          <a:prstGeom prst="rect">
            <a:avLst/>
          </a:prstGeom>
          <a:noFill/>
        </p:spPr>
        <p:txBody>
          <a:bodyPr wrap="square" rtlCol="0">
            <a:spAutoFit/>
          </a:bodyPr>
          <a:lstStyle/>
          <a:p>
            <a:r>
              <a:rPr lang="en-GB" sz="1467" dirty="0"/>
              <a:t>Images: Wikipedia</a:t>
            </a:r>
          </a:p>
        </p:txBody>
      </p:sp>
      <p:pic>
        <p:nvPicPr>
          <p:cNvPr id="10" name="Picture 4" descr="https://upload.wikimedia.org/wikipedia/commons/b/b8/Iron_hydroxide_precipitate_in_stream.jpg">
            <a:extLst>
              <a:ext uri="{FF2B5EF4-FFF2-40B4-BE49-F238E27FC236}">
                <a16:creationId xmlns:a16="http://schemas.microsoft.com/office/drawing/2014/main" id="{DE713463-5AE1-4429-8AA2-D442FD848B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997" b="4314"/>
          <a:stretch/>
        </p:blipFill>
        <p:spPr bwMode="auto">
          <a:xfrm>
            <a:off x="5363922" y="3429001"/>
            <a:ext cx="1949659" cy="23867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hugin.info/77/I/1609204/21070.jpg">
            <a:extLst>
              <a:ext uri="{FF2B5EF4-FFF2-40B4-BE49-F238E27FC236}">
                <a16:creationId xmlns:a16="http://schemas.microsoft.com/office/drawing/2014/main" id="{A0444562-8B8C-4E71-9982-415269B1F4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055" r="4385" b="20367"/>
          <a:stretch/>
        </p:blipFill>
        <p:spPr bwMode="auto">
          <a:xfrm>
            <a:off x="1942243" y="3429001"/>
            <a:ext cx="3019561" cy="2386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490905"/>
      </p:ext>
    </p:extLst>
  </p:cSld>
  <p:clrMapOvr>
    <a:masterClrMapping/>
  </p:clrMapOvr>
  <mc:AlternateContent xmlns:mc="http://schemas.openxmlformats.org/markup-compatibility/2006" xmlns:p14="http://schemas.microsoft.com/office/powerpoint/2010/main">
    <mc:Choice Requires="p14">
      <p:transition spd="slow" p14:dur="2000" advTm="47000"/>
    </mc:Choice>
    <mc:Fallback xmlns="">
      <p:transition spd="slow" advTm="47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a:t>Premiers exemples d’ACV</a:t>
            </a:r>
          </a:p>
        </p:txBody>
      </p:sp>
      <p:sp>
        <p:nvSpPr>
          <p:cNvPr id="7" name="Text Placeholder 6">
            <a:extLst>
              <a:ext uri="{FF2B5EF4-FFF2-40B4-BE49-F238E27FC236}">
                <a16:creationId xmlns:a16="http://schemas.microsoft.com/office/drawing/2014/main" id="{5AF1D949-1D60-8443-1C28-D11E939B4C7C}"/>
              </a:ext>
            </a:extLst>
          </p:cNvPr>
          <p:cNvSpPr>
            <a:spLocks noGrp="1"/>
          </p:cNvSpPr>
          <p:nvPr>
            <p:ph type="body" idx="28"/>
          </p:nvPr>
        </p:nvSpPr>
        <p:spPr/>
        <p:txBody>
          <a:bodyPr/>
          <a:lstStyle/>
          <a:p>
            <a:r>
              <a:rPr lang="fr-FR" b="1" noProof="0" dirty="0"/>
              <a:t>1969 :</a:t>
            </a:r>
            <a:r>
              <a:rPr lang="fr-FR" noProof="0" dirty="0"/>
              <a:t> l’étude Coca-Cola</a:t>
            </a:r>
          </a:p>
        </p:txBody>
      </p:sp>
      <p:sp>
        <p:nvSpPr>
          <p:cNvPr id="3" name="Content Placeholder 2"/>
          <p:cNvSpPr>
            <a:spLocks noGrp="1"/>
          </p:cNvSpPr>
          <p:nvPr>
            <p:ph sz="quarter" idx="15"/>
          </p:nvPr>
        </p:nvSpPr>
        <p:spPr>
          <a:xfrm>
            <a:off x="480000" y="1881188"/>
            <a:ext cx="5389384" cy="4032333"/>
          </a:xfrm>
        </p:spPr>
        <p:txBody>
          <a:bodyPr>
            <a:normAutofit/>
          </a:bodyPr>
          <a:lstStyle/>
          <a:p>
            <a:r>
              <a:rPr lang="fr-FR" noProof="0" dirty="0"/>
              <a:t>Aide à la décision, questions:</a:t>
            </a:r>
          </a:p>
          <a:p>
            <a:pPr lvl="1"/>
            <a:r>
              <a:rPr lang="fr-FR" noProof="0" dirty="0"/>
              <a:t>« Quel type d’emballage ? »,</a:t>
            </a:r>
            <a:br>
              <a:rPr lang="fr-FR" noProof="0" dirty="0"/>
            </a:br>
            <a:r>
              <a:rPr lang="fr-FR" noProof="0" dirty="0"/>
              <a:t>« Devrions-nous le faire nous-mêmes ? »
</a:t>
            </a:r>
          </a:p>
          <a:p>
            <a:r>
              <a:rPr lang="fr-FR" noProof="0" dirty="0"/>
              <a:t>Indicateurs</a:t>
            </a:r>
          </a:p>
          <a:p>
            <a:pPr lvl="1"/>
            <a:r>
              <a:rPr lang="fr-FR" noProof="0" dirty="0"/>
              <a:t>Cumul d’énergie</a:t>
            </a:r>
          </a:p>
          <a:p>
            <a:pPr lvl="1"/>
            <a:r>
              <a:rPr lang="fr-FR" noProof="0" dirty="0"/>
              <a:t>Demande matérielle</a:t>
            </a:r>
          </a:p>
          <a:p>
            <a:pPr lvl="1"/>
            <a:r>
              <a:rPr lang="fr-FR" noProof="0" dirty="0"/>
              <a:t>(pas encore de comptabilité carbone !)</a:t>
            </a:r>
            <a:br>
              <a:rPr lang="fr-FR" noProof="0" dirty="0"/>
            </a:br>
            <a:endParaRPr lang="fr-FR" noProof="0" dirty="0"/>
          </a:p>
          <a:p>
            <a:r>
              <a:rPr lang="fr-FR" noProof="0" dirty="0"/>
              <a:t>Resté confidentiel...</a:t>
            </a:r>
          </a:p>
        </p:txBody>
      </p:sp>
      <p:pic>
        <p:nvPicPr>
          <p:cNvPr id="5" name="Picture 4"/>
          <p:cNvPicPr>
            <a:picLocks noChangeAspect="1"/>
          </p:cNvPicPr>
          <p:nvPr/>
        </p:nvPicPr>
        <p:blipFill>
          <a:blip r:embed="rId3"/>
          <a:stretch>
            <a:fillRect/>
          </a:stretch>
        </p:blipFill>
        <p:spPr>
          <a:xfrm>
            <a:off x="5685016" y="2337411"/>
            <a:ext cx="5389384" cy="2794887"/>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rot="16200000">
            <a:off x="9235501" y="3198167"/>
            <a:ext cx="4953000" cy="461665"/>
          </a:xfrm>
          <a:prstGeom prst="rect">
            <a:avLst/>
          </a:prstGeom>
        </p:spPr>
        <p:txBody>
          <a:bodyPr wrap="square">
            <a:spAutoFit/>
          </a:bodyPr>
          <a:lstStyle/>
          <a:p>
            <a:r>
              <a:rPr lang="en-GB" sz="1200" dirty="0">
                <a:latin typeface="Open Sans" panose="020B0606030504020204" pitchFamily="34" charset="0"/>
                <a:ea typeface="Open Sans" panose="020B0606030504020204" pitchFamily="34" charset="0"/>
                <a:cs typeface="Open Sans" panose="020B0606030504020204" pitchFamily="34" charset="0"/>
              </a:rPr>
              <a:t>Hunt, R. G. &amp; Franklin, W. E. (1996). LCA—How it came about. </a:t>
            </a:r>
            <a:r>
              <a:rPr lang="en-GB" sz="1200" i="1" dirty="0">
                <a:latin typeface="Open Sans" panose="020B0606030504020204" pitchFamily="34" charset="0"/>
                <a:ea typeface="Open Sans" panose="020B0606030504020204" pitchFamily="34" charset="0"/>
                <a:cs typeface="Open Sans" panose="020B0606030504020204" pitchFamily="34" charset="0"/>
              </a:rPr>
              <a:t>The international journal of life cycle assessment</a:t>
            </a:r>
            <a:r>
              <a:rPr lang="en-GB" sz="1200" dirty="0">
                <a:latin typeface="Open Sans" panose="020B0606030504020204" pitchFamily="34" charset="0"/>
                <a:ea typeface="Open Sans" panose="020B0606030504020204" pitchFamily="34" charset="0"/>
                <a:cs typeface="Open Sans" panose="020B0606030504020204" pitchFamily="34" charset="0"/>
              </a:rPr>
              <a:t>, </a:t>
            </a:r>
            <a:r>
              <a:rPr lang="en-GB" sz="1200" i="1" dirty="0">
                <a:latin typeface="Open Sans" panose="020B0606030504020204" pitchFamily="34" charset="0"/>
                <a:ea typeface="Open Sans" panose="020B0606030504020204" pitchFamily="34" charset="0"/>
                <a:cs typeface="Open Sans" panose="020B0606030504020204" pitchFamily="34" charset="0"/>
              </a:rPr>
              <a:t>1</a:t>
            </a:r>
            <a:r>
              <a:rPr lang="en-GB" sz="1200" dirty="0">
                <a:latin typeface="Open Sans" panose="020B0606030504020204" pitchFamily="34" charset="0"/>
                <a:ea typeface="Open Sans" panose="020B0606030504020204" pitchFamily="34" charset="0"/>
                <a:cs typeface="Open Sans" panose="020B0606030504020204" pitchFamily="34" charset="0"/>
              </a:rPr>
              <a:t>(1), 4-7.</a:t>
            </a:r>
            <a:endParaRPr lang="fr-FR" sz="1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8766386"/>
      </p:ext>
    </p:extLst>
  </p:cSld>
  <p:clrMapOvr>
    <a:masterClrMapping/>
  </p:clrMapOvr>
  <mc:AlternateContent xmlns:mc="http://schemas.openxmlformats.org/markup-compatibility/2006" xmlns:p14="http://schemas.microsoft.com/office/powerpoint/2010/main">
    <mc:Choice Requires="p14">
      <p:transition spd="slow" p14:dur="2000" advTm="28452"/>
    </mc:Choice>
    <mc:Fallback xmlns="">
      <p:transition spd="slow" advTm="2845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00" y="368300"/>
            <a:ext cx="11232000" cy="853017"/>
          </a:xfrm>
        </p:spPr>
        <p:txBody>
          <a:bodyPr/>
          <a:lstStyle/>
          <a:p>
            <a:r>
              <a:rPr lang="fr-FR" noProof="0" dirty="0"/>
              <a:t>Premiers exemples d’ACV</a:t>
            </a:r>
          </a:p>
        </p:txBody>
      </p:sp>
      <p:sp>
        <p:nvSpPr>
          <p:cNvPr id="3" name="Text Placeholder 2">
            <a:extLst>
              <a:ext uri="{FF2B5EF4-FFF2-40B4-BE49-F238E27FC236}">
                <a16:creationId xmlns:a16="http://schemas.microsoft.com/office/drawing/2014/main" id="{793D1707-34A6-A906-E8C1-84551AC4EED7}"/>
              </a:ext>
            </a:extLst>
          </p:cNvPr>
          <p:cNvSpPr>
            <a:spLocks noGrp="1"/>
          </p:cNvSpPr>
          <p:nvPr>
            <p:ph type="body" idx="28"/>
          </p:nvPr>
        </p:nvSpPr>
        <p:spPr>
          <a:xfrm>
            <a:off x="480000" y="1221319"/>
            <a:ext cx="11232000" cy="336549"/>
          </a:xfrm>
        </p:spPr>
        <p:txBody>
          <a:bodyPr/>
          <a:lstStyle/>
          <a:p>
            <a:r>
              <a:rPr lang="fr-FR" noProof="0" dirty="0"/>
              <a:t>1974: Comparaison entre contenants en verre et en plastique pour le lait</a:t>
            </a:r>
          </a:p>
          <a:p>
            <a:endParaRPr lang="fr-FR" noProof="0" dirty="0"/>
          </a:p>
        </p:txBody>
      </p:sp>
      <p:sp>
        <p:nvSpPr>
          <p:cNvPr id="8" name="Content Placeholder 7">
            <a:extLst>
              <a:ext uri="{FF2B5EF4-FFF2-40B4-BE49-F238E27FC236}">
                <a16:creationId xmlns:a16="http://schemas.microsoft.com/office/drawing/2014/main" id="{A4CDCB8D-1532-4072-B729-614196C0DAD6}"/>
              </a:ext>
            </a:extLst>
          </p:cNvPr>
          <p:cNvSpPr>
            <a:spLocks noGrp="1"/>
          </p:cNvSpPr>
          <p:nvPr>
            <p:ph sz="quarter" idx="15"/>
          </p:nvPr>
        </p:nvSpPr>
        <p:spPr>
          <a:xfrm>
            <a:off x="479425" y="1881188"/>
            <a:ext cx="5263031" cy="4032250"/>
          </a:xfrm>
        </p:spPr>
        <p:txBody>
          <a:bodyPr>
            <a:normAutofit/>
          </a:bodyPr>
          <a:lstStyle/>
          <a:p>
            <a:r>
              <a:rPr lang="fr-FR" noProof="0" dirty="0"/>
              <a:t>Méthodes et données</a:t>
            </a:r>
          </a:p>
          <a:p>
            <a:pPr lvl="1"/>
            <a:r>
              <a:rPr lang="fr-FR" noProof="0" dirty="0"/>
              <a:t>Inventaire détaillé des flux d’énergie et de matériaux nécessaires à la fabrication d’emballages</a:t>
            </a:r>
          </a:p>
          <a:p>
            <a:pPr lvl="1"/>
            <a:r>
              <a:rPr lang="fr-FR" noProof="0" dirty="0"/>
              <a:t>Considérations sur la durée de vie</a:t>
            </a:r>
          </a:p>
          <a:p>
            <a:r>
              <a:rPr lang="fr-FR" noProof="0" dirty="0"/>
              <a:t>Résultats</a:t>
            </a:r>
          </a:p>
          <a:p>
            <a:pPr lvl="1"/>
            <a:r>
              <a:rPr lang="fr-FR" noProof="0" dirty="0"/>
              <a:t>Le plastique est plus intéressant que le verre (énergétiquement) seulement si on peut assurer plus de 50 réutilisations</a:t>
            </a:r>
          </a:p>
        </p:txBody>
      </p:sp>
      <p:grpSp>
        <p:nvGrpSpPr>
          <p:cNvPr id="14" name="Group 13">
            <a:extLst>
              <a:ext uri="{FF2B5EF4-FFF2-40B4-BE49-F238E27FC236}">
                <a16:creationId xmlns:a16="http://schemas.microsoft.com/office/drawing/2014/main" id="{328B77F8-30CE-4CD9-B1EB-4FA0CF2E0046}"/>
              </a:ext>
            </a:extLst>
          </p:cNvPr>
          <p:cNvGrpSpPr/>
          <p:nvPr/>
        </p:nvGrpSpPr>
        <p:grpSpPr>
          <a:xfrm>
            <a:off x="5742456" y="1622782"/>
            <a:ext cx="5617374" cy="4290739"/>
            <a:chOff x="4462040" y="1408908"/>
            <a:chExt cx="3981631" cy="3041303"/>
          </a:xfrm>
        </p:grpSpPr>
        <p:pic>
          <p:nvPicPr>
            <p:cNvPr id="5" name="Picture 4">
              <a:extLst>
                <a:ext uri="{FF2B5EF4-FFF2-40B4-BE49-F238E27FC236}">
                  <a16:creationId xmlns:a16="http://schemas.microsoft.com/office/drawing/2014/main" id="{CB863BAD-652D-4A62-B5B6-346891D52421}"/>
                </a:ext>
              </a:extLst>
            </p:cNvPr>
            <p:cNvPicPr>
              <a:picLocks noChangeAspect="1"/>
            </p:cNvPicPr>
            <p:nvPr/>
          </p:nvPicPr>
          <p:blipFill>
            <a:blip r:embed="rId3"/>
            <a:stretch>
              <a:fillRect/>
            </a:stretch>
          </p:blipFill>
          <p:spPr>
            <a:xfrm>
              <a:off x="4462040" y="1408908"/>
              <a:ext cx="3981631" cy="1156140"/>
            </a:xfrm>
            <a:prstGeom prst="rect">
              <a:avLst/>
            </a:prstGeom>
          </p:spPr>
        </p:pic>
        <p:pic>
          <p:nvPicPr>
            <p:cNvPr id="7" name="Picture 6">
              <a:extLst>
                <a:ext uri="{FF2B5EF4-FFF2-40B4-BE49-F238E27FC236}">
                  <a16:creationId xmlns:a16="http://schemas.microsoft.com/office/drawing/2014/main" id="{B1E2B93D-AFC1-4F08-B97F-253DF20D9A86}"/>
                </a:ext>
              </a:extLst>
            </p:cNvPr>
            <p:cNvPicPr>
              <a:picLocks noChangeAspect="1"/>
            </p:cNvPicPr>
            <p:nvPr/>
          </p:nvPicPr>
          <p:blipFill>
            <a:blip r:embed="rId4"/>
            <a:stretch>
              <a:fillRect/>
            </a:stretch>
          </p:blipFill>
          <p:spPr>
            <a:xfrm>
              <a:off x="4462040" y="2737738"/>
              <a:ext cx="3981631" cy="1712473"/>
            </a:xfrm>
            <a:prstGeom prst="rect">
              <a:avLst/>
            </a:prstGeom>
          </p:spPr>
        </p:pic>
      </p:grpSp>
      <p:sp>
        <p:nvSpPr>
          <p:cNvPr id="10" name="Rectangle 9">
            <a:extLst>
              <a:ext uri="{FF2B5EF4-FFF2-40B4-BE49-F238E27FC236}">
                <a16:creationId xmlns:a16="http://schemas.microsoft.com/office/drawing/2014/main" id="{8FDA65B2-12F8-40DE-99D3-ECD68B71D6AD}"/>
              </a:ext>
            </a:extLst>
          </p:cNvPr>
          <p:cNvSpPr/>
          <p:nvPr/>
        </p:nvSpPr>
        <p:spPr>
          <a:xfrm rot="16200000">
            <a:off x="8552486" y="2738065"/>
            <a:ext cx="6494993" cy="646331"/>
          </a:xfrm>
          <a:prstGeom prst="rect">
            <a:avLst/>
          </a:prstGeom>
          <a:solidFill>
            <a:schemeClr val="bg1"/>
          </a:solidFill>
        </p:spPr>
        <p:txBody>
          <a:bodyPr wrap="square">
            <a:spAutoFit/>
          </a:bodyPr>
          <a:lstStyle/>
          <a:p>
            <a:r>
              <a:rPr lang="en-GB" sz="1200" dirty="0">
                <a:latin typeface="Open Sans" panose="020B0606030504020204" pitchFamily="34" charset="0"/>
                <a:ea typeface="Open Sans" panose="020B0606030504020204" pitchFamily="34" charset="0"/>
                <a:cs typeface="Open Sans" panose="020B0606030504020204" pitchFamily="34" charset="0"/>
              </a:rPr>
              <a:t>Boustead, I. (1974). </a:t>
            </a:r>
            <a:r>
              <a:rPr lang="en-GB" sz="1200" i="1" dirty="0">
                <a:latin typeface="Open Sans" panose="020B0606030504020204" pitchFamily="34" charset="0"/>
                <a:ea typeface="Open Sans" panose="020B0606030504020204" pitchFamily="34" charset="0"/>
                <a:cs typeface="Open Sans" panose="020B0606030504020204" pitchFamily="34" charset="0"/>
              </a:rPr>
              <a:t>RESOURCE IMPLICATIONS WITH PARTICULAR REFERENCE TO ENERGY REQUIREMENTS FOR GLASS AND PLASTICS MILK BOTTLES. International Journal of Dairy Technology, 27(3), 159–165.</a:t>
            </a:r>
            <a:r>
              <a:rPr lang="en-GB" sz="1200" dirty="0">
                <a:latin typeface="Open Sans" panose="020B0606030504020204" pitchFamily="34" charset="0"/>
                <a:ea typeface="Open Sans" panose="020B0606030504020204" pitchFamily="34" charset="0"/>
                <a:cs typeface="Open Sans" panose="020B0606030504020204" pitchFamily="34" charset="0"/>
              </a:rPr>
              <a:t> doi:10.1111/j.1471-0307.1974.tb01694.x  </a:t>
            </a:r>
          </a:p>
        </p:txBody>
      </p:sp>
    </p:spTree>
    <p:extLst>
      <p:ext uri="{BB962C8B-B14F-4D97-AF65-F5344CB8AC3E}">
        <p14:creationId xmlns:p14="http://schemas.microsoft.com/office/powerpoint/2010/main" val="2737422097"/>
      </p:ext>
    </p:extLst>
  </p:cSld>
  <p:clrMapOvr>
    <a:masterClrMapping/>
  </p:clrMapOvr>
  <mc:AlternateContent xmlns:mc="http://schemas.openxmlformats.org/markup-compatibility/2006" xmlns:p14="http://schemas.microsoft.com/office/powerpoint/2010/main">
    <mc:Choice Requires="p14">
      <p:transition spd="slow" p14:dur="2000" advTm="55733"/>
    </mc:Choice>
    <mc:Fallback xmlns="">
      <p:transition spd="slow" advTm="5573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a:srcRect b="8095"/>
          <a:stretch/>
        </p:blipFill>
        <p:spPr>
          <a:xfrm>
            <a:off x="9775228" y="569603"/>
            <a:ext cx="1857973" cy="1225944"/>
          </a:xfrm>
          <a:prstGeom prst="rect">
            <a:avLst/>
          </a:prstGeom>
        </p:spPr>
      </p:pic>
      <p:sp>
        <p:nvSpPr>
          <p:cNvPr id="16" name="Title 15"/>
          <p:cNvSpPr>
            <a:spLocks noGrp="1"/>
          </p:cNvSpPr>
          <p:nvPr>
            <p:ph type="title"/>
          </p:nvPr>
        </p:nvSpPr>
        <p:spPr/>
        <p:txBody>
          <a:bodyPr/>
          <a:lstStyle/>
          <a:p>
            <a:r>
              <a:rPr lang="fr-FR" noProof="0" dirty="0"/>
              <a:t>Histoire rapide de l’ACV</a:t>
            </a:r>
          </a:p>
        </p:txBody>
      </p:sp>
      <p:sp>
        <p:nvSpPr>
          <p:cNvPr id="4" name="Text Placeholder 3">
            <a:extLst>
              <a:ext uri="{FF2B5EF4-FFF2-40B4-BE49-F238E27FC236}">
                <a16:creationId xmlns:a16="http://schemas.microsoft.com/office/drawing/2014/main" id="{D65C848E-CAD1-7145-0B21-A784592DCF48}"/>
              </a:ext>
            </a:extLst>
          </p:cNvPr>
          <p:cNvSpPr>
            <a:spLocks noGrp="1"/>
          </p:cNvSpPr>
          <p:nvPr>
            <p:ph type="body" idx="28"/>
          </p:nvPr>
        </p:nvSpPr>
        <p:spPr/>
        <p:txBody>
          <a:bodyPr/>
          <a:lstStyle/>
          <a:p>
            <a:endParaRPr lang="en-IE" dirty="0"/>
          </a:p>
        </p:txBody>
      </p:sp>
      <p:graphicFrame>
        <p:nvGraphicFramePr>
          <p:cNvPr id="7" name="Content Placeholder 6"/>
          <p:cNvGraphicFramePr>
            <a:graphicFrameLocks noGrp="1"/>
          </p:cNvGraphicFramePr>
          <p:nvPr>
            <p:ph sz="quarter" idx="15"/>
            <p:extLst>
              <p:ext uri="{D42A27DB-BD31-4B8C-83A1-F6EECF244321}">
                <p14:modId xmlns:p14="http://schemas.microsoft.com/office/powerpoint/2010/main" val="3256190854"/>
              </p:ext>
            </p:extLst>
          </p:nvPr>
        </p:nvGraphicFramePr>
        <p:xfrm>
          <a:off x="479425" y="1436687"/>
          <a:ext cx="11233150" cy="45360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6" name="Picture 2" descr="https://dejpknyizje2n.cloudfront.net/svgcustom/clipart/preview/clipart-11013-26701-300x30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9916489">
            <a:off x="10118591" y="266526"/>
            <a:ext cx="1572511" cy="15725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57174" y="1885290"/>
            <a:ext cx="2494079" cy="156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12928" y="3540750"/>
            <a:ext cx="2879073" cy="2575529"/>
          </a:xfrm>
          <a:prstGeom prst="rect">
            <a:avLst/>
          </a:prstGeom>
          <a:solidFill>
            <a:schemeClr val="bg1"/>
          </a:solidFill>
          <a:ln>
            <a:noFill/>
          </a:ln>
        </p:spPr>
      </p:pic>
      <p:sp>
        <p:nvSpPr>
          <p:cNvPr id="2" name="10-Point Star 1"/>
          <p:cNvSpPr/>
          <p:nvPr/>
        </p:nvSpPr>
        <p:spPr>
          <a:xfrm rot="20797223">
            <a:off x="8000231" y="1576150"/>
            <a:ext cx="1618004" cy="860640"/>
          </a:xfrm>
          <a:prstGeom prst="star1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1400" dirty="0">
                <a:latin typeface="Open Sans" panose="020B0606030504020204" pitchFamily="34" charset="0"/>
                <a:ea typeface="Open Sans" panose="020B0606030504020204" pitchFamily="34" charset="0"/>
                <a:cs typeface="Open Sans" panose="020B0606030504020204" pitchFamily="34" charset="0"/>
              </a:rPr>
              <a:t>1973 : Crise </a:t>
            </a:r>
            <a:r>
              <a:rPr lang="en-GB" sz="1400" dirty="0" err="1">
                <a:latin typeface="Open Sans" panose="020B0606030504020204" pitchFamily="34" charset="0"/>
                <a:ea typeface="Open Sans" panose="020B0606030504020204" pitchFamily="34" charset="0"/>
                <a:cs typeface="Open Sans" panose="020B0606030504020204" pitchFamily="34" charset="0"/>
              </a:rPr>
              <a:t>pétrolière</a:t>
            </a:r>
            <a:endParaRPr lang="fr-FR" sz="1400" dirty="0">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219240382"/>
      </p:ext>
    </p:extLst>
  </p:cSld>
  <p:clrMapOvr>
    <a:masterClrMapping/>
  </p:clrMapOvr>
  <mc:AlternateContent xmlns:mc="http://schemas.openxmlformats.org/markup-compatibility/2006" xmlns:p14="http://schemas.microsoft.com/office/powerpoint/2010/main">
    <mc:Choice Requires="p14">
      <p:transition spd="slow" p14:dur="2000" advTm="99054"/>
    </mc:Choice>
    <mc:Fallback xmlns="">
      <p:transition spd="slow" advTm="990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544907A-85EE-4846-949B-2C753E278E4F}"/>
                                            </p:graphicEl>
                                          </p:spTgt>
                                        </p:tgtEl>
                                        <p:attrNameLst>
                                          <p:attrName>style.visibility</p:attrName>
                                        </p:attrNameLst>
                                      </p:cBhvr>
                                      <p:to>
                                        <p:strVal val="visible"/>
                                      </p:to>
                                    </p:set>
                                    <p:animEffect transition="in" filter="fade">
                                      <p:cBhvr>
                                        <p:cTn id="7" dur="500"/>
                                        <p:tgtEl>
                                          <p:spTgt spid="7">
                                            <p:graphicEl>
                                              <a:dgm id="{7544907A-85EE-4846-949B-2C753E278E4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BBC5EA75-B050-447C-9F4E-033C89DB8008}"/>
                                            </p:graphicEl>
                                          </p:spTgt>
                                        </p:tgtEl>
                                        <p:attrNameLst>
                                          <p:attrName>style.visibility</p:attrName>
                                        </p:attrNameLst>
                                      </p:cBhvr>
                                      <p:to>
                                        <p:strVal val="visible"/>
                                      </p:to>
                                    </p:set>
                                    <p:animEffect transition="in" filter="fade">
                                      <p:cBhvr>
                                        <p:cTn id="10" dur="500"/>
                                        <p:tgtEl>
                                          <p:spTgt spid="7">
                                            <p:graphicEl>
                                              <a:dgm id="{BBC5EA75-B050-447C-9F4E-033C89DB8008}"/>
                                            </p:graphic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graphicEl>
                                              <a:dgm id="{A20427AB-CD54-485D-B2B2-A3B517E4348B}"/>
                                            </p:graphicEl>
                                          </p:spTgt>
                                        </p:tgtEl>
                                        <p:attrNameLst>
                                          <p:attrName>style.visibility</p:attrName>
                                        </p:attrNameLst>
                                      </p:cBhvr>
                                      <p:to>
                                        <p:strVal val="visible"/>
                                      </p:to>
                                    </p:set>
                                    <p:animEffect transition="in" filter="fade">
                                      <p:cBhvr>
                                        <p:cTn id="24" dur="500"/>
                                        <p:tgtEl>
                                          <p:spTgt spid="7">
                                            <p:graphicEl>
                                              <a:dgm id="{A20427AB-CD54-485D-B2B2-A3B517E4348B}"/>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D47196A9-565D-4C4F-93D6-FD3B59F6459E}"/>
                                            </p:graphicEl>
                                          </p:spTgt>
                                        </p:tgtEl>
                                        <p:attrNameLst>
                                          <p:attrName>style.visibility</p:attrName>
                                        </p:attrNameLst>
                                      </p:cBhvr>
                                      <p:to>
                                        <p:strVal val="visible"/>
                                      </p:to>
                                    </p:set>
                                    <p:animEffect transition="in" filter="fade">
                                      <p:cBhvr>
                                        <p:cTn id="27" dur="500"/>
                                        <p:tgtEl>
                                          <p:spTgt spid="7">
                                            <p:graphicEl>
                                              <a:dgm id="{D47196A9-565D-4C4F-93D6-FD3B59F6459E}"/>
                                            </p:graphic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graphicEl>
                                              <a:dgm id="{D46A6355-C277-45D9-811E-4BB473D57313}"/>
                                            </p:graphicEl>
                                          </p:spTgt>
                                        </p:tgtEl>
                                        <p:attrNameLst>
                                          <p:attrName>style.visibility</p:attrName>
                                        </p:attrNameLst>
                                      </p:cBhvr>
                                      <p:to>
                                        <p:strVal val="visible"/>
                                      </p:to>
                                    </p:set>
                                    <p:animEffect transition="in" filter="fade">
                                      <p:cBhvr>
                                        <p:cTn id="35" dur="500"/>
                                        <p:tgtEl>
                                          <p:spTgt spid="7">
                                            <p:graphicEl>
                                              <a:dgm id="{D46A6355-C277-45D9-811E-4BB473D57313}"/>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graphicEl>
                                              <a:dgm id="{EF3D8030-1682-44AA-88F7-C649336F4716}"/>
                                            </p:graphicEl>
                                          </p:spTgt>
                                        </p:tgtEl>
                                        <p:attrNameLst>
                                          <p:attrName>style.visibility</p:attrName>
                                        </p:attrNameLst>
                                      </p:cBhvr>
                                      <p:to>
                                        <p:strVal val="visible"/>
                                      </p:to>
                                    </p:set>
                                    <p:animEffect transition="in" filter="fade">
                                      <p:cBhvr>
                                        <p:cTn id="38" dur="500"/>
                                        <p:tgtEl>
                                          <p:spTgt spid="7">
                                            <p:graphicEl>
                                              <a:dgm id="{EF3D8030-1682-44AA-88F7-C649336F4716}"/>
                                            </p:graphic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FBBAABEF-6CD8-4AE0-8A23-0E850CDC9DAD}"/>
                                            </p:graphicEl>
                                          </p:spTgt>
                                        </p:tgtEl>
                                        <p:attrNameLst>
                                          <p:attrName>style.visibility</p:attrName>
                                        </p:attrNameLst>
                                      </p:cBhvr>
                                      <p:to>
                                        <p:strVal val="visible"/>
                                      </p:to>
                                    </p:set>
                                    <p:animEffect transition="in" filter="fade">
                                      <p:cBhvr>
                                        <p:cTn id="46" dur="500"/>
                                        <p:tgtEl>
                                          <p:spTgt spid="7">
                                            <p:graphicEl>
                                              <a:dgm id="{FBBAABEF-6CD8-4AE0-8A23-0E850CDC9DAD}"/>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4DFCE4F-871A-4CD4-9ECC-EDC92D4C6784}"/>
                                            </p:graphicEl>
                                          </p:spTgt>
                                        </p:tgtEl>
                                        <p:attrNameLst>
                                          <p:attrName>style.visibility</p:attrName>
                                        </p:attrNameLst>
                                      </p:cBhvr>
                                      <p:to>
                                        <p:strVal val="visible"/>
                                      </p:to>
                                    </p:set>
                                    <p:animEffect transition="in" filter="fade">
                                      <p:cBhvr>
                                        <p:cTn id="49" dur="500"/>
                                        <p:tgtEl>
                                          <p:spTgt spid="7">
                                            <p:graphicEl>
                                              <a:dgm id="{74DFCE4F-871A-4CD4-9ECC-EDC92D4C678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65CAAC-FB52-4024-9FB8-4E0FF4195059}"/>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0DC403EE-8B59-4CBE-85C7-ABA300674BFF}"/>
              </a:ext>
            </a:extLst>
          </p:cNvPr>
          <p:cNvSpPr>
            <a:spLocks noGrp="1"/>
          </p:cNvSpPr>
          <p:nvPr>
            <p:ph type="title"/>
          </p:nvPr>
        </p:nvSpPr>
        <p:spPr/>
        <p:txBody>
          <a:bodyPr>
            <a:normAutofit/>
          </a:bodyPr>
          <a:lstStyle/>
          <a:p>
            <a:r>
              <a:rPr lang="fr-FR" noProof="0" dirty="0"/>
              <a:t>Utilisation de l’ACV</a:t>
            </a:r>
          </a:p>
        </p:txBody>
      </p:sp>
      <p:sp>
        <p:nvSpPr>
          <p:cNvPr id="5" name="Text Placeholder 4">
            <a:extLst>
              <a:ext uri="{FF2B5EF4-FFF2-40B4-BE49-F238E27FC236}">
                <a16:creationId xmlns:a16="http://schemas.microsoft.com/office/drawing/2014/main" id="{4260C6DE-4EB8-1D80-7F0B-2491EA9C536E}"/>
              </a:ext>
            </a:extLst>
          </p:cNvPr>
          <p:cNvSpPr>
            <a:spLocks noGrp="1"/>
          </p:cNvSpPr>
          <p:nvPr>
            <p:ph type="body" idx="28"/>
          </p:nvPr>
        </p:nvSpPr>
        <p:spPr/>
        <p:txBody>
          <a:bodyPr/>
          <a:lstStyle/>
          <a:p>
            <a:r>
              <a:rPr lang="fr-FR" noProof="0" dirty="0"/>
              <a:t>Dans les politiques publiques</a:t>
            </a:r>
          </a:p>
        </p:txBody>
      </p:sp>
      <p:sp>
        <p:nvSpPr>
          <p:cNvPr id="3" name="Content Placeholder 2">
            <a:extLst>
              <a:ext uri="{FF2B5EF4-FFF2-40B4-BE49-F238E27FC236}">
                <a16:creationId xmlns:a16="http://schemas.microsoft.com/office/drawing/2014/main" id="{4CF9B7D6-D1BB-4A12-8C46-8D22F1B0529A}"/>
              </a:ext>
            </a:extLst>
          </p:cNvPr>
          <p:cNvSpPr>
            <a:spLocks noGrp="1"/>
          </p:cNvSpPr>
          <p:nvPr>
            <p:ph sz="quarter" idx="15"/>
          </p:nvPr>
        </p:nvSpPr>
        <p:spPr>
          <a:xfrm>
            <a:off x="480000" y="1723038"/>
            <a:ext cx="5282171" cy="3906136"/>
          </a:xfrm>
        </p:spPr>
        <p:txBody>
          <a:bodyPr vert="horz" lIns="0" tIns="0" rIns="0" bIns="0" rtlCol="0" anchor="t">
            <a:normAutofit fontScale="85000" lnSpcReduction="10000"/>
          </a:bodyPr>
          <a:lstStyle/>
          <a:p>
            <a:r>
              <a:rPr lang="fr-FR" sz="2100" noProof="0"/>
              <a:t>Certains règlements/directives recommandent ou exigent l’utilisation de l’ACV. Par exemple:</a:t>
            </a:r>
          </a:p>
          <a:p>
            <a:pPr marL="342900" lvl="1" indent="-342900">
              <a:spcBef>
                <a:spcPts val="300"/>
              </a:spcBef>
              <a:spcAft>
                <a:spcPts val="300"/>
              </a:spcAft>
              <a:buFont typeface="Arial" panose="020B0604020202020204" pitchFamily="34" charset="0"/>
              <a:buChar char="•"/>
            </a:pPr>
            <a:r>
              <a:rPr lang="fr-FR" sz="1850" noProof="0"/>
              <a:t>Norme californienne sur les carburants à faible teneur en carbone (</a:t>
            </a:r>
            <a:r>
              <a:rPr lang="fr-FR" sz="1850">
                <a:hlinkClick r:id="rId4"/>
              </a:rPr>
              <a:t>LINK</a:t>
            </a:r>
            <a:r>
              <a:rPr lang="fr-FR" sz="1850"/>
              <a:t>)</a:t>
            </a:r>
            <a:endParaRPr lang="fr-FR" sz="1850" noProof="0">
              <a:cs typeface="Arial"/>
            </a:endParaRPr>
          </a:p>
          <a:p>
            <a:pPr marL="342900" lvl="1" indent="-342900">
              <a:spcBef>
                <a:spcPts val="300"/>
              </a:spcBef>
              <a:spcAft>
                <a:spcPts val="300"/>
              </a:spcAft>
              <a:buFont typeface="Arial" panose="020B0604020202020204" pitchFamily="34" charset="0"/>
              <a:buChar char="•"/>
            </a:pPr>
            <a:r>
              <a:rPr lang="fr-FR" sz="1850" noProof="0"/>
              <a:t>Directive de l’UE sur les produits liés à l’énergie (2009/125/CE) (</a:t>
            </a:r>
            <a:r>
              <a:rPr lang="fr-FR" sz="1850">
                <a:hlinkClick r:id="rId5"/>
              </a:rPr>
              <a:t>LINK</a:t>
            </a:r>
            <a:r>
              <a:rPr lang="fr-FR" sz="1850"/>
              <a:t>)</a:t>
            </a:r>
            <a:endParaRPr lang="fr-FR" sz="1850" noProof="0">
              <a:cs typeface="Arial"/>
            </a:endParaRPr>
          </a:p>
          <a:p>
            <a:pPr marL="342900" lvl="1" indent="-342900">
              <a:spcBef>
                <a:spcPts val="300"/>
              </a:spcBef>
              <a:spcAft>
                <a:spcPts val="300"/>
              </a:spcAft>
              <a:buFont typeface="Arial" panose="020B0604020202020204" pitchFamily="34" charset="0"/>
              <a:buChar char="•"/>
            </a:pPr>
            <a:r>
              <a:rPr lang="fr-FR" sz="1850" noProof="0"/>
              <a:t>Directive-cadre de l’UE sur les déchets (2008/98/CE)
Proposition de l’UE relative à un cadre visant à faciliter l’investissement durable (COM/2018/353 final) </a:t>
            </a:r>
            <a:r>
              <a:rPr lang="fr-FR" sz="1850"/>
              <a:t>(</a:t>
            </a:r>
            <a:r>
              <a:rPr lang="fr-FR" sz="1850">
                <a:solidFill>
                  <a:schemeClr val="accent1"/>
                </a:solidFill>
                <a:hlinkClick r:id="rId6">
                  <a:extLst>
                    <a:ext uri="{A12FA001-AC4F-418D-AE19-62706E023703}">
                      <ahyp:hlinkClr xmlns:ahyp="http://schemas.microsoft.com/office/drawing/2018/hyperlinkcolor" val="tx"/>
                    </a:ext>
                  </a:extLst>
                </a:hlinkClick>
              </a:rPr>
              <a:t>LINK</a:t>
            </a:r>
            <a:r>
              <a:rPr lang="fr-FR" sz="1900"/>
              <a:t>)</a:t>
            </a:r>
            <a:endParaRPr lang="fr-FR" sz="1850">
              <a:cs typeface="Arial"/>
            </a:endParaRPr>
          </a:p>
          <a:p>
            <a:pPr marL="342900" lvl="1" indent="-342900">
              <a:spcBef>
                <a:spcPts val="300"/>
              </a:spcBef>
              <a:spcAft>
                <a:spcPts val="300"/>
              </a:spcAft>
              <a:buFont typeface="Arial" panose="020B0604020202020204" pitchFamily="34" charset="0"/>
              <a:buChar char="•"/>
            </a:pPr>
            <a:r>
              <a:rPr lang="fr-FR" sz="1850" noProof="0"/>
              <a:t>Acte délégué de l’UE sur l’hydrogène </a:t>
            </a:r>
            <a:r>
              <a:rPr lang="fr-FR" sz="1850"/>
              <a:t>(</a:t>
            </a:r>
            <a:r>
              <a:rPr lang="fr-FR" sz="1850">
                <a:solidFill>
                  <a:schemeClr val="accent1"/>
                </a:solidFill>
                <a:hlinkClick r:id="rId7">
                  <a:extLst>
                    <a:ext uri="{A12FA001-AC4F-418D-AE19-62706E023703}">
                      <ahyp:hlinkClr xmlns:ahyp="http://schemas.microsoft.com/office/drawing/2018/hyperlinkcolor" val="tx"/>
                    </a:ext>
                  </a:extLst>
                </a:hlinkClick>
              </a:rPr>
              <a:t>LINK</a:t>
            </a:r>
            <a:r>
              <a:rPr lang="fr-FR" sz="1850"/>
              <a:t>)</a:t>
            </a:r>
            <a:endParaRPr lang="fr-FR" sz="1850" noProof="0">
              <a:cs typeface="Arial"/>
            </a:endParaRPr>
          </a:p>
          <a:p>
            <a:pPr marL="342900" lvl="1" indent="-342900">
              <a:spcBef>
                <a:spcPts val="300"/>
              </a:spcBef>
              <a:spcAft>
                <a:spcPts val="300"/>
              </a:spcAft>
              <a:buFont typeface="Arial" panose="020B0604020202020204" pitchFamily="34" charset="0"/>
              <a:buChar char="•"/>
            </a:pPr>
            <a:r>
              <a:rPr lang="fr-FR" sz="1850" b="0" noProof="0">
                <a:solidFill>
                  <a:srgbClr val="537992"/>
                </a:solidFill>
              </a:rPr>
              <a:t>Décret ministériel français sur le score environnemental des véhicules électriques</a:t>
            </a:r>
            <a:endParaRPr lang="fr-FR" sz="1850">
              <a:cs typeface="Arial" panose="020B0604020202020204"/>
            </a:endParaRPr>
          </a:p>
          <a:p>
            <a:pPr marL="342900" lvl="1" indent="-342900">
              <a:spcBef>
                <a:spcPts val="300"/>
              </a:spcBef>
              <a:spcAft>
                <a:spcPts val="300"/>
              </a:spcAft>
              <a:buFont typeface="Arial" panose="020B0604020202020204" pitchFamily="34" charset="0"/>
              <a:buChar char="•"/>
            </a:pPr>
            <a:r>
              <a:rPr lang="fr-FR" sz="1850" noProof="0"/>
              <a:t>…</a:t>
            </a:r>
            <a:endParaRPr lang="fr-FR" sz="1850" noProof="0">
              <a:cs typeface="Arial"/>
            </a:endParaRPr>
          </a:p>
        </p:txBody>
      </p:sp>
      <p:pic>
        <p:nvPicPr>
          <p:cNvPr id="7" name="Picture 6"/>
          <p:cNvPicPr>
            <a:picLocks noChangeAspect="1"/>
          </p:cNvPicPr>
          <p:nvPr/>
        </p:nvPicPr>
        <p:blipFill>
          <a:blip r:embed="rId8"/>
          <a:stretch>
            <a:fillRect/>
          </a:stretch>
        </p:blipFill>
        <p:spPr>
          <a:xfrm>
            <a:off x="83789" y="5405964"/>
            <a:ext cx="6086273" cy="920531"/>
          </a:xfrm>
          <a:prstGeom prst="rect">
            <a:avLst/>
          </a:prstGeom>
        </p:spPr>
      </p:pic>
      <p:pic>
        <p:nvPicPr>
          <p:cNvPr id="1026" name="Picture 2" descr="EU Taxonomy: Platform for mainstreaming green finance: Procurement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872376">
            <a:off x="7584464" y="1630452"/>
            <a:ext cx="4040293" cy="24068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www.pro-eme.eu/wp-content/uploads/2020/01/gree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13805" y="104026"/>
            <a:ext cx="2967567" cy="1978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983D46C9-973A-2E51-CEEF-CFBA7A4D1AB5}"/>
              </a:ext>
            </a:extLst>
          </p:cNvPr>
          <p:cNvPicPr>
            <a:picLocks noChangeAspect="1"/>
          </p:cNvPicPr>
          <p:nvPr/>
        </p:nvPicPr>
        <p:blipFill>
          <a:blip r:embed="rId11"/>
          <a:stretch>
            <a:fillRect/>
          </a:stretch>
        </p:blipFill>
        <p:spPr>
          <a:xfrm>
            <a:off x="5926946" y="368300"/>
            <a:ext cx="6054426" cy="495742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8020D2B-E47A-E2A4-CC9A-42CDD1DAD01F}"/>
              </a:ext>
            </a:extLst>
          </p:cNvPr>
          <p:cNvSpPr txBox="1"/>
          <p:nvPr/>
        </p:nvSpPr>
        <p:spPr>
          <a:xfrm>
            <a:off x="480000" y="6412759"/>
            <a:ext cx="885450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fr-FR" noProof="0" dirty="0">
                <a:solidFill>
                  <a:schemeClr val="bg1"/>
                </a:solidFill>
              </a:rPr>
              <a:t>L’ACV est encore loin d’être obligatoire pour les produits vendus dans l’UE !</a:t>
            </a:r>
            <a:endParaRPr lang="en-IE" dirty="0">
              <a:solidFill>
                <a:schemeClr val="bg1"/>
              </a:solidFill>
            </a:endParaRPr>
          </a:p>
        </p:txBody>
      </p:sp>
    </p:spTree>
    <p:custDataLst>
      <p:tags r:id="rId1"/>
    </p:custDataLst>
    <p:extLst>
      <p:ext uri="{BB962C8B-B14F-4D97-AF65-F5344CB8AC3E}">
        <p14:creationId xmlns:p14="http://schemas.microsoft.com/office/powerpoint/2010/main" val="2742505177"/>
      </p:ext>
    </p:extLst>
  </p:cSld>
  <p:clrMapOvr>
    <a:masterClrMapping/>
  </p:clrMapOvr>
  <mc:AlternateContent xmlns:mc="http://schemas.openxmlformats.org/markup-compatibility/2006" xmlns:p14="http://schemas.microsoft.com/office/powerpoint/2010/main">
    <mc:Choice Requires="p14">
      <p:transition spd="slow" p14:dur="2000" advTm="113217"/>
    </mc:Choice>
    <mc:Fallback xmlns="">
      <p:transition spd="slow" advTm="1132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353C-5808-4D68-AA1C-69799647F0F1}"/>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2C208ADD-D38A-41AC-9010-F8C90DBF5282}"/>
              </a:ext>
            </a:extLst>
          </p:cNvPr>
          <p:cNvSpPr>
            <a:spLocks noGrp="1"/>
          </p:cNvSpPr>
          <p:nvPr>
            <p:ph type="title"/>
          </p:nvPr>
        </p:nvSpPr>
        <p:spPr/>
        <p:txBody>
          <a:bodyPr>
            <a:normAutofit/>
          </a:bodyPr>
          <a:lstStyle/>
          <a:p>
            <a:r>
              <a:rPr lang="fr-FR" noProof="0" dirty="0"/>
              <a:t>Utilisation de l’ACV</a:t>
            </a:r>
          </a:p>
        </p:txBody>
      </p:sp>
      <p:sp>
        <p:nvSpPr>
          <p:cNvPr id="6" name="Text Placeholder 5">
            <a:extLst>
              <a:ext uri="{FF2B5EF4-FFF2-40B4-BE49-F238E27FC236}">
                <a16:creationId xmlns:a16="http://schemas.microsoft.com/office/drawing/2014/main" id="{675B51AC-DF0B-AAE8-5FE1-3055EDFDDE01}"/>
              </a:ext>
            </a:extLst>
          </p:cNvPr>
          <p:cNvSpPr>
            <a:spLocks noGrp="1"/>
          </p:cNvSpPr>
          <p:nvPr>
            <p:ph type="body" idx="28"/>
          </p:nvPr>
        </p:nvSpPr>
        <p:spPr/>
        <p:txBody>
          <a:bodyPr/>
          <a:lstStyle/>
          <a:p>
            <a:r>
              <a:rPr lang="fr-FR" noProof="0" dirty="0"/>
              <a:t>Fiches de déclaration environnementales et sanitaires (FDES)</a:t>
            </a:r>
          </a:p>
        </p:txBody>
      </p:sp>
      <p:sp>
        <p:nvSpPr>
          <p:cNvPr id="3" name="Content Placeholder 2">
            <a:extLst>
              <a:ext uri="{FF2B5EF4-FFF2-40B4-BE49-F238E27FC236}">
                <a16:creationId xmlns:a16="http://schemas.microsoft.com/office/drawing/2014/main" id="{B3B94D8C-1AE7-4F60-A920-020A1E98DBAF}"/>
              </a:ext>
            </a:extLst>
          </p:cNvPr>
          <p:cNvSpPr>
            <a:spLocks noGrp="1"/>
          </p:cNvSpPr>
          <p:nvPr>
            <p:ph sz="quarter" idx="15"/>
          </p:nvPr>
        </p:nvSpPr>
        <p:spPr/>
        <p:txBody>
          <a:bodyPr>
            <a:normAutofit/>
          </a:bodyPr>
          <a:lstStyle/>
          <a:p>
            <a:r>
              <a:rPr lang="fr-FR" noProof="0" dirty="0"/>
              <a:t>En anglais “EPD” (</a:t>
            </a:r>
            <a:r>
              <a:rPr lang="fr-FR" i="1" noProof="0" dirty="0" err="1"/>
              <a:t>environmental</a:t>
            </a:r>
            <a:r>
              <a:rPr lang="fr-FR" i="1" noProof="0" dirty="0"/>
              <a:t> </a:t>
            </a:r>
            <a:r>
              <a:rPr lang="fr-FR" i="1" noProof="0" dirty="0" err="1"/>
              <a:t>product</a:t>
            </a:r>
            <a:r>
              <a:rPr lang="fr-FR" i="1" noProof="0" dirty="0"/>
              <a:t> </a:t>
            </a:r>
            <a:r>
              <a:rPr lang="fr-FR" i="1" noProof="0" dirty="0" err="1"/>
              <a:t>declaration</a:t>
            </a:r>
            <a:r>
              <a:rPr lang="fr-FR" noProof="0" dirty="0"/>
              <a:t>)</a:t>
            </a:r>
          </a:p>
          <a:p>
            <a:pPr lvl="1"/>
            <a:r>
              <a:rPr lang="fr-FR" noProof="0" dirty="0"/>
              <a:t>Informer les utilisateurs sur la performance environnementale des matériaux et produits industriels ou de grande consommation</a:t>
            </a:r>
          </a:p>
          <a:p>
            <a:r>
              <a:rPr lang="fr-FR" noProof="0" dirty="0"/>
              <a:t>De nombreuses grandes entreprises ont mis en œuvre les </a:t>
            </a:r>
            <a:r>
              <a:rPr lang="fr-FR" noProof="0" dirty="0" err="1"/>
              <a:t>EPDs</a:t>
            </a:r>
            <a:endParaRPr lang="fr-FR" noProof="0" dirty="0"/>
          </a:p>
        </p:txBody>
      </p:sp>
      <p:pic>
        <p:nvPicPr>
          <p:cNvPr id="5" name="Picture 4">
            <a:extLst>
              <a:ext uri="{FF2B5EF4-FFF2-40B4-BE49-F238E27FC236}">
                <a16:creationId xmlns:a16="http://schemas.microsoft.com/office/drawing/2014/main" id="{5D31CAF2-8B93-481D-ACDA-68C3BD79C73C}"/>
              </a:ext>
            </a:extLst>
          </p:cNvPr>
          <p:cNvPicPr>
            <a:picLocks noChangeAspect="1"/>
          </p:cNvPicPr>
          <p:nvPr/>
        </p:nvPicPr>
        <p:blipFill>
          <a:blip r:embed="rId6"/>
          <a:stretch>
            <a:fillRect/>
          </a:stretch>
        </p:blipFill>
        <p:spPr>
          <a:xfrm>
            <a:off x="681635" y="3429000"/>
            <a:ext cx="6882067" cy="2924328"/>
          </a:xfrm>
          <a:prstGeom prst="rect">
            <a:avLst/>
          </a:prstGeom>
        </p:spPr>
      </p:pic>
      <p:sp>
        <p:nvSpPr>
          <p:cNvPr id="8" name="TextBox 7">
            <a:extLst>
              <a:ext uri="{FF2B5EF4-FFF2-40B4-BE49-F238E27FC236}">
                <a16:creationId xmlns:a16="http://schemas.microsoft.com/office/drawing/2014/main" id="{348BA749-4D7D-4868-A976-50386B3A8B8A}"/>
              </a:ext>
            </a:extLst>
          </p:cNvPr>
          <p:cNvSpPr txBox="1"/>
          <p:nvPr/>
        </p:nvSpPr>
        <p:spPr>
          <a:xfrm>
            <a:off x="9435448" y="5537916"/>
            <a:ext cx="2532845" cy="749179"/>
          </a:xfrm>
          <a:prstGeom prst="rect">
            <a:avLst/>
          </a:prstGeom>
          <a:noFill/>
        </p:spPr>
        <p:txBody>
          <a:bodyPr wrap="square" rtlCol="0">
            <a:spAutoFit/>
          </a:bodyPr>
          <a:lstStyle/>
          <a:p>
            <a:r>
              <a:rPr lang="nb-NO" sz="1067" dirty="0">
                <a:hlinkClick r:id="rId7"/>
              </a:rPr>
              <a:t>https://new.abb.com/us/sustainability/environment/environmental-product-declarations</a:t>
            </a:r>
            <a:endParaRPr lang="nb-NO" sz="1067" dirty="0"/>
          </a:p>
          <a:p>
            <a:endParaRPr lang="nb-NO" sz="1067" dirty="0"/>
          </a:p>
        </p:txBody>
      </p:sp>
      <p:sp>
        <p:nvSpPr>
          <p:cNvPr id="9" name="Rectangle 8">
            <a:extLst>
              <a:ext uri="{FF2B5EF4-FFF2-40B4-BE49-F238E27FC236}">
                <a16:creationId xmlns:a16="http://schemas.microsoft.com/office/drawing/2014/main" id="{8854C9D1-A812-41EC-A124-2CC01E293E30}"/>
              </a:ext>
            </a:extLst>
          </p:cNvPr>
          <p:cNvSpPr/>
          <p:nvPr/>
        </p:nvSpPr>
        <p:spPr>
          <a:xfrm>
            <a:off x="6934558" y="3429000"/>
            <a:ext cx="2389745" cy="6836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670703098"/>
      </p:ext>
    </p:extLst>
  </p:cSld>
  <p:clrMapOvr>
    <a:masterClrMapping/>
  </p:clrMapOvr>
  <mc:AlternateContent xmlns:mc="http://schemas.openxmlformats.org/markup-compatibility/2006" xmlns:p14="http://schemas.microsoft.com/office/powerpoint/2010/main">
    <mc:Choice Requires="p14">
      <p:transition spd="slow" p14:dur="2000" advTm="60260"/>
    </mc:Choice>
    <mc:Fallback xmlns="">
      <p:transition spd="slow" advTm="60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0"/>
                </p:tgtEl>
              </p:cMediaNode>
            </p:audio>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0828-803D-D458-CBF5-16BBBA20EB18}"/>
              </a:ext>
            </a:extLst>
          </p:cNvPr>
          <p:cNvSpPr>
            <a:spLocks noGrp="1"/>
          </p:cNvSpPr>
          <p:nvPr>
            <p:ph type="title"/>
          </p:nvPr>
        </p:nvSpPr>
        <p:spPr/>
        <p:txBody>
          <a:bodyPr/>
          <a:lstStyle/>
          <a:p>
            <a:r>
              <a:rPr lang="fr-FR" noProof="0" dirty="0"/>
              <a:t>Utilisation de l’ACV</a:t>
            </a:r>
          </a:p>
        </p:txBody>
      </p:sp>
      <p:sp>
        <p:nvSpPr>
          <p:cNvPr id="3" name="Text Placeholder 2">
            <a:extLst>
              <a:ext uri="{FF2B5EF4-FFF2-40B4-BE49-F238E27FC236}">
                <a16:creationId xmlns:a16="http://schemas.microsoft.com/office/drawing/2014/main" id="{EA4C23DD-0B13-41CA-3897-995641ADA89D}"/>
              </a:ext>
            </a:extLst>
          </p:cNvPr>
          <p:cNvSpPr>
            <a:spLocks noGrp="1"/>
          </p:cNvSpPr>
          <p:nvPr>
            <p:ph type="body" idx="28"/>
          </p:nvPr>
        </p:nvSpPr>
        <p:spPr/>
        <p:txBody>
          <a:bodyPr/>
          <a:lstStyle/>
          <a:p>
            <a:r>
              <a:rPr lang="fr-FR" noProof="0" dirty="0"/>
              <a:t>Fiches de déclaration environnementales et sanitaires</a:t>
            </a:r>
          </a:p>
          <a:p>
            <a:endParaRPr lang="fr-FR" noProof="0" dirty="0"/>
          </a:p>
        </p:txBody>
      </p:sp>
      <p:sp>
        <p:nvSpPr>
          <p:cNvPr id="7" name="Content Placeholder 6">
            <a:extLst>
              <a:ext uri="{FF2B5EF4-FFF2-40B4-BE49-F238E27FC236}">
                <a16:creationId xmlns:a16="http://schemas.microsoft.com/office/drawing/2014/main" id="{1CA13AF6-F0AC-9EBA-19A5-9D3C8213A977}"/>
              </a:ext>
            </a:extLst>
          </p:cNvPr>
          <p:cNvSpPr>
            <a:spLocks noGrp="1"/>
          </p:cNvSpPr>
          <p:nvPr>
            <p:ph sz="quarter" idx="15"/>
          </p:nvPr>
        </p:nvSpPr>
        <p:spPr/>
        <p:txBody>
          <a:bodyPr/>
          <a:lstStyle/>
          <a:p>
            <a:pPr lvl="1"/>
            <a:r>
              <a:rPr lang="en-IE" dirty="0"/>
              <a:t>Une “jungle” de </a:t>
            </a:r>
            <a:r>
              <a:rPr lang="en-IE" dirty="0" err="1"/>
              <a:t>normes</a:t>
            </a:r>
            <a:r>
              <a:rPr lang="en-IE" dirty="0"/>
              <a:t> et standards, qui </a:t>
            </a:r>
            <a:r>
              <a:rPr lang="en-IE" dirty="0" err="1"/>
              <a:t>reposent</a:t>
            </a:r>
            <a:r>
              <a:rPr lang="en-IE" dirty="0"/>
              <a:t> </a:t>
            </a:r>
            <a:r>
              <a:rPr lang="en-IE" dirty="0" err="1"/>
              <a:t>tous</a:t>
            </a:r>
            <a:r>
              <a:rPr lang="en-IE" dirty="0"/>
              <a:t> sur la </a:t>
            </a:r>
            <a:r>
              <a:rPr lang="en-IE" dirty="0" err="1"/>
              <a:t>série</a:t>
            </a:r>
            <a:r>
              <a:rPr lang="en-IE" dirty="0"/>
              <a:t> ISO 14040</a:t>
            </a:r>
          </a:p>
        </p:txBody>
      </p:sp>
      <p:pic>
        <p:nvPicPr>
          <p:cNvPr id="5" name="Picture 2">
            <a:extLst>
              <a:ext uri="{FF2B5EF4-FFF2-40B4-BE49-F238E27FC236}">
                <a16:creationId xmlns:a16="http://schemas.microsoft.com/office/drawing/2014/main" id="{31D00B9C-753D-A5D2-6F77-55DBC6A9A0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4" t="3042" r="1256" b="3098"/>
          <a:stretch/>
        </p:blipFill>
        <p:spPr bwMode="auto">
          <a:xfrm>
            <a:off x="251433" y="2355209"/>
            <a:ext cx="11735600" cy="42565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25197B-E463-B0DB-C9E5-6D4039BB0C12}"/>
              </a:ext>
            </a:extLst>
          </p:cNvPr>
          <p:cNvSpPr txBox="1"/>
          <p:nvPr/>
        </p:nvSpPr>
        <p:spPr>
          <a:xfrm>
            <a:off x="480000" y="6611779"/>
            <a:ext cx="6976241" cy="246221"/>
          </a:xfrm>
          <a:prstGeom prst="rect">
            <a:avLst/>
          </a:prstGeom>
          <a:noFill/>
        </p:spPr>
        <p:txBody>
          <a:bodyPr wrap="square">
            <a:spAutoFit/>
          </a:bodyPr>
          <a:lstStyle/>
          <a:p>
            <a:r>
              <a:rPr lang="en-IE" sz="1000" dirty="0">
                <a:hlinkClick r:id="rId3"/>
              </a:rPr>
              <a:t>https://support.etoollcd.com/index.php/knowledgebase/etoollcd-compliance-with-international-standards/</a:t>
            </a:r>
            <a:r>
              <a:rPr lang="en-IE" sz="1000" dirty="0"/>
              <a:t>	</a:t>
            </a:r>
          </a:p>
        </p:txBody>
      </p:sp>
    </p:spTree>
    <p:extLst>
      <p:ext uri="{BB962C8B-B14F-4D97-AF65-F5344CB8AC3E}">
        <p14:creationId xmlns:p14="http://schemas.microsoft.com/office/powerpoint/2010/main" val="2271030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9C6C-7DBE-D5B4-5B28-EC222031D414}"/>
              </a:ext>
            </a:extLst>
          </p:cNvPr>
          <p:cNvSpPr>
            <a:spLocks noGrp="1"/>
          </p:cNvSpPr>
          <p:nvPr>
            <p:ph type="title"/>
          </p:nvPr>
        </p:nvSpPr>
        <p:spPr/>
        <p:txBody>
          <a:bodyPr/>
          <a:lstStyle/>
          <a:p>
            <a:r>
              <a:rPr lang="fr-FR" noProof="0" dirty="0"/>
              <a:t>Utilisation de l’ACV</a:t>
            </a:r>
            <a:endParaRPr lang="en-IE" dirty="0"/>
          </a:p>
        </p:txBody>
      </p:sp>
      <p:sp>
        <p:nvSpPr>
          <p:cNvPr id="3" name="Text Placeholder 2">
            <a:extLst>
              <a:ext uri="{FF2B5EF4-FFF2-40B4-BE49-F238E27FC236}">
                <a16:creationId xmlns:a16="http://schemas.microsoft.com/office/drawing/2014/main" id="{4CD64CE6-82EA-E976-35AE-E5368B5BA253}"/>
              </a:ext>
            </a:extLst>
          </p:cNvPr>
          <p:cNvSpPr>
            <a:spLocks noGrp="1"/>
          </p:cNvSpPr>
          <p:nvPr>
            <p:ph type="body" idx="28"/>
          </p:nvPr>
        </p:nvSpPr>
        <p:spPr/>
        <p:txBody>
          <a:bodyPr/>
          <a:lstStyle/>
          <a:p>
            <a:r>
              <a:rPr lang="en-IE" dirty="0" err="1"/>
              <a:t>Empreinte</a:t>
            </a:r>
            <a:r>
              <a:rPr lang="en-IE" dirty="0"/>
              <a:t> </a:t>
            </a:r>
            <a:r>
              <a:rPr lang="en-IE" dirty="0" err="1"/>
              <a:t>carbone</a:t>
            </a:r>
            <a:r>
              <a:rPr lang="en-IE" dirty="0"/>
              <a:t> </a:t>
            </a:r>
            <a:r>
              <a:rPr lang="en-IE" dirty="0" err="1"/>
              <a:t>individuelle</a:t>
            </a:r>
            <a:endParaRPr lang="en-IE" dirty="0"/>
          </a:p>
        </p:txBody>
      </p:sp>
      <p:pic>
        <p:nvPicPr>
          <p:cNvPr id="6" name="Content Placeholder 5" descr="A graph of different colored squares&#10;&#10;Description automatically generated">
            <a:extLst>
              <a:ext uri="{FF2B5EF4-FFF2-40B4-BE49-F238E27FC236}">
                <a16:creationId xmlns:a16="http://schemas.microsoft.com/office/drawing/2014/main" id="{802A7C79-D21D-F261-8995-4E2A82596EA6}"/>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924050" y="1722712"/>
            <a:ext cx="8343900" cy="4693444"/>
          </a:xfrm>
        </p:spPr>
      </p:pic>
      <p:sp>
        <p:nvSpPr>
          <p:cNvPr id="8" name="TextBox 7">
            <a:extLst>
              <a:ext uri="{FF2B5EF4-FFF2-40B4-BE49-F238E27FC236}">
                <a16:creationId xmlns:a16="http://schemas.microsoft.com/office/drawing/2014/main" id="{37303198-723C-1594-3860-57F5A3B4144D}"/>
              </a:ext>
            </a:extLst>
          </p:cNvPr>
          <p:cNvSpPr txBox="1"/>
          <p:nvPr/>
        </p:nvSpPr>
        <p:spPr>
          <a:xfrm>
            <a:off x="0" y="6581001"/>
            <a:ext cx="8984457" cy="276999"/>
          </a:xfrm>
          <a:prstGeom prst="rect">
            <a:avLst/>
          </a:prstGeom>
          <a:noFill/>
        </p:spPr>
        <p:txBody>
          <a:bodyPr wrap="square">
            <a:spAutoFit/>
          </a:bodyPr>
          <a:lstStyle/>
          <a:p>
            <a:r>
              <a:rPr lang="en-IE" sz="1200" dirty="0">
                <a:hlinkClick r:id="rId3"/>
              </a:rPr>
              <a:t>https://www.carbone4.com/analyse-myco2-empreinte-carbone-moyenne-2021</a:t>
            </a:r>
            <a:r>
              <a:rPr lang="en-IE" sz="1200" dirty="0"/>
              <a:t> </a:t>
            </a:r>
          </a:p>
        </p:txBody>
      </p:sp>
    </p:spTree>
    <p:extLst>
      <p:ext uri="{BB962C8B-B14F-4D97-AF65-F5344CB8AC3E}">
        <p14:creationId xmlns:p14="http://schemas.microsoft.com/office/powerpoint/2010/main" val="4156526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507D-134C-E382-2501-4AD83EC4D1EC}"/>
              </a:ext>
            </a:extLst>
          </p:cNvPr>
          <p:cNvSpPr>
            <a:spLocks noGrp="1"/>
          </p:cNvSpPr>
          <p:nvPr>
            <p:ph type="title"/>
          </p:nvPr>
        </p:nvSpPr>
        <p:spPr/>
        <p:txBody>
          <a:bodyPr/>
          <a:lstStyle/>
          <a:p>
            <a:r>
              <a:rPr lang="fr-FR" noProof="0" dirty="0"/>
              <a:t>Utilisation de l’ACV</a:t>
            </a:r>
            <a:endParaRPr lang="en-IE" dirty="0"/>
          </a:p>
        </p:txBody>
      </p:sp>
      <p:sp>
        <p:nvSpPr>
          <p:cNvPr id="3" name="Text Placeholder 2">
            <a:extLst>
              <a:ext uri="{FF2B5EF4-FFF2-40B4-BE49-F238E27FC236}">
                <a16:creationId xmlns:a16="http://schemas.microsoft.com/office/drawing/2014/main" id="{6A0A17EF-CBC3-D47B-90A5-C80C9753B17D}"/>
              </a:ext>
            </a:extLst>
          </p:cNvPr>
          <p:cNvSpPr>
            <a:spLocks noGrp="1"/>
          </p:cNvSpPr>
          <p:nvPr>
            <p:ph type="body" idx="28"/>
          </p:nvPr>
        </p:nvSpPr>
        <p:spPr/>
        <p:txBody>
          <a:bodyPr/>
          <a:lstStyle/>
          <a:p>
            <a:r>
              <a:rPr lang="en-IE" dirty="0" err="1"/>
              <a:t>Bilan</a:t>
            </a:r>
            <a:r>
              <a:rPr lang="en-IE" dirty="0"/>
              <a:t> </a:t>
            </a:r>
            <a:r>
              <a:rPr lang="en-IE" dirty="0" err="1"/>
              <a:t>carbone</a:t>
            </a:r>
            <a:r>
              <a:rPr lang="en-IE" dirty="0"/>
              <a:t> </a:t>
            </a:r>
            <a:r>
              <a:rPr lang="en-IE" dirty="0" err="1"/>
              <a:t>d’une</a:t>
            </a:r>
            <a:r>
              <a:rPr lang="en-IE" dirty="0"/>
              <a:t> </a:t>
            </a:r>
            <a:r>
              <a:rPr lang="en-IE" dirty="0" err="1"/>
              <a:t>entreprise</a:t>
            </a:r>
            <a:endParaRPr lang="en-IE" dirty="0"/>
          </a:p>
        </p:txBody>
      </p:sp>
      <p:pic>
        <p:nvPicPr>
          <p:cNvPr id="6" name="Content Placeholder 5" descr="A diagram of a process&#10;&#10;Description automatically generated with medium confidence">
            <a:extLst>
              <a:ext uri="{FF2B5EF4-FFF2-40B4-BE49-F238E27FC236}">
                <a16:creationId xmlns:a16="http://schemas.microsoft.com/office/drawing/2014/main" id="{4289599F-18F5-4D45-7B02-BEDD5E348A4D}"/>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2075675" y="1557868"/>
            <a:ext cx="7210424" cy="5168410"/>
          </a:xfrm>
        </p:spPr>
      </p:pic>
      <p:sp>
        <p:nvSpPr>
          <p:cNvPr id="8" name="TextBox 7">
            <a:extLst>
              <a:ext uri="{FF2B5EF4-FFF2-40B4-BE49-F238E27FC236}">
                <a16:creationId xmlns:a16="http://schemas.microsoft.com/office/drawing/2014/main" id="{C1FB859B-9454-259E-54DB-4B639DF8072B}"/>
              </a:ext>
            </a:extLst>
          </p:cNvPr>
          <p:cNvSpPr txBox="1"/>
          <p:nvPr/>
        </p:nvSpPr>
        <p:spPr>
          <a:xfrm rot="16200000">
            <a:off x="-3221442" y="3290500"/>
            <a:ext cx="6719886" cy="276999"/>
          </a:xfrm>
          <a:prstGeom prst="rect">
            <a:avLst/>
          </a:prstGeom>
          <a:noFill/>
        </p:spPr>
        <p:txBody>
          <a:bodyPr wrap="square">
            <a:spAutoFit/>
          </a:bodyPr>
          <a:lstStyle/>
          <a:p>
            <a:r>
              <a:rPr lang="en-IE" sz="1200" dirty="0">
                <a:hlinkClick r:id="rId3"/>
              </a:rPr>
              <a:t>https://www.capitaine-carbone.fr/bilan-carbone/</a:t>
            </a:r>
            <a:r>
              <a:rPr lang="en-IE" sz="1200" dirty="0"/>
              <a:t> </a:t>
            </a:r>
          </a:p>
        </p:txBody>
      </p:sp>
    </p:spTree>
    <p:extLst>
      <p:ext uri="{BB962C8B-B14F-4D97-AF65-F5344CB8AC3E}">
        <p14:creationId xmlns:p14="http://schemas.microsoft.com/office/powerpoint/2010/main" val="921742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BC44-12C4-C4BF-D817-A2FA3CD9F486}"/>
              </a:ext>
            </a:extLst>
          </p:cNvPr>
          <p:cNvSpPr>
            <a:spLocks noGrp="1"/>
          </p:cNvSpPr>
          <p:nvPr>
            <p:ph type="body" sz="half" idx="2"/>
          </p:nvPr>
        </p:nvSpPr>
        <p:spPr/>
        <p:txBody>
          <a:bodyPr/>
          <a:lstStyle/>
          <a:p>
            <a:r>
              <a:rPr lang="fr-FR" noProof="0" dirty="0"/>
              <a:t>Introduction à la méthode ACV et à son historique</a:t>
            </a:r>
          </a:p>
        </p:txBody>
      </p:sp>
      <p:sp>
        <p:nvSpPr>
          <p:cNvPr id="9" name="Text Placeholder 8">
            <a:extLst>
              <a:ext uri="{FF2B5EF4-FFF2-40B4-BE49-F238E27FC236}">
                <a16:creationId xmlns:a16="http://schemas.microsoft.com/office/drawing/2014/main" id="{ED82A009-8996-E1EB-B510-A10D212D384F}"/>
              </a:ext>
            </a:extLst>
          </p:cNvPr>
          <p:cNvSpPr>
            <a:spLocks noGrp="1"/>
          </p:cNvSpPr>
          <p:nvPr>
            <p:ph type="body" sz="quarter" idx="11"/>
          </p:nvPr>
        </p:nvSpPr>
        <p:spPr/>
        <p:txBody>
          <a:bodyPr/>
          <a:lstStyle/>
          <a:p>
            <a:r>
              <a:rPr lang="fr-FR" noProof="0" dirty="0"/>
              <a:t>01</a:t>
            </a:r>
          </a:p>
        </p:txBody>
      </p:sp>
      <p:sp>
        <p:nvSpPr>
          <p:cNvPr id="10" name="Text Placeholder 9">
            <a:extLst>
              <a:ext uri="{FF2B5EF4-FFF2-40B4-BE49-F238E27FC236}">
                <a16:creationId xmlns:a16="http://schemas.microsoft.com/office/drawing/2014/main" id="{E43C76CB-CA0A-32A5-FFEE-282EC1D90FB9}"/>
              </a:ext>
            </a:extLst>
          </p:cNvPr>
          <p:cNvSpPr>
            <a:spLocks noGrp="1"/>
          </p:cNvSpPr>
          <p:nvPr>
            <p:ph type="body" idx="28"/>
          </p:nvPr>
        </p:nvSpPr>
        <p:spPr/>
        <p:txBody>
          <a:bodyPr/>
          <a:lstStyle/>
          <a:p>
            <a:endParaRPr lang="en-IE"/>
          </a:p>
        </p:txBody>
      </p:sp>
      <p:sp>
        <p:nvSpPr>
          <p:cNvPr id="11" name="Text Placeholder 10">
            <a:extLst>
              <a:ext uri="{FF2B5EF4-FFF2-40B4-BE49-F238E27FC236}">
                <a16:creationId xmlns:a16="http://schemas.microsoft.com/office/drawing/2014/main" id="{6320D532-F677-1DBF-D1AF-3A019F245132}"/>
              </a:ext>
            </a:extLst>
          </p:cNvPr>
          <p:cNvSpPr>
            <a:spLocks noGrp="1"/>
          </p:cNvSpPr>
          <p:nvPr>
            <p:ph type="body" sz="half" idx="29"/>
          </p:nvPr>
        </p:nvSpPr>
        <p:spPr/>
        <p:txBody>
          <a:bodyPr/>
          <a:lstStyle/>
          <a:p>
            <a:r>
              <a:rPr lang="fr-FR" noProof="0" dirty="0"/>
              <a:t>Principes fondamentaux de l’ACV</a:t>
            </a:r>
          </a:p>
        </p:txBody>
      </p:sp>
      <p:sp>
        <p:nvSpPr>
          <p:cNvPr id="12" name="Text Placeholder 11">
            <a:extLst>
              <a:ext uri="{FF2B5EF4-FFF2-40B4-BE49-F238E27FC236}">
                <a16:creationId xmlns:a16="http://schemas.microsoft.com/office/drawing/2014/main" id="{06CC18FF-E33F-C39C-83DF-B3B1C9B210AD}"/>
              </a:ext>
            </a:extLst>
          </p:cNvPr>
          <p:cNvSpPr>
            <a:spLocks noGrp="1"/>
          </p:cNvSpPr>
          <p:nvPr>
            <p:ph type="body" sz="quarter" idx="30"/>
          </p:nvPr>
        </p:nvSpPr>
        <p:spPr/>
        <p:txBody>
          <a:bodyPr/>
          <a:lstStyle/>
          <a:p>
            <a:r>
              <a:rPr lang="fr-FR" noProof="0" dirty="0"/>
              <a:t>02</a:t>
            </a:r>
          </a:p>
        </p:txBody>
      </p:sp>
      <p:sp>
        <p:nvSpPr>
          <p:cNvPr id="13" name="Text Placeholder 12">
            <a:extLst>
              <a:ext uri="{FF2B5EF4-FFF2-40B4-BE49-F238E27FC236}">
                <a16:creationId xmlns:a16="http://schemas.microsoft.com/office/drawing/2014/main" id="{7F732932-04C7-D5CF-8FC0-13B23DD1D993}"/>
              </a:ext>
            </a:extLst>
          </p:cNvPr>
          <p:cNvSpPr>
            <a:spLocks noGrp="1"/>
          </p:cNvSpPr>
          <p:nvPr>
            <p:ph type="body" sz="half" idx="31"/>
          </p:nvPr>
        </p:nvSpPr>
        <p:spPr/>
        <p:txBody>
          <a:bodyPr/>
          <a:lstStyle/>
          <a:p>
            <a:r>
              <a:rPr lang="fr-FR" noProof="0" dirty="0"/>
              <a:t>Étude de cas</a:t>
            </a:r>
          </a:p>
        </p:txBody>
      </p:sp>
      <p:sp>
        <p:nvSpPr>
          <p:cNvPr id="14" name="Text Placeholder 13">
            <a:extLst>
              <a:ext uri="{FF2B5EF4-FFF2-40B4-BE49-F238E27FC236}">
                <a16:creationId xmlns:a16="http://schemas.microsoft.com/office/drawing/2014/main" id="{62A6019D-4B19-3BB9-246E-E40A7AC7BCF6}"/>
              </a:ext>
            </a:extLst>
          </p:cNvPr>
          <p:cNvSpPr>
            <a:spLocks noGrp="1"/>
          </p:cNvSpPr>
          <p:nvPr>
            <p:ph type="body" sz="quarter" idx="32"/>
          </p:nvPr>
        </p:nvSpPr>
        <p:spPr/>
        <p:txBody>
          <a:bodyPr/>
          <a:lstStyle/>
          <a:p>
            <a:r>
              <a:rPr lang="fr-FR" noProof="0" dirty="0"/>
              <a:t>03</a:t>
            </a:r>
          </a:p>
        </p:txBody>
      </p:sp>
      <p:sp>
        <p:nvSpPr>
          <p:cNvPr id="15" name="Text Placeholder 14">
            <a:extLst>
              <a:ext uri="{FF2B5EF4-FFF2-40B4-BE49-F238E27FC236}">
                <a16:creationId xmlns:a16="http://schemas.microsoft.com/office/drawing/2014/main" id="{F75F7616-3FC5-04B3-4C26-AECC9E783388}"/>
              </a:ext>
            </a:extLst>
          </p:cNvPr>
          <p:cNvSpPr>
            <a:spLocks noGrp="1"/>
          </p:cNvSpPr>
          <p:nvPr>
            <p:ph type="body" sz="half" idx="39"/>
          </p:nvPr>
        </p:nvSpPr>
        <p:spPr/>
        <p:txBody>
          <a:bodyPr/>
          <a:lstStyle/>
          <a:p>
            <a:r>
              <a:rPr lang="fr-FR" noProof="0" dirty="0"/>
              <a:t>Conclusion</a:t>
            </a:r>
          </a:p>
        </p:txBody>
      </p:sp>
      <p:sp>
        <p:nvSpPr>
          <p:cNvPr id="16" name="Text Placeholder 15">
            <a:extLst>
              <a:ext uri="{FF2B5EF4-FFF2-40B4-BE49-F238E27FC236}">
                <a16:creationId xmlns:a16="http://schemas.microsoft.com/office/drawing/2014/main" id="{A23897B2-3749-25AE-D719-EDB3630068D7}"/>
              </a:ext>
            </a:extLst>
          </p:cNvPr>
          <p:cNvSpPr>
            <a:spLocks noGrp="1"/>
          </p:cNvSpPr>
          <p:nvPr>
            <p:ph type="body" sz="quarter" idx="40"/>
          </p:nvPr>
        </p:nvSpPr>
        <p:spPr/>
        <p:txBody>
          <a:bodyPr/>
          <a:lstStyle/>
          <a:p>
            <a:r>
              <a:rPr lang="fr-FR" noProof="0" dirty="0"/>
              <a:t>04</a:t>
            </a:r>
          </a:p>
        </p:txBody>
      </p:sp>
      <p:sp>
        <p:nvSpPr>
          <p:cNvPr id="7" name="Title 6">
            <a:extLst>
              <a:ext uri="{FF2B5EF4-FFF2-40B4-BE49-F238E27FC236}">
                <a16:creationId xmlns:a16="http://schemas.microsoft.com/office/drawing/2014/main" id="{CBF2F305-7441-54CE-2047-4B888A76FDD4}"/>
              </a:ext>
            </a:extLst>
          </p:cNvPr>
          <p:cNvSpPr>
            <a:spLocks noGrp="1"/>
          </p:cNvSpPr>
          <p:nvPr>
            <p:ph type="title"/>
          </p:nvPr>
        </p:nvSpPr>
        <p:spPr/>
        <p:txBody>
          <a:bodyPr/>
          <a:lstStyle/>
          <a:p>
            <a:r>
              <a:rPr lang="fr-FR" noProof="0" dirty="0"/>
              <a:t>Plan du cours</a:t>
            </a:r>
          </a:p>
        </p:txBody>
      </p:sp>
      <p:sp>
        <p:nvSpPr>
          <p:cNvPr id="2" name="Text Placeholder 7">
            <a:extLst>
              <a:ext uri="{FF2B5EF4-FFF2-40B4-BE49-F238E27FC236}">
                <a16:creationId xmlns:a16="http://schemas.microsoft.com/office/drawing/2014/main" id="{3A2A628E-3FE8-A254-1450-049C0E36A07A}"/>
              </a:ext>
            </a:extLst>
          </p:cNvPr>
          <p:cNvSpPr txBox="1">
            <a:spLocks/>
          </p:cNvSpPr>
          <p:nvPr/>
        </p:nvSpPr>
        <p:spPr>
          <a:xfrm>
            <a:off x="9951396" y="1881189"/>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r>
              <a:rPr lang="fr-FR" dirty="0"/>
              <a:t>13h30-14h10</a:t>
            </a:r>
          </a:p>
        </p:txBody>
      </p:sp>
      <p:sp>
        <p:nvSpPr>
          <p:cNvPr id="3" name="Text Placeholder 7">
            <a:extLst>
              <a:ext uri="{FF2B5EF4-FFF2-40B4-BE49-F238E27FC236}">
                <a16:creationId xmlns:a16="http://schemas.microsoft.com/office/drawing/2014/main" id="{B0D0E48B-2708-FB00-AF6B-3D580D3A0C6F}"/>
              </a:ext>
            </a:extLst>
          </p:cNvPr>
          <p:cNvSpPr txBox="1">
            <a:spLocks/>
          </p:cNvSpPr>
          <p:nvPr/>
        </p:nvSpPr>
        <p:spPr>
          <a:xfrm>
            <a:off x="9951396" y="2889251"/>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r>
              <a:rPr lang="fr-FR" dirty="0"/>
              <a:t>14h15-14h45</a:t>
            </a:r>
          </a:p>
        </p:txBody>
      </p:sp>
      <p:sp>
        <p:nvSpPr>
          <p:cNvPr id="4" name="Text Placeholder 7">
            <a:extLst>
              <a:ext uri="{FF2B5EF4-FFF2-40B4-BE49-F238E27FC236}">
                <a16:creationId xmlns:a16="http://schemas.microsoft.com/office/drawing/2014/main" id="{C0CAB241-CA9E-FAD8-BB9E-52F2325E96DE}"/>
              </a:ext>
            </a:extLst>
          </p:cNvPr>
          <p:cNvSpPr txBox="1">
            <a:spLocks/>
          </p:cNvSpPr>
          <p:nvPr/>
        </p:nvSpPr>
        <p:spPr>
          <a:xfrm>
            <a:off x="9951396" y="3895991"/>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r>
              <a:rPr lang="fr-FR" dirty="0"/>
              <a:t>14h45-15h20</a:t>
            </a:r>
          </a:p>
        </p:txBody>
      </p:sp>
      <p:sp>
        <p:nvSpPr>
          <p:cNvPr id="5" name="Text Placeholder 7">
            <a:extLst>
              <a:ext uri="{FF2B5EF4-FFF2-40B4-BE49-F238E27FC236}">
                <a16:creationId xmlns:a16="http://schemas.microsoft.com/office/drawing/2014/main" id="{20432CB9-B06F-76D0-74DB-6139C26CD702}"/>
              </a:ext>
            </a:extLst>
          </p:cNvPr>
          <p:cNvSpPr txBox="1">
            <a:spLocks/>
          </p:cNvSpPr>
          <p:nvPr/>
        </p:nvSpPr>
        <p:spPr>
          <a:xfrm>
            <a:off x="9951396" y="4904714"/>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r>
              <a:rPr lang="fr-FR" dirty="0"/>
              <a:t>15h20-15h30</a:t>
            </a:r>
          </a:p>
        </p:txBody>
      </p:sp>
    </p:spTree>
    <p:extLst>
      <p:ext uri="{BB962C8B-B14F-4D97-AF65-F5344CB8AC3E}">
        <p14:creationId xmlns:p14="http://schemas.microsoft.com/office/powerpoint/2010/main" val="1210684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6A29A2-FD82-9375-A012-FC81D49FA004}"/>
              </a:ext>
            </a:extLst>
          </p:cNvPr>
          <p:cNvSpPr>
            <a:spLocks noGrp="1"/>
          </p:cNvSpPr>
          <p:nvPr>
            <p:ph type="ctrTitle"/>
          </p:nvPr>
        </p:nvSpPr>
        <p:spPr/>
        <p:txBody>
          <a:bodyPr/>
          <a:lstStyle/>
          <a:p>
            <a:r>
              <a:rPr lang="fr-FR" noProof="0" dirty="0"/>
              <a:t>02|Principes fondamentaux de l’ACV</a:t>
            </a:r>
          </a:p>
        </p:txBody>
      </p:sp>
      <p:sp>
        <p:nvSpPr>
          <p:cNvPr id="6" name="Subtitle 5">
            <a:extLst>
              <a:ext uri="{FF2B5EF4-FFF2-40B4-BE49-F238E27FC236}">
                <a16:creationId xmlns:a16="http://schemas.microsoft.com/office/drawing/2014/main" id="{E14D57FB-7582-32B2-5BA4-E08468AB917E}"/>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4232197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L’ACV est un processus itératif</a:t>
            </a:r>
          </a:p>
        </p:txBody>
      </p:sp>
      <p:sp>
        <p:nvSpPr>
          <p:cNvPr id="7" name="Text Placeholder 6">
            <a:extLst>
              <a:ext uri="{FF2B5EF4-FFF2-40B4-BE49-F238E27FC236}">
                <a16:creationId xmlns:a16="http://schemas.microsoft.com/office/drawing/2014/main" id="{E26042A4-F2E6-F14E-E7DE-BDD9C3DF7304}"/>
              </a:ext>
            </a:extLst>
          </p:cNvPr>
          <p:cNvSpPr>
            <a:spLocks noGrp="1"/>
          </p:cNvSpPr>
          <p:nvPr>
            <p:ph type="body" idx="28"/>
          </p:nvPr>
        </p:nvSpPr>
        <p:spPr/>
        <p:txBody>
          <a:bodyPr/>
          <a:lstStyle/>
          <a:p>
            <a:r>
              <a:rPr lang="fr-FR" noProof="0" dirty="0"/>
              <a:t>4 phases </a:t>
            </a:r>
          </a:p>
        </p:txBody>
      </p:sp>
      <p:sp>
        <p:nvSpPr>
          <p:cNvPr id="6" name="Content Placeholder 5">
            <a:extLst>
              <a:ext uri="{FF2B5EF4-FFF2-40B4-BE49-F238E27FC236}">
                <a16:creationId xmlns:a16="http://schemas.microsoft.com/office/drawing/2014/main" id="{CA4DC89B-E371-9854-5B34-634E79079EBD}"/>
              </a:ext>
            </a:extLst>
          </p:cNvPr>
          <p:cNvSpPr>
            <a:spLocks noGrp="1"/>
          </p:cNvSpPr>
          <p:nvPr>
            <p:ph sz="quarter" idx="15"/>
          </p:nvPr>
        </p:nvSpPr>
        <p:spPr/>
        <p:txBody>
          <a:bodyPr/>
          <a:lstStyle/>
          <a:p>
            <a:endParaRPr lang="en-IE"/>
          </a:p>
        </p:txBody>
      </p:sp>
      <p:pic>
        <p:nvPicPr>
          <p:cNvPr id="5" name="!!lca">
            <a:extLst>
              <a:ext uri="{FF2B5EF4-FFF2-40B4-BE49-F238E27FC236}">
                <a16:creationId xmlns:a16="http://schemas.microsoft.com/office/drawing/2014/main" id="{C2674BD2-1F5B-4C04-890A-A7A3FE6E7249}"/>
              </a:ext>
            </a:extLst>
          </p:cNvPr>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2585" y="1367004"/>
            <a:ext cx="8816012" cy="4665793"/>
          </a:xfrm>
          <a:prstGeom prst="rect">
            <a:avLst/>
          </a:prstGeom>
          <a:noFill/>
        </p:spPr>
      </p:pic>
      <p:sp>
        <p:nvSpPr>
          <p:cNvPr id="10" name="Rectangle 9">
            <a:extLst>
              <a:ext uri="{FF2B5EF4-FFF2-40B4-BE49-F238E27FC236}">
                <a16:creationId xmlns:a16="http://schemas.microsoft.com/office/drawing/2014/main" id="{D18B8183-93B6-4B4B-87F5-F775FF89B73A}"/>
              </a:ext>
            </a:extLst>
          </p:cNvPr>
          <p:cNvSpPr/>
          <p:nvPr/>
        </p:nvSpPr>
        <p:spPr>
          <a:xfrm>
            <a:off x="7668271" y="2125015"/>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dirty="0"/>
          </a:p>
        </p:txBody>
      </p:sp>
      <p:pic>
        <p:nvPicPr>
          <p:cNvPr id="3" name="Picture 2">
            <a:extLst>
              <a:ext uri="{FF2B5EF4-FFF2-40B4-BE49-F238E27FC236}">
                <a16:creationId xmlns:a16="http://schemas.microsoft.com/office/drawing/2014/main" id="{BC15ABF9-A05E-45D7-A87A-CFB42F39868E}"/>
              </a:ext>
            </a:extLst>
          </p:cNvPr>
          <p:cNvPicPr>
            <a:picLocks noChangeAspect="1"/>
          </p:cNvPicPr>
          <p:nvPr/>
        </p:nvPicPr>
        <p:blipFill>
          <a:blip r:embed="rId4"/>
          <a:stretch>
            <a:fillRect/>
          </a:stretch>
        </p:blipFill>
        <p:spPr>
          <a:xfrm>
            <a:off x="9193969" y="4529785"/>
            <a:ext cx="2688236" cy="150301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7F1A866-F2A3-4A5B-A85E-60E25076F297}"/>
              </a:ext>
            </a:extLst>
          </p:cNvPr>
          <p:cNvSpPr txBox="1"/>
          <p:nvPr/>
        </p:nvSpPr>
        <p:spPr>
          <a:xfrm>
            <a:off x="8057612" y="4098110"/>
            <a:ext cx="4104009" cy="379656"/>
          </a:xfrm>
          <a:prstGeom prst="rect">
            <a:avLst/>
          </a:prstGeom>
          <a:noFill/>
        </p:spPr>
        <p:txBody>
          <a:bodyPr wrap="none" rtlCol="0">
            <a:spAutoFit/>
          </a:bodyPr>
          <a:lstStyle/>
          <a:p>
            <a:r>
              <a:rPr lang="en-GB" sz="1867" dirty="0">
                <a:latin typeface="Open Sans" panose="020B0606030504020204" pitchFamily="34" charset="0"/>
                <a:ea typeface="Open Sans" panose="020B0606030504020204" pitchFamily="34" charset="0"/>
                <a:cs typeface="Open Sans" panose="020B0606030504020204" pitchFamily="34" charset="0"/>
              </a:rPr>
              <a:t>Comme </a:t>
            </a:r>
            <a:r>
              <a:rPr lang="en-GB" sz="1867" dirty="0" err="1">
                <a:latin typeface="Open Sans" panose="020B0606030504020204" pitchFamily="34" charset="0"/>
                <a:ea typeface="Open Sans" panose="020B0606030504020204" pitchFamily="34" charset="0"/>
                <a:cs typeface="Open Sans" panose="020B0606030504020204" pitchFamily="34" charset="0"/>
              </a:rPr>
              <a:t>décrit</a:t>
            </a:r>
            <a:r>
              <a:rPr lang="en-GB" sz="1867" dirty="0">
                <a:latin typeface="Open Sans" panose="020B0606030504020204" pitchFamily="34" charset="0"/>
                <a:ea typeface="Open Sans" panose="020B0606030504020204" pitchFamily="34" charset="0"/>
                <a:cs typeface="Open Sans" panose="020B0606030504020204" pitchFamily="34" charset="0"/>
              </a:rPr>
              <a:t> dans ISO14040:2006</a:t>
            </a:r>
          </a:p>
        </p:txBody>
      </p:sp>
    </p:spTree>
    <p:extLst>
      <p:ext uri="{BB962C8B-B14F-4D97-AF65-F5344CB8AC3E}">
        <p14:creationId xmlns:p14="http://schemas.microsoft.com/office/powerpoint/2010/main" val="601255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C8CD41-38D2-40BC-827D-A76523101468}"/>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Phase 1 : Objectif et champ d’application</a:t>
            </a:r>
          </a:p>
        </p:txBody>
      </p:sp>
      <p:sp>
        <p:nvSpPr>
          <p:cNvPr id="7" name="Text Placeholder 6">
            <a:extLst>
              <a:ext uri="{FF2B5EF4-FFF2-40B4-BE49-F238E27FC236}">
                <a16:creationId xmlns:a16="http://schemas.microsoft.com/office/drawing/2014/main" id="{3F653430-5274-9407-F9E2-559868ECE29E}"/>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A76D3A7A-C6E1-3CA6-BF2E-653172298303}"/>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7FF64036-1A09-4901-98F9-E50952D84176}"/>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11" name="Rectangle 10">
            <a:extLst>
              <a:ext uri="{FF2B5EF4-FFF2-40B4-BE49-F238E27FC236}">
                <a16:creationId xmlns:a16="http://schemas.microsoft.com/office/drawing/2014/main" id="{2BDDEA92-D955-49F8-861A-0BA4B208A5CB}"/>
              </a:ext>
            </a:extLst>
          </p:cNvPr>
          <p:cNvSpPr/>
          <p:nvPr/>
        </p:nvSpPr>
        <p:spPr>
          <a:xfrm>
            <a:off x="7721418" y="2490018"/>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6" name="!!rect">
            <a:extLst>
              <a:ext uri="{FF2B5EF4-FFF2-40B4-BE49-F238E27FC236}">
                <a16:creationId xmlns:a16="http://schemas.microsoft.com/office/drawing/2014/main" id="{063C1408-AA4B-4D87-800B-D862427EB268}"/>
              </a:ext>
            </a:extLst>
          </p:cNvPr>
          <p:cNvSpPr/>
          <p:nvPr/>
        </p:nvSpPr>
        <p:spPr>
          <a:xfrm>
            <a:off x="3475609" y="1639781"/>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852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353C-5808-4D68-AA1C-69799647F0F1}"/>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2C208ADD-D38A-41AC-9010-F8C90DBF5282}"/>
              </a:ext>
            </a:extLst>
          </p:cNvPr>
          <p:cNvSpPr>
            <a:spLocks noGrp="1"/>
          </p:cNvSpPr>
          <p:nvPr>
            <p:ph type="title"/>
          </p:nvPr>
        </p:nvSpPr>
        <p:spPr/>
        <p:txBody>
          <a:bodyPr>
            <a:normAutofit/>
          </a:bodyPr>
          <a:lstStyle/>
          <a:p>
            <a:r>
              <a:rPr lang="fr-FR" noProof="0" dirty="0"/>
              <a:t>Phase 1 : Objectif et champ d’application</a:t>
            </a:r>
          </a:p>
        </p:txBody>
      </p:sp>
      <p:sp>
        <p:nvSpPr>
          <p:cNvPr id="3" name="Content Placeholder 2">
            <a:extLst>
              <a:ext uri="{FF2B5EF4-FFF2-40B4-BE49-F238E27FC236}">
                <a16:creationId xmlns:a16="http://schemas.microsoft.com/office/drawing/2014/main" id="{B3B94D8C-1AE7-4F60-A920-020A1E98DBAF}"/>
              </a:ext>
            </a:extLst>
          </p:cNvPr>
          <p:cNvSpPr>
            <a:spLocks noGrp="1"/>
          </p:cNvSpPr>
          <p:nvPr>
            <p:ph sz="quarter" idx="15"/>
          </p:nvPr>
        </p:nvSpPr>
        <p:spPr/>
        <p:txBody>
          <a:bodyPr>
            <a:normAutofit fontScale="92500" lnSpcReduction="10000"/>
          </a:bodyPr>
          <a:lstStyle/>
          <a:p>
            <a:r>
              <a:rPr lang="fr-FR" noProof="0" dirty="0"/>
              <a:t>La définition de l’objectif doit indiquer sans ambiguïté :</a:t>
            </a:r>
          </a:p>
          <a:p>
            <a:pPr lvl="1"/>
            <a:r>
              <a:rPr lang="fr-FR" noProof="0" dirty="0"/>
              <a:t>Les raisons de la réalisation de l’étude
L’application prévue
Le public visé</a:t>
            </a:r>
          </a:p>
          <a:p>
            <a:r>
              <a:rPr lang="fr-FR" noProof="0" dirty="0"/>
              <a:t>La définition du champ d’application doit couvrir :</a:t>
            </a:r>
          </a:p>
          <a:p>
            <a:pPr lvl="1"/>
            <a:r>
              <a:rPr lang="fr-FR" noProof="0" dirty="0"/>
              <a:t>Le produit à étudier
L'« </a:t>
            </a:r>
            <a:r>
              <a:rPr lang="fr-FR" b="1" noProof="0" dirty="0"/>
              <a:t>unité fonctionnelle </a:t>
            </a:r>
            <a:r>
              <a:rPr lang="fr-FR" noProof="0" dirty="0"/>
              <a:t>»
Les types d’impact sur l’environnement à étudier
Limites du système (peut être en relation avec des systèmes techniques, des frontières géographiques, du temps, etc.)</a:t>
            </a:r>
          </a:p>
        </p:txBody>
      </p:sp>
      <p:pic>
        <p:nvPicPr>
          <p:cNvPr id="15" name="Content Placeholder 14" descr="People at meeting">
            <a:extLst>
              <a:ext uri="{FF2B5EF4-FFF2-40B4-BE49-F238E27FC236}">
                <a16:creationId xmlns:a16="http://schemas.microsoft.com/office/drawing/2014/main" id="{94AD5EA2-D497-F3B6-1116-4D67E60A4B7E}"/>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400800" y="2126192"/>
            <a:ext cx="5313363" cy="3542242"/>
          </a:xfrm>
        </p:spPr>
      </p:pic>
      <p:sp>
        <p:nvSpPr>
          <p:cNvPr id="13" name="Text Placeholder 12">
            <a:extLst>
              <a:ext uri="{FF2B5EF4-FFF2-40B4-BE49-F238E27FC236}">
                <a16:creationId xmlns:a16="http://schemas.microsoft.com/office/drawing/2014/main" id="{966A0A4C-E860-803B-8C00-8C770441FA2D}"/>
              </a:ext>
            </a:extLst>
          </p:cNvPr>
          <p:cNvSpPr>
            <a:spLocks noGrp="1"/>
          </p:cNvSpPr>
          <p:nvPr>
            <p:ph type="body" idx="28"/>
          </p:nvPr>
        </p:nvSpPr>
        <p:spPr/>
        <p:txBody>
          <a:bodyPr/>
          <a:lstStyle/>
          <a:p>
            <a:r>
              <a:rPr lang="fr-FR" noProof="0" dirty="0"/>
              <a:t>“Goal and scope”</a:t>
            </a:r>
          </a:p>
        </p:txBody>
      </p:sp>
      <p:pic>
        <p:nvPicPr>
          <p:cNvPr id="8" name="!!lca">
            <a:extLst>
              <a:ext uri="{FF2B5EF4-FFF2-40B4-BE49-F238E27FC236}">
                <a16:creationId xmlns:a16="http://schemas.microsoft.com/office/drawing/2014/main" id="{DAFE5855-32FB-4900-9112-EEA3193E9728}"/>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9" name="!!rect">
            <a:extLst>
              <a:ext uri="{FF2B5EF4-FFF2-40B4-BE49-F238E27FC236}">
                <a16:creationId xmlns:a16="http://schemas.microsoft.com/office/drawing/2014/main" id="{E8E7E19D-6332-4C2E-B6AC-DF864102D6B0}"/>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5692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353C-5808-4D68-AA1C-69799647F0F1}"/>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2C208ADD-D38A-41AC-9010-F8C90DBF5282}"/>
              </a:ext>
            </a:extLst>
          </p:cNvPr>
          <p:cNvSpPr>
            <a:spLocks noGrp="1"/>
          </p:cNvSpPr>
          <p:nvPr>
            <p:ph type="title"/>
          </p:nvPr>
        </p:nvSpPr>
        <p:spPr/>
        <p:txBody>
          <a:bodyPr>
            <a:normAutofit/>
          </a:bodyPr>
          <a:lstStyle/>
          <a:p>
            <a:r>
              <a:rPr lang="fr-FR" noProof="0" dirty="0"/>
              <a:t>Phase 1 : Objectif et champ d’application</a:t>
            </a:r>
          </a:p>
        </p:txBody>
      </p:sp>
      <p:sp>
        <p:nvSpPr>
          <p:cNvPr id="3" name="Content Placeholder 2">
            <a:extLst>
              <a:ext uri="{FF2B5EF4-FFF2-40B4-BE49-F238E27FC236}">
                <a16:creationId xmlns:a16="http://schemas.microsoft.com/office/drawing/2014/main" id="{B3B94D8C-1AE7-4F60-A920-020A1E98DBAF}"/>
              </a:ext>
            </a:extLst>
          </p:cNvPr>
          <p:cNvSpPr>
            <a:spLocks noGrp="1"/>
          </p:cNvSpPr>
          <p:nvPr>
            <p:ph sz="quarter" idx="15"/>
          </p:nvPr>
        </p:nvSpPr>
        <p:spPr/>
        <p:txBody>
          <a:bodyPr>
            <a:normAutofit fontScale="77500" lnSpcReduction="20000"/>
          </a:bodyPr>
          <a:lstStyle/>
          <a:p>
            <a:r>
              <a:rPr lang="fr-FR" noProof="0" dirty="0"/>
              <a:t>Une unité de référence pour l’évaluation et la comparaison entre les alternatives</a:t>
            </a:r>
          </a:p>
          <a:p>
            <a:pPr lvl="1"/>
            <a:r>
              <a:rPr lang="fr-FR" noProof="0" dirty="0"/>
              <a:t>Doit saisir la « fonction » du ou des produits à l’étude</a:t>
            </a:r>
          </a:p>
          <a:p>
            <a:r>
              <a:rPr lang="fr-FR" noProof="0" dirty="0"/>
              <a:t>Par exemple, pour la peinture en bâtiment</a:t>
            </a:r>
          </a:p>
          <a:p>
            <a:pPr lvl="1"/>
            <a:r>
              <a:rPr lang="fr-FR" noProof="0" dirty="0"/>
              <a:t>« L’unité fonctionnelle consiste à protéger un mur extérieur de maison en bois à Oléron pour une durée de 10 ans »</a:t>
            </a:r>
          </a:p>
          <a:p>
            <a:r>
              <a:rPr lang="fr-FR" noProof="0" dirty="0"/>
              <a:t>Ou, pour l’électricité</a:t>
            </a:r>
          </a:p>
          <a:p>
            <a:pPr lvl="1"/>
            <a:r>
              <a:rPr lang="fr-FR" noProof="0" dirty="0"/>
              <a:t>« L’unité fonctionnelle est 1 kWh d’électricité produite par une centrale hydroélectrique »
« L’unité fonctionnelle est 1 kWh d’électricité fournie à un consommateur français »</a:t>
            </a:r>
          </a:p>
          <a:p>
            <a:r>
              <a:rPr lang="fr-FR" noProof="0" dirty="0"/>
              <a:t>Le choix de l’unité fonctionnelle n’est pas anodin, car les produits comparés ne présentent parfois pas exactement la même fonction</a:t>
            </a:r>
          </a:p>
        </p:txBody>
      </p:sp>
      <p:pic>
        <p:nvPicPr>
          <p:cNvPr id="6" name="Content Placeholder 5" descr="An iceberg with power plants and power plug in the water&#10;&#10;Description automatically generated">
            <a:extLst>
              <a:ext uri="{FF2B5EF4-FFF2-40B4-BE49-F238E27FC236}">
                <a16:creationId xmlns:a16="http://schemas.microsoft.com/office/drawing/2014/main" id="{B3EEFF0B-4518-1356-AF7F-A2F93AEA638D}"/>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7041356" y="1881188"/>
            <a:ext cx="4032250" cy="4032250"/>
          </a:xfrm>
        </p:spPr>
      </p:pic>
      <p:sp>
        <p:nvSpPr>
          <p:cNvPr id="8" name="Text Placeholder 7">
            <a:extLst>
              <a:ext uri="{FF2B5EF4-FFF2-40B4-BE49-F238E27FC236}">
                <a16:creationId xmlns:a16="http://schemas.microsoft.com/office/drawing/2014/main" id="{B6EDF26D-1C70-5063-A6E5-A06E52B30C45}"/>
              </a:ext>
            </a:extLst>
          </p:cNvPr>
          <p:cNvSpPr>
            <a:spLocks noGrp="1"/>
          </p:cNvSpPr>
          <p:nvPr>
            <p:ph type="body" idx="28"/>
          </p:nvPr>
        </p:nvSpPr>
        <p:spPr/>
        <p:txBody>
          <a:bodyPr/>
          <a:lstStyle/>
          <a:p>
            <a:r>
              <a:rPr lang="fr-FR" noProof="0" dirty="0"/>
              <a:t>L’unité fonctionnelle</a:t>
            </a:r>
          </a:p>
        </p:txBody>
      </p:sp>
      <p:grpSp>
        <p:nvGrpSpPr>
          <p:cNvPr id="11" name="Group 10">
            <a:extLst>
              <a:ext uri="{FF2B5EF4-FFF2-40B4-BE49-F238E27FC236}">
                <a16:creationId xmlns:a16="http://schemas.microsoft.com/office/drawing/2014/main" id="{1C4C6790-2C22-464D-8818-CBF7DF95D895}"/>
              </a:ext>
            </a:extLst>
          </p:cNvPr>
          <p:cNvGrpSpPr/>
          <p:nvPr/>
        </p:nvGrpSpPr>
        <p:grpSpPr>
          <a:xfrm>
            <a:off x="10460590" y="150429"/>
            <a:ext cx="1452561" cy="1496121"/>
            <a:chOff x="2393602" y="1272912"/>
            <a:chExt cx="3397462" cy="3499345"/>
          </a:xfrm>
        </p:grpSpPr>
        <p:pic>
          <p:nvPicPr>
            <p:cNvPr id="12" name="Picture 11">
              <a:extLst>
                <a:ext uri="{FF2B5EF4-FFF2-40B4-BE49-F238E27FC236}">
                  <a16:creationId xmlns:a16="http://schemas.microsoft.com/office/drawing/2014/main" id="{C08A36F7-53B8-4A11-AB9C-79C31F0FA208}"/>
                </a:ext>
              </a:extLst>
            </p:cNvPr>
            <p:cNvPicPr preferRelativeResize="0">
              <a:picLocks noChangeAspect="1"/>
            </p:cNvPicPr>
            <p:nvPr/>
          </p:nvPicPr>
          <p:blipFill rotWithShape="1">
            <a:blip r:embed="rId4">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3" name="Rectangle 12">
              <a:extLst>
                <a:ext uri="{FF2B5EF4-FFF2-40B4-BE49-F238E27FC236}">
                  <a16:creationId xmlns:a16="http://schemas.microsoft.com/office/drawing/2014/main" id="{E3E6ACB1-8164-43C0-ADAD-0A69024BB1D5}"/>
                </a:ext>
              </a:extLst>
            </p:cNvPr>
            <p:cNvSpPr/>
            <p:nvPr/>
          </p:nvSpPr>
          <p:spPr>
            <a:xfrm>
              <a:off x="2661135" y="1480207"/>
              <a:ext cx="1144572"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46345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3D7D-A1E9-FEB6-AB08-E67E565DED70}"/>
              </a:ext>
            </a:extLst>
          </p:cNvPr>
          <p:cNvSpPr>
            <a:spLocks noGrp="1"/>
          </p:cNvSpPr>
          <p:nvPr>
            <p:ph type="title"/>
          </p:nvPr>
        </p:nvSpPr>
        <p:spPr/>
        <p:txBody>
          <a:bodyPr/>
          <a:lstStyle/>
          <a:p>
            <a:r>
              <a:rPr lang="fr-FR" noProof="0" dirty="0"/>
              <a:t>Phase 1 : Objectif et champ d’application</a:t>
            </a:r>
          </a:p>
        </p:txBody>
      </p:sp>
      <p:sp>
        <p:nvSpPr>
          <p:cNvPr id="5" name="Text Placeholder 4">
            <a:extLst>
              <a:ext uri="{FF2B5EF4-FFF2-40B4-BE49-F238E27FC236}">
                <a16:creationId xmlns:a16="http://schemas.microsoft.com/office/drawing/2014/main" id="{76469F43-7C35-E43F-9BD5-0F44FA28BD8E}"/>
              </a:ext>
            </a:extLst>
          </p:cNvPr>
          <p:cNvSpPr>
            <a:spLocks noGrp="1"/>
          </p:cNvSpPr>
          <p:nvPr>
            <p:ph type="body" idx="28"/>
          </p:nvPr>
        </p:nvSpPr>
        <p:spPr/>
        <p:txBody>
          <a:bodyPr/>
          <a:lstStyle/>
          <a:p>
            <a:r>
              <a:rPr lang="fr-FR" noProof="0" dirty="0"/>
              <a:t>Les frontières du système</a:t>
            </a:r>
          </a:p>
        </p:txBody>
      </p:sp>
      <p:pic>
        <p:nvPicPr>
          <p:cNvPr id="9" name="Picture 8">
            <a:extLst>
              <a:ext uri="{FF2B5EF4-FFF2-40B4-BE49-F238E27FC236}">
                <a16:creationId xmlns:a16="http://schemas.microsoft.com/office/drawing/2014/main" id="{22B64876-0DB9-F093-E141-37E771C2CF44}"/>
              </a:ext>
            </a:extLst>
          </p:cNvPr>
          <p:cNvPicPr>
            <a:picLocks noChangeAspect="1"/>
          </p:cNvPicPr>
          <p:nvPr/>
        </p:nvPicPr>
        <p:blipFill>
          <a:blip r:embed="rId2"/>
          <a:stretch>
            <a:fillRect/>
          </a:stretch>
        </p:blipFill>
        <p:spPr>
          <a:xfrm>
            <a:off x="2232729" y="3947570"/>
            <a:ext cx="6256424" cy="2083899"/>
          </a:xfrm>
          <a:prstGeom prst="rect">
            <a:avLst/>
          </a:prstGeom>
        </p:spPr>
      </p:pic>
      <p:sp>
        <p:nvSpPr>
          <p:cNvPr id="15" name="Rectangle 14">
            <a:extLst>
              <a:ext uri="{FF2B5EF4-FFF2-40B4-BE49-F238E27FC236}">
                <a16:creationId xmlns:a16="http://schemas.microsoft.com/office/drawing/2014/main" id="{5B349100-62AF-ECD6-6791-4783AFE50C99}"/>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16" name="!!lca">
            <a:extLst>
              <a:ext uri="{FF2B5EF4-FFF2-40B4-BE49-F238E27FC236}">
                <a16:creationId xmlns:a16="http://schemas.microsoft.com/office/drawing/2014/main" id="{11B47A6F-2F18-DAE7-1E47-16917EE78119}"/>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17" name="!!rect">
            <a:extLst>
              <a:ext uri="{FF2B5EF4-FFF2-40B4-BE49-F238E27FC236}">
                <a16:creationId xmlns:a16="http://schemas.microsoft.com/office/drawing/2014/main" id="{CEC0A7C9-FCC8-FA2F-6BAA-882DA0CFFDC0}"/>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A61CB62-6699-4016-092B-98C1B6529349}"/>
              </a:ext>
            </a:extLst>
          </p:cNvPr>
          <p:cNvSpPr/>
          <p:nvPr/>
        </p:nvSpPr>
        <p:spPr>
          <a:xfrm>
            <a:off x="2209244" y="3897310"/>
            <a:ext cx="5312833" cy="2183115"/>
          </a:xfrm>
          <a:prstGeom prst="rect">
            <a:avLst/>
          </a:prstGeom>
          <a:noFill/>
          <a:ln w="38100" cap="flat" cmpd="sng" algn="ctr">
            <a:solidFill>
              <a:schemeClr val="accent6"/>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EAD6EFD4-7650-66FB-7C4D-5FDC51CD16DA}"/>
              </a:ext>
            </a:extLst>
          </p:cNvPr>
          <p:cNvSpPr/>
          <p:nvPr/>
        </p:nvSpPr>
        <p:spPr>
          <a:xfrm>
            <a:off x="6567660" y="3911371"/>
            <a:ext cx="954417"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Rectangle 19">
            <a:extLst>
              <a:ext uri="{FF2B5EF4-FFF2-40B4-BE49-F238E27FC236}">
                <a16:creationId xmlns:a16="http://schemas.microsoft.com/office/drawing/2014/main" id="{5EF4D69E-44DB-7A01-C340-9861A6FFEAB7}"/>
              </a:ext>
            </a:extLst>
          </p:cNvPr>
          <p:cNvSpPr/>
          <p:nvPr/>
        </p:nvSpPr>
        <p:spPr>
          <a:xfrm>
            <a:off x="5618791" y="3911371"/>
            <a:ext cx="954417"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1" name="Rectangle 20">
            <a:extLst>
              <a:ext uri="{FF2B5EF4-FFF2-40B4-BE49-F238E27FC236}">
                <a16:creationId xmlns:a16="http://schemas.microsoft.com/office/drawing/2014/main" id="{007E6300-8D32-0E5F-A709-D9B1EAB9BDD9}"/>
              </a:ext>
            </a:extLst>
          </p:cNvPr>
          <p:cNvSpPr/>
          <p:nvPr/>
        </p:nvSpPr>
        <p:spPr>
          <a:xfrm>
            <a:off x="4565326" y="3911371"/>
            <a:ext cx="1050691"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2" name="Rectangle 21">
            <a:extLst>
              <a:ext uri="{FF2B5EF4-FFF2-40B4-BE49-F238E27FC236}">
                <a16:creationId xmlns:a16="http://schemas.microsoft.com/office/drawing/2014/main" id="{2CE77672-F19D-55B8-6CDE-71C98D55FADD}"/>
              </a:ext>
            </a:extLst>
          </p:cNvPr>
          <p:cNvSpPr/>
          <p:nvPr/>
        </p:nvSpPr>
        <p:spPr>
          <a:xfrm>
            <a:off x="3457366" y="3911371"/>
            <a:ext cx="1106573"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3" name="Rectangle 22">
            <a:extLst>
              <a:ext uri="{FF2B5EF4-FFF2-40B4-BE49-F238E27FC236}">
                <a16:creationId xmlns:a16="http://schemas.microsoft.com/office/drawing/2014/main" id="{9EDE6960-E6D6-5006-F9E9-B2130438EDE2}"/>
              </a:ext>
            </a:extLst>
          </p:cNvPr>
          <p:cNvSpPr/>
          <p:nvPr/>
        </p:nvSpPr>
        <p:spPr>
          <a:xfrm>
            <a:off x="2209244" y="3911371"/>
            <a:ext cx="1246735"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44" name="Group 43">
            <a:extLst>
              <a:ext uri="{FF2B5EF4-FFF2-40B4-BE49-F238E27FC236}">
                <a16:creationId xmlns:a16="http://schemas.microsoft.com/office/drawing/2014/main" id="{7D17A2D5-C951-9B09-6A02-219B075B5691}"/>
              </a:ext>
            </a:extLst>
          </p:cNvPr>
          <p:cNvGrpSpPr/>
          <p:nvPr/>
        </p:nvGrpSpPr>
        <p:grpSpPr>
          <a:xfrm>
            <a:off x="3409248" y="3269673"/>
            <a:ext cx="1875148" cy="594855"/>
            <a:chOff x="3409248" y="3269673"/>
            <a:chExt cx="1875148" cy="594855"/>
          </a:xfrm>
        </p:grpSpPr>
        <p:cxnSp>
          <p:nvCxnSpPr>
            <p:cNvPr id="36" name="Straight Arrow Connector 35">
              <a:extLst>
                <a:ext uri="{FF2B5EF4-FFF2-40B4-BE49-F238E27FC236}">
                  <a16:creationId xmlns:a16="http://schemas.microsoft.com/office/drawing/2014/main" id="{7150F7E2-B51A-1F9E-B64A-877FA7CF4715}"/>
                </a:ext>
              </a:extLst>
            </p:cNvPr>
            <p:cNvCxnSpPr>
              <a:cxnSpLocks/>
            </p:cNvCxnSpPr>
            <p:nvPr/>
          </p:nvCxnSpPr>
          <p:spPr>
            <a:xfrm flipV="1">
              <a:off x="4769588" y="3269673"/>
              <a:ext cx="0" cy="59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E1C235F-B000-7093-204A-50B41726DF5D}"/>
                </a:ext>
              </a:extLst>
            </p:cNvPr>
            <p:cNvSpPr txBox="1"/>
            <p:nvPr/>
          </p:nvSpPr>
          <p:spPr>
            <a:xfrm>
              <a:off x="4816319" y="3482163"/>
              <a:ext cx="468077"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Émissions</a:t>
              </a:r>
              <a:endParaRPr lang="en-IE" sz="800" dirty="0">
                <a:solidFill>
                  <a:schemeClr val="tx2">
                    <a:lumMod val="60000"/>
                    <a:lumOff val="40000"/>
                  </a:schemeClr>
                </a:solidFill>
                <a:latin typeface="+mn-lt"/>
              </a:endParaRPr>
            </a:p>
          </p:txBody>
        </p:sp>
        <p:cxnSp>
          <p:nvCxnSpPr>
            <p:cNvPr id="39" name="Straight Arrow Connector 38">
              <a:extLst>
                <a:ext uri="{FF2B5EF4-FFF2-40B4-BE49-F238E27FC236}">
                  <a16:creationId xmlns:a16="http://schemas.microsoft.com/office/drawing/2014/main" id="{B6500E2A-F275-C58C-3226-934CCF9EC382}"/>
                </a:ext>
              </a:extLst>
            </p:cNvPr>
            <p:cNvCxnSpPr>
              <a:cxnSpLocks/>
            </p:cNvCxnSpPr>
            <p:nvPr/>
          </p:nvCxnSpPr>
          <p:spPr>
            <a:xfrm flipV="1">
              <a:off x="3409248" y="3269673"/>
              <a:ext cx="0" cy="59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B0E7B31-B257-CD65-153E-9D23575D3575}"/>
                </a:ext>
              </a:extLst>
            </p:cNvPr>
            <p:cNvSpPr txBox="1"/>
            <p:nvPr/>
          </p:nvSpPr>
          <p:spPr>
            <a:xfrm>
              <a:off x="3455979" y="3482163"/>
              <a:ext cx="378309"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Déchets</a:t>
              </a:r>
              <a:endParaRPr lang="en-IE" sz="800" dirty="0">
                <a:solidFill>
                  <a:schemeClr val="tx2">
                    <a:lumMod val="60000"/>
                    <a:lumOff val="40000"/>
                  </a:schemeClr>
                </a:solidFill>
                <a:latin typeface="+mn-lt"/>
              </a:endParaRPr>
            </a:p>
          </p:txBody>
        </p:sp>
      </p:grpSp>
      <p:grpSp>
        <p:nvGrpSpPr>
          <p:cNvPr id="45" name="Group 44">
            <a:extLst>
              <a:ext uri="{FF2B5EF4-FFF2-40B4-BE49-F238E27FC236}">
                <a16:creationId xmlns:a16="http://schemas.microsoft.com/office/drawing/2014/main" id="{22E2FA12-1D55-5EC0-70CA-26EEE16D4762}"/>
              </a:ext>
            </a:extLst>
          </p:cNvPr>
          <p:cNvGrpSpPr/>
          <p:nvPr/>
        </p:nvGrpSpPr>
        <p:grpSpPr>
          <a:xfrm>
            <a:off x="736455" y="4758553"/>
            <a:ext cx="1472789" cy="551988"/>
            <a:chOff x="736455" y="4542543"/>
            <a:chExt cx="1472789" cy="551988"/>
          </a:xfrm>
        </p:grpSpPr>
        <p:cxnSp>
          <p:nvCxnSpPr>
            <p:cNvPr id="26" name="Straight Arrow Connector 25">
              <a:extLst>
                <a:ext uri="{FF2B5EF4-FFF2-40B4-BE49-F238E27FC236}">
                  <a16:creationId xmlns:a16="http://schemas.microsoft.com/office/drawing/2014/main" id="{5F5889EB-11B0-258A-A506-90D1B2F3754B}"/>
                </a:ext>
              </a:extLst>
            </p:cNvPr>
            <p:cNvCxnSpPr>
              <a:cxnSpLocks/>
            </p:cNvCxnSpPr>
            <p:nvPr/>
          </p:nvCxnSpPr>
          <p:spPr>
            <a:xfrm>
              <a:off x="1617891" y="4604099"/>
              <a:ext cx="591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5048A64-AF61-2BC5-9411-627E5A0E3E7C}"/>
                </a:ext>
              </a:extLst>
            </p:cNvPr>
            <p:cNvCxnSpPr>
              <a:cxnSpLocks/>
            </p:cNvCxnSpPr>
            <p:nvPr/>
          </p:nvCxnSpPr>
          <p:spPr>
            <a:xfrm>
              <a:off x="1617891" y="5031054"/>
              <a:ext cx="591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0B40775-DCA0-DFCC-342B-45750F65066D}"/>
                </a:ext>
              </a:extLst>
            </p:cNvPr>
            <p:cNvSpPr txBox="1"/>
            <p:nvPr/>
          </p:nvSpPr>
          <p:spPr>
            <a:xfrm>
              <a:off x="839391" y="4542543"/>
              <a:ext cx="755015"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Énergie</a:t>
              </a:r>
              <a:r>
                <a:rPr lang="en-IE" sz="800" dirty="0">
                  <a:solidFill>
                    <a:schemeClr val="tx2">
                      <a:lumMod val="60000"/>
                      <a:lumOff val="40000"/>
                    </a:schemeClr>
                  </a:solidFill>
                  <a:latin typeface="+mn-lt"/>
                </a:rPr>
                <a:t> </a:t>
              </a:r>
              <a:r>
                <a:rPr lang="en-IE" sz="800" dirty="0" err="1">
                  <a:solidFill>
                    <a:schemeClr val="tx2">
                      <a:lumMod val="60000"/>
                      <a:lumOff val="40000"/>
                    </a:schemeClr>
                  </a:solidFill>
                  <a:latin typeface="+mn-lt"/>
                </a:rPr>
                <a:t>primaire</a:t>
              </a:r>
              <a:endParaRPr lang="en-IE" sz="800" dirty="0">
                <a:solidFill>
                  <a:schemeClr val="tx2">
                    <a:lumMod val="60000"/>
                    <a:lumOff val="40000"/>
                  </a:schemeClr>
                </a:solidFill>
                <a:latin typeface="+mn-lt"/>
              </a:endParaRPr>
            </a:p>
          </p:txBody>
        </p:sp>
        <p:sp>
          <p:nvSpPr>
            <p:cNvPr id="33" name="TextBox 32">
              <a:extLst>
                <a:ext uri="{FF2B5EF4-FFF2-40B4-BE49-F238E27FC236}">
                  <a16:creationId xmlns:a16="http://schemas.microsoft.com/office/drawing/2014/main" id="{016C8EF8-7E64-0D81-617F-5F1168B870C2}"/>
                </a:ext>
              </a:extLst>
            </p:cNvPr>
            <p:cNvSpPr txBox="1"/>
            <p:nvPr/>
          </p:nvSpPr>
          <p:spPr>
            <a:xfrm>
              <a:off x="736455" y="4971420"/>
              <a:ext cx="88004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Matières premières</a:t>
              </a:r>
            </a:p>
          </p:txBody>
        </p:sp>
      </p:grpSp>
      <p:sp>
        <p:nvSpPr>
          <p:cNvPr id="46" name="TextBox 45">
            <a:extLst>
              <a:ext uri="{FF2B5EF4-FFF2-40B4-BE49-F238E27FC236}">
                <a16:creationId xmlns:a16="http://schemas.microsoft.com/office/drawing/2014/main" id="{8FC66282-0E94-ABC7-392F-47647EF7DA40}"/>
              </a:ext>
            </a:extLst>
          </p:cNvPr>
          <p:cNvSpPr txBox="1"/>
          <p:nvPr/>
        </p:nvSpPr>
        <p:spPr>
          <a:xfrm>
            <a:off x="7865652" y="4911436"/>
            <a:ext cx="924933" cy="123111"/>
          </a:xfrm>
          <a:prstGeom prst="rect">
            <a:avLst/>
          </a:prstGeom>
          <a:noFill/>
        </p:spPr>
        <p:txBody>
          <a:bodyPr wrap="none" lIns="0" tIns="0" rIns="0" bIns="0" rtlCol="0" anchor="b">
            <a:spAutoFit/>
          </a:bodyPr>
          <a:lstStyle/>
          <a:p>
            <a:pPr algn="l"/>
            <a:r>
              <a:rPr lang="en-IE" sz="800" b="1" dirty="0" err="1">
                <a:solidFill>
                  <a:schemeClr val="accent6"/>
                </a:solidFill>
                <a:latin typeface="+mn-lt"/>
              </a:rPr>
              <a:t>Unité</a:t>
            </a:r>
            <a:r>
              <a:rPr lang="en-IE" sz="800" b="1" dirty="0">
                <a:solidFill>
                  <a:schemeClr val="accent6"/>
                </a:solidFill>
                <a:latin typeface="+mn-lt"/>
              </a:rPr>
              <a:t> </a:t>
            </a:r>
            <a:r>
              <a:rPr lang="en-IE" sz="800" b="1" dirty="0" err="1">
                <a:solidFill>
                  <a:schemeClr val="accent6"/>
                </a:solidFill>
                <a:latin typeface="+mn-lt"/>
              </a:rPr>
              <a:t>fonctionnelle</a:t>
            </a:r>
            <a:endParaRPr lang="en-IE" sz="800" b="1" dirty="0">
              <a:solidFill>
                <a:schemeClr val="accent6"/>
              </a:solidFill>
              <a:latin typeface="+mn-lt"/>
            </a:endParaRPr>
          </a:p>
        </p:txBody>
      </p:sp>
      <p:sp>
        <p:nvSpPr>
          <p:cNvPr id="47" name="TextBox 46">
            <a:extLst>
              <a:ext uri="{FF2B5EF4-FFF2-40B4-BE49-F238E27FC236}">
                <a16:creationId xmlns:a16="http://schemas.microsoft.com/office/drawing/2014/main" id="{E5573A77-C482-04D9-652B-BF13D378D112}"/>
              </a:ext>
            </a:extLst>
          </p:cNvPr>
          <p:cNvSpPr txBox="1"/>
          <p:nvPr/>
        </p:nvSpPr>
        <p:spPr>
          <a:xfrm>
            <a:off x="6422417" y="3694544"/>
            <a:ext cx="1099660" cy="123111"/>
          </a:xfrm>
          <a:prstGeom prst="rect">
            <a:avLst/>
          </a:prstGeom>
          <a:noFill/>
        </p:spPr>
        <p:txBody>
          <a:bodyPr wrap="none" lIns="0" tIns="0" rIns="0" bIns="0" rtlCol="0" anchor="b">
            <a:spAutoFit/>
          </a:bodyPr>
          <a:lstStyle/>
          <a:p>
            <a:pPr algn="l"/>
            <a:r>
              <a:rPr lang="en-IE" sz="800" b="1" dirty="0">
                <a:solidFill>
                  <a:schemeClr val="accent6"/>
                </a:solidFill>
                <a:latin typeface="+mn-lt"/>
              </a:rPr>
              <a:t>Frontières du </a:t>
            </a:r>
            <a:r>
              <a:rPr lang="en-IE" sz="800" b="1" dirty="0" err="1">
                <a:solidFill>
                  <a:schemeClr val="accent6"/>
                </a:solidFill>
                <a:latin typeface="+mn-lt"/>
              </a:rPr>
              <a:t>système</a:t>
            </a:r>
            <a:endParaRPr lang="en-IE" sz="800" b="1" dirty="0">
              <a:solidFill>
                <a:schemeClr val="accent6"/>
              </a:solidFill>
              <a:latin typeface="+mn-lt"/>
            </a:endParaRPr>
          </a:p>
        </p:txBody>
      </p:sp>
      <p:pic>
        <p:nvPicPr>
          <p:cNvPr id="48" name="Content Placeholder 10" descr="Wind turbines at sunset">
            <a:extLst>
              <a:ext uri="{FF2B5EF4-FFF2-40B4-BE49-F238E27FC236}">
                <a16:creationId xmlns:a16="http://schemas.microsoft.com/office/drawing/2014/main" id="{AA77BD77-BB7D-DE12-BE71-18FA35B16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2308">
            <a:off x="6546356" y="1103833"/>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636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46"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EDCD5-7B4B-327D-5EFF-0C313D16AD5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F434F81-8E19-9CE1-427F-0E3EFBB23200}"/>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11E46CAA-89E5-E3C0-BEE1-7C34B4A34D20}"/>
              </a:ext>
            </a:extLst>
          </p:cNvPr>
          <p:cNvSpPr>
            <a:spLocks noGrp="1"/>
          </p:cNvSpPr>
          <p:nvPr>
            <p:ph type="title"/>
          </p:nvPr>
        </p:nvSpPr>
        <p:spPr/>
        <p:txBody>
          <a:bodyPr>
            <a:normAutofit/>
          </a:bodyPr>
          <a:lstStyle/>
          <a:p>
            <a:r>
              <a:rPr lang="fr-FR" noProof="0" dirty="0"/>
              <a:t>Phase 2 : Analyse d’inventaire</a:t>
            </a:r>
          </a:p>
        </p:txBody>
      </p:sp>
      <p:sp>
        <p:nvSpPr>
          <p:cNvPr id="7" name="Text Placeholder 6">
            <a:extLst>
              <a:ext uri="{FF2B5EF4-FFF2-40B4-BE49-F238E27FC236}">
                <a16:creationId xmlns:a16="http://schemas.microsoft.com/office/drawing/2014/main" id="{1A9B220C-4531-3DE2-E6E4-68387D8953A2}"/>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FDE33532-4BC7-831F-E939-E87C3C1E89A2}"/>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9A1540B8-61F8-51F4-59C1-364CBDF6F540}"/>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6" name="!!rect">
            <a:extLst>
              <a:ext uri="{FF2B5EF4-FFF2-40B4-BE49-F238E27FC236}">
                <a16:creationId xmlns:a16="http://schemas.microsoft.com/office/drawing/2014/main" id="{5A232C00-2DE3-7406-1DCB-412746E333FF}"/>
              </a:ext>
            </a:extLst>
          </p:cNvPr>
          <p:cNvSpPr/>
          <p:nvPr/>
        </p:nvSpPr>
        <p:spPr>
          <a:xfrm>
            <a:off x="3475609" y="3125681"/>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4888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7398E-6875-4386-BF79-176E6ECF25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BE2CAA-BE86-0F1E-A76D-5AC492925720}"/>
              </a:ext>
            </a:extLst>
          </p:cNvPr>
          <p:cNvSpPr>
            <a:spLocks noGrp="1"/>
          </p:cNvSpPr>
          <p:nvPr>
            <p:ph type="title"/>
          </p:nvPr>
        </p:nvSpPr>
        <p:spPr/>
        <p:txBody>
          <a:bodyPr/>
          <a:lstStyle/>
          <a:p>
            <a:r>
              <a:rPr lang="fr-FR" noProof="0" dirty="0"/>
              <a:t>Phase 2 : Analyse d’inventaire</a:t>
            </a:r>
          </a:p>
        </p:txBody>
      </p:sp>
      <p:sp>
        <p:nvSpPr>
          <p:cNvPr id="6" name="Text Placeholder 5">
            <a:extLst>
              <a:ext uri="{FF2B5EF4-FFF2-40B4-BE49-F238E27FC236}">
                <a16:creationId xmlns:a16="http://schemas.microsoft.com/office/drawing/2014/main" id="{AF719BBB-9222-14C4-D1AE-3CD245312337}"/>
              </a:ext>
            </a:extLst>
          </p:cNvPr>
          <p:cNvSpPr>
            <a:spLocks noGrp="1"/>
          </p:cNvSpPr>
          <p:nvPr>
            <p:ph type="body" idx="28"/>
          </p:nvPr>
        </p:nvSpPr>
        <p:spPr/>
        <p:txBody>
          <a:bodyPr/>
          <a:lstStyle/>
          <a:p>
            <a:r>
              <a:rPr lang="fr-FR" noProof="0" dirty="0"/>
              <a:t>Collecte de données</a:t>
            </a:r>
          </a:p>
        </p:txBody>
      </p:sp>
      <p:sp>
        <p:nvSpPr>
          <p:cNvPr id="5" name="Content Placeholder 4">
            <a:extLst>
              <a:ext uri="{FF2B5EF4-FFF2-40B4-BE49-F238E27FC236}">
                <a16:creationId xmlns:a16="http://schemas.microsoft.com/office/drawing/2014/main" id="{3375AAAF-638A-EA7F-BBFD-F5CEB67C82CE}"/>
              </a:ext>
            </a:extLst>
          </p:cNvPr>
          <p:cNvSpPr>
            <a:spLocks noGrp="1"/>
          </p:cNvSpPr>
          <p:nvPr>
            <p:ph sz="quarter" idx="15"/>
          </p:nvPr>
        </p:nvSpPr>
        <p:spPr/>
        <p:txBody>
          <a:bodyPr/>
          <a:lstStyle/>
          <a:p>
            <a:r>
              <a:rPr lang="fr-FR" noProof="0" dirty="0"/>
              <a:t>Objectif</a:t>
            </a:r>
          </a:p>
          <a:p>
            <a:pPr lvl="1"/>
            <a:r>
              <a:rPr lang="fr-FR" noProof="0" dirty="0"/>
              <a:t>Produire une “cartographie” de toutes les activités associées à la production, à l’opération, et à la fin de vie du produit ou du service, conventionnellement:</a:t>
            </a:r>
          </a:p>
          <a:p>
            <a:pPr lvl="2"/>
            <a:r>
              <a:rPr lang="fr-FR" noProof="0" dirty="0"/>
              <a:t>1. Construire un </a:t>
            </a:r>
            <a:r>
              <a:rPr lang="fr-FR" i="1" noProof="0" dirty="0"/>
              <a:t>diagramme</a:t>
            </a:r>
          </a:p>
          <a:p>
            <a:pPr lvl="2"/>
            <a:r>
              <a:rPr lang="fr-FR" noProof="0" dirty="0"/>
              <a:t>2. Obtenir les données </a:t>
            </a:r>
            <a:r>
              <a:rPr lang="fr-FR" i="1" noProof="0" dirty="0"/>
              <a:t>quantifiées</a:t>
            </a:r>
          </a:p>
          <a:p>
            <a:pPr lvl="2"/>
            <a:r>
              <a:rPr lang="fr-FR" noProof="0" dirty="0"/>
              <a:t>3. </a:t>
            </a:r>
            <a:r>
              <a:rPr lang="fr-FR" i="1" noProof="0" dirty="0"/>
              <a:t>Formater </a:t>
            </a:r>
            <a:r>
              <a:rPr lang="fr-FR" noProof="0" dirty="0"/>
              <a:t>ces données sur une base commune</a:t>
            </a:r>
          </a:p>
          <a:p>
            <a:pPr lvl="2"/>
            <a:endParaRPr lang="fr-FR" noProof="0" dirty="0"/>
          </a:p>
          <a:p>
            <a:pPr lvl="1"/>
            <a:r>
              <a:rPr lang="fr-FR" noProof="0" dirty="0"/>
              <a:t>Les données peuvent provenir de mesures, de données de production (documentation machines, …), de bases de données d’ACV, de la littérature scientifique, ou de jugement d’expert</a:t>
            </a:r>
          </a:p>
          <a:p>
            <a:pPr lvl="1"/>
            <a:endParaRPr lang="fr-FR" noProof="0" dirty="0"/>
          </a:p>
          <a:p>
            <a:pPr lvl="1"/>
            <a:r>
              <a:rPr lang="fr-FR" noProof="0" dirty="0"/>
              <a:t>Idéalement, l’incertitude est également quantifiée</a:t>
            </a:r>
          </a:p>
        </p:txBody>
      </p:sp>
      <p:grpSp>
        <p:nvGrpSpPr>
          <p:cNvPr id="2" name="Group 1">
            <a:extLst>
              <a:ext uri="{FF2B5EF4-FFF2-40B4-BE49-F238E27FC236}">
                <a16:creationId xmlns:a16="http://schemas.microsoft.com/office/drawing/2014/main" id="{15CA45F2-7742-EE25-A8B7-E65A55B26098}"/>
              </a:ext>
            </a:extLst>
          </p:cNvPr>
          <p:cNvGrpSpPr/>
          <p:nvPr/>
        </p:nvGrpSpPr>
        <p:grpSpPr>
          <a:xfrm>
            <a:off x="10460590" y="150429"/>
            <a:ext cx="1452561" cy="1496121"/>
            <a:chOff x="2393602" y="1272912"/>
            <a:chExt cx="3397462" cy="3499345"/>
          </a:xfrm>
        </p:grpSpPr>
        <p:pic>
          <p:nvPicPr>
            <p:cNvPr id="3" name="Picture 2">
              <a:extLst>
                <a:ext uri="{FF2B5EF4-FFF2-40B4-BE49-F238E27FC236}">
                  <a16:creationId xmlns:a16="http://schemas.microsoft.com/office/drawing/2014/main" id="{CA7288F9-1BB6-0570-F01D-8A0F46A0AB43}"/>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7" name="Rectangle 6">
              <a:extLst>
                <a:ext uri="{FF2B5EF4-FFF2-40B4-BE49-F238E27FC236}">
                  <a16:creationId xmlns:a16="http://schemas.microsoft.com/office/drawing/2014/main" id="{B2D4D321-9447-C285-0F29-E8166CF82075}"/>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38478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3CBF1-9B66-8039-7E4E-2942D40EA939}"/>
              </a:ext>
            </a:extLst>
          </p:cNvPr>
          <p:cNvSpPr>
            <a:spLocks noGrp="1"/>
          </p:cNvSpPr>
          <p:nvPr>
            <p:ph type="title"/>
          </p:nvPr>
        </p:nvSpPr>
        <p:spPr/>
        <p:txBody>
          <a:bodyPr/>
          <a:lstStyle/>
          <a:p>
            <a:r>
              <a:rPr lang="fr-FR" noProof="0" dirty="0"/>
              <a:t>Phase 2 : Analyse d’inventaire</a:t>
            </a:r>
          </a:p>
        </p:txBody>
      </p:sp>
      <p:sp>
        <p:nvSpPr>
          <p:cNvPr id="6" name="Text Placeholder 5">
            <a:extLst>
              <a:ext uri="{FF2B5EF4-FFF2-40B4-BE49-F238E27FC236}">
                <a16:creationId xmlns:a16="http://schemas.microsoft.com/office/drawing/2014/main" id="{E206C8C8-500E-A973-45F0-DE973C2F8DC9}"/>
              </a:ext>
            </a:extLst>
          </p:cNvPr>
          <p:cNvSpPr>
            <a:spLocks noGrp="1"/>
          </p:cNvSpPr>
          <p:nvPr>
            <p:ph type="body" idx="28"/>
          </p:nvPr>
        </p:nvSpPr>
        <p:spPr/>
        <p:txBody>
          <a:bodyPr/>
          <a:lstStyle/>
          <a:p>
            <a:r>
              <a:rPr lang="fr-FR" noProof="0" dirty="0"/>
              <a:t>Collecte de données</a:t>
            </a:r>
          </a:p>
        </p:txBody>
      </p:sp>
      <p:sp>
        <p:nvSpPr>
          <p:cNvPr id="5" name="Content Placeholder 4">
            <a:extLst>
              <a:ext uri="{FF2B5EF4-FFF2-40B4-BE49-F238E27FC236}">
                <a16:creationId xmlns:a16="http://schemas.microsoft.com/office/drawing/2014/main" id="{CEE442AE-4335-9179-1F7B-08347FC9E0EF}"/>
              </a:ext>
            </a:extLst>
          </p:cNvPr>
          <p:cNvSpPr>
            <a:spLocks noGrp="1"/>
          </p:cNvSpPr>
          <p:nvPr>
            <p:ph sz="quarter" idx="15"/>
          </p:nvPr>
        </p:nvSpPr>
        <p:spPr/>
        <p:txBody>
          <a:bodyPr/>
          <a:lstStyle/>
          <a:p>
            <a:endParaRPr lang="en-IE"/>
          </a:p>
        </p:txBody>
      </p:sp>
      <p:grpSp>
        <p:nvGrpSpPr>
          <p:cNvPr id="2" name="Group 1">
            <a:extLst>
              <a:ext uri="{FF2B5EF4-FFF2-40B4-BE49-F238E27FC236}">
                <a16:creationId xmlns:a16="http://schemas.microsoft.com/office/drawing/2014/main" id="{2A1BE074-B6FE-61C9-0130-E0C15201F790}"/>
              </a:ext>
            </a:extLst>
          </p:cNvPr>
          <p:cNvGrpSpPr/>
          <p:nvPr/>
        </p:nvGrpSpPr>
        <p:grpSpPr>
          <a:xfrm>
            <a:off x="10460590" y="150429"/>
            <a:ext cx="1452561" cy="1496121"/>
            <a:chOff x="2393602" y="1272912"/>
            <a:chExt cx="3397462" cy="3499345"/>
          </a:xfrm>
        </p:grpSpPr>
        <p:pic>
          <p:nvPicPr>
            <p:cNvPr id="3" name="Picture 2">
              <a:extLst>
                <a:ext uri="{FF2B5EF4-FFF2-40B4-BE49-F238E27FC236}">
                  <a16:creationId xmlns:a16="http://schemas.microsoft.com/office/drawing/2014/main" id="{AEA5B6E1-A0D6-312C-B272-994C21790B21}"/>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7" name="Rectangle 6">
              <a:extLst>
                <a:ext uri="{FF2B5EF4-FFF2-40B4-BE49-F238E27FC236}">
                  <a16:creationId xmlns:a16="http://schemas.microsoft.com/office/drawing/2014/main" id="{2F34DD25-70D4-00FA-48A2-8E4218326581}"/>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8" name="Picture 7">
            <a:extLst>
              <a:ext uri="{FF2B5EF4-FFF2-40B4-BE49-F238E27FC236}">
                <a16:creationId xmlns:a16="http://schemas.microsoft.com/office/drawing/2014/main" id="{9B51C959-2942-D1B2-B8A2-E56E0A1C3F7C}"/>
              </a:ext>
            </a:extLst>
          </p:cNvPr>
          <p:cNvPicPr>
            <a:picLocks noChangeAspect="1"/>
          </p:cNvPicPr>
          <p:nvPr/>
        </p:nvPicPr>
        <p:blipFill>
          <a:blip r:embed="rId4"/>
          <a:stretch>
            <a:fillRect/>
          </a:stretch>
        </p:blipFill>
        <p:spPr>
          <a:xfrm>
            <a:off x="7451333" y="2510297"/>
            <a:ext cx="4405201" cy="3199307"/>
          </a:xfrm>
          <a:prstGeom prst="rect">
            <a:avLst/>
          </a:prstGeom>
        </p:spPr>
      </p:pic>
      <p:pic>
        <p:nvPicPr>
          <p:cNvPr id="9" name="Picture 8">
            <a:extLst>
              <a:ext uri="{FF2B5EF4-FFF2-40B4-BE49-F238E27FC236}">
                <a16:creationId xmlns:a16="http://schemas.microsoft.com/office/drawing/2014/main" id="{17B16A45-AFE5-DC91-A92D-22EAA7AD2290}"/>
              </a:ext>
            </a:extLst>
          </p:cNvPr>
          <p:cNvPicPr>
            <a:picLocks noChangeAspect="1"/>
          </p:cNvPicPr>
          <p:nvPr/>
        </p:nvPicPr>
        <p:blipFill>
          <a:blip r:embed="rId5"/>
          <a:stretch>
            <a:fillRect/>
          </a:stretch>
        </p:blipFill>
        <p:spPr>
          <a:xfrm>
            <a:off x="597488" y="2995348"/>
            <a:ext cx="6256424" cy="2083899"/>
          </a:xfrm>
          <a:prstGeom prst="rect">
            <a:avLst/>
          </a:prstGeom>
        </p:spPr>
      </p:pic>
      <p:sp>
        <p:nvSpPr>
          <p:cNvPr id="10" name="TextBox 9">
            <a:extLst>
              <a:ext uri="{FF2B5EF4-FFF2-40B4-BE49-F238E27FC236}">
                <a16:creationId xmlns:a16="http://schemas.microsoft.com/office/drawing/2014/main" id="{2836A9C5-B97D-EAD5-2685-E3336C72B25C}"/>
              </a:ext>
            </a:extLst>
          </p:cNvPr>
          <p:cNvSpPr txBox="1"/>
          <p:nvPr/>
        </p:nvSpPr>
        <p:spPr>
          <a:xfrm>
            <a:off x="10342828" y="5702707"/>
            <a:ext cx="1576963" cy="379463"/>
          </a:xfrm>
          <a:prstGeom prst="rect">
            <a:avLst/>
          </a:prstGeom>
          <a:noFill/>
        </p:spPr>
        <p:txBody>
          <a:bodyPr wrap="square" rtlCol="0">
            <a:spAutoFit/>
          </a:bodyPr>
          <a:lstStyle/>
          <a:p>
            <a:r>
              <a:rPr lang="en-GB" sz="933" dirty="0">
                <a:solidFill>
                  <a:srgbClr val="0D3475"/>
                </a:solidFill>
              </a:rPr>
              <a:t>Table: Arvesen et al. 2013</a:t>
            </a:r>
          </a:p>
        </p:txBody>
      </p:sp>
      <p:pic>
        <p:nvPicPr>
          <p:cNvPr id="11" name="Content Placeholder 10" descr="Wind turbines at sunset">
            <a:extLst>
              <a:ext uri="{FF2B5EF4-FFF2-40B4-BE49-F238E27FC236}">
                <a16:creationId xmlns:a16="http://schemas.microsoft.com/office/drawing/2014/main" id="{D0AA7CEB-5D34-4998-A490-7EB47FB7B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22308">
            <a:off x="6366248" y="299891"/>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0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6B3AC-44F4-6C08-230E-EE5B4DCF737F}"/>
              </a:ext>
            </a:extLst>
          </p:cNvPr>
          <p:cNvSpPr>
            <a:spLocks noGrp="1"/>
          </p:cNvSpPr>
          <p:nvPr>
            <p:ph type="title"/>
          </p:nvPr>
        </p:nvSpPr>
        <p:spPr/>
        <p:txBody>
          <a:bodyPr/>
          <a:lstStyle/>
          <a:p>
            <a:r>
              <a:rPr lang="fr-FR" noProof="0" dirty="0"/>
              <a:t>Phase 2 : Analyse d’inventaire</a:t>
            </a:r>
          </a:p>
        </p:txBody>
      </p:sp>
      <p:sp>
        <p:nvSpPr>
          <p:cNvPr id="3" name="Text Placeholder 2">
            <a:extLst>
              <a:ext uri="{FF2B5EF4-FFF2-40B4-BE49-F238E27FC236}">
                <a16:creationId xmlns:a16="http://schemas.microsoft.com/office/drawing/2014/main" id="{61AFA700-76C3-8A10-8DD1-C549C1634C00}"/>
              </a:ext>
            </a:extLst>
          </p:cNvPr>
          <p:cNvSpPr>
            <a:spLocks noGrp="1"/>
          </p:cNvSpPr>
          <p:nvPr>
            <p:ph type="body" idx="28"/>
          </p:nvPr>
        </p:nvSpPr>
        <p:spPr/>
        <p:txBody>
          <a:bodyPr/>
          <a:lstStyle/>
          <a:p>
            <a:r>
              <a:rPr lang="fr-FR" noProof="0" dirty="0"/>
              <a:t>Calcul d’inventaire</a:t>
            </a:r>
          </a:p>
        </p:txBody>
      </p:sp>
      <p:sp>
        <p:nvSpPr>
          <p:cNvPr id="4" name="Content Placeholder 3">
            <a:extLst>
              <a:ext uri="{FF2B5EF4-FFF2-40B4-BE49-F238E27FC236}">
                <a16:creationId xmlns:a16="http://schemas.microsoft.com/office/drawing/2014/main" id="{37B2F895-D4BF-7CBB-EF5B-565EB6C5E0AA}"/>
              </a:ext>
            </a:extLst>
          </p:cNvPr>
          <p:cNvSpPr>
            <a:spLocks noGrp="1"/>
          </p:cNvSpPr>
          <p:nvPr>
            <p:ph sz="quarter" idx="15"/>
          </p:nvPr>
        </p:nvSpPr>
        <p:spPr>
          <a:xfrm>
            <a:off x="480000" y="1881188"/>
            <a:ext cx="5539800" cy="4032333"/>
          </a:xfrm>
        </p:spPr>
        <p:txBody>
          <a:bodyPr/>
          <a:lstStyle/>
          <a:p>
            <a:r>
              <a:rPr lang="fr-FR" noProof="0" dirty="0"/>
              <a:t>Objectif</a:t>
            </a:r>
          </a:p>
          <a:p>
            <a:pPr lvl="1"/>
            <a:endParaRPr lang="fr-FR" noProof="0" dirty="0"/>
          </a:p>
          <a:p>
            <a:pPr lvl="1"/>
            <a:r>
              <a:rPr lang="fr-FR" noProof="0" dirty="0"/>
              <a:t>L’étape du calcul d’inventaire consiste à agréger les émissions et ressources brutes de toutes les activités comprises dans les frontières du système</a:t>
            </a:r>
          </a:p>
          <a:p>
            <a:pPr lvl="1"/>
            <a:endParaRPr lang="fr-FR" noProof="0" dirty="0"/>
          </a:p>
          <a:p>
            <a:pPr lvl="1"/>
            <a:r>
              <a:rPr lang="fr-FR" noProof="0" dirty="0"/>
              <a:t>La liste ainsi obtenue peut contenir des centaines ou des milliers de substances et matériaux, émis ou requis à toute étape du cycle de vie, mis à l’échelle de l’unité fonctionnelle, ici 1 kWh</a:t>
            </a:r>
          </a:p>
        </p:txBody>
      </p:sp>
      <p:pic>
        <p:nvPicPr>
          <p:cNvPr id="5" name="Picture 4">
            <a:extLst>
              <a:ext uri="{FF2B5EF4-FFF2-40B4-BE49-F238E27FC236}">
                <a16:creationId xmlns:a16="http://schemas.microsoft.com/office/drawing/2014/main" id="{B0EA7FE9-2816-F00C-CEA4-B997D45EB722}"/>
              </a:ext>
            </a:extLst>
          </p:cNvPr>
          <p:cNvPicPr>
            <a:picLocks noChangeAspect="1"/>
          </p:cNvPicPr>
          <p:nvPr/>
        </p:nvPicPr>
        <p:blipFill rotWithShape="1">
          <a:blip r:embed="rId3"/>
          <a:srcRect b="59177"/>
          <a:stretch/>
        </p:blipFill>
        <p:spPr>
          <a:xfrm>
            <a:off x="7443687" y="3171825"/>
            <a:ext cx="3088096" cy="2223769"/>
          </a:xfrm>
          <a:prstGeom prst="rect">
            <a:avLst/>
          </a:prstGeom>
        </p:spPr>
      </p:pic>
      <p:pic>
        <p:nvPicPr>
          <p:cNvPr id="6" name="Content Placeholder 10" descr="Wind turbines at sunset">
            <a:extLst>
              <a:ext uri="{FF2B5EF4-FFF2-40B4-BE49-F238E27FC236}">
                <a16:creationId xmlns:a16="http://schemas.microsoft.com/office/drawing/2014/main" id="{9A73AE9A-ECB6-61CF-7F37-177D98B89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2308">
            <a:off x="6366248" y="299891"/>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E0C301EC-144E-86FB-CF98-03CDEF1EAB9D}"/>
              </a:ext>
            </a:extLst>
          </p:cNvPr>
          <p:cNvSpPr txBox="1"/>
          <p:nvPr/>
        </p:nvSpPr>
        <p:spPr>
          <a:xfrm>
            <a:off x="9125607" y="5390636"/>
            <a:ext cx="2329067" cy="235898"/>
          </a:xfrm>
          <a:prstGeom prst="rect">
            <a:avLst/>
          </a:prstGeom>
          <a:noFill/>
        </p:spPr>
        <p:txBody>
          <a:bodyPr wrap="square" rtlCol="0">
            <a:spAutoFit/>
          </a:bodyPr>
          <a:lstStyle/>
          <a:p>
            <a:r>
              <a:rPr lang="en-GB" sz="933" dirty="0">
                <a:solidFill>
                  <a:srgbClr val="0D3475"/>
                </a:solidFill>
              </a:rPr>
              <a:t>Table: Arvesen et al. 2013</a:t>
            </a:r>
          </a:p>
        </p:txBody>
      </p:sp>
      <p:grpSp>
        <p:nvGrpSpPr>
          <p:cNvPr id="8" name="Group 7">
            <a:extLst>
              <a:ext uri="{FF2B5EF4-FFF2-40B4-BE49-F238E27FC236}">
                <a16:creationId xmlns:a16="http://schemas.microsoft.com/office/drawing/2014/main" id="{6212FFA5-32D9-4465-C0DB-4B2208E76D75}"/>
              </a:ext>
            </a:extLst>
          </p:cNvPr>
          <p:cNvGrpSpPr/>
          <p:nvPr/>
        </p:nvGrpSpPr>
        <p:grpSpPr>
          <a:xfrm>
            <a:off x="10460590" y="150429"/>
            <a:ext cx="1452561" cy="1496121"/>
            <a:chOff x="2393602" y="1272912"/>
            <a:chExt cx="3397462" cy="3499345"/>
          </a:xfrm>
        </p:grpSpPr>
        <p:pic>
          <p:nvPicPr>
            <p:cNvPr id="9" name="Picture 8">
              <a:extLst>
                <a:ext uri="{FF2B5EF4-FFF2-40B4-BE49-F238E27FC236}">
                  <a16:creationId xmlns:a16="http://schemas.microsoft.com/office/drawing/2014/main" id="{DC47BC5A-F821-3EE8-55E8-11C865CC58BD}"/>
                </a:ext>
              </a:extLst>
            </p:cNvPr>
            <p:cNvPicPr preferRelativeResize="0">
              <a:picLocks noChangeAspect="1"/>
            </p:cNvPicPr>
            <p:nvPr/>
          </p:nvPicPr>
          <p:blipFill rotWithShape="1">
            <a:blip r:embed="rId5">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0" name="Rectangle 9">
              <a:extLst>
                <a:ext uri="{FF2B5EF4-FFF2-40B4-BE49-F238E27FC236}">
                  <a16:creationId xmlns:a16="http://schemas.microsoft.com/office/drawing/2014/main" id="{E0DB5A70-2007-C7C3-441A-A48358B793F4}"/>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89295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A4341CC-8092-BCA8-CD8E-C2BBC02EC73D}"/>
              </a:ext>
            </a:extLst>
          </p:cNvPr>
          <p:cNvSpPr>
            <a:spLocks noGrp="1"/>
          </p:cNvSpPr>
          <p:nvPr>
            <p:ph type="ctrTitle"/>
          </p:nvPr>
        </p:nvSpPr>
        <p:spPr/>
        <p:txBody>
          <a:bodyPr/>
          <a:lstStyle/>
          <a:p>
            <a:r>
              <a:rPr lang="fr-FR" noProof="0" dirty="0"/>
              <a:t>01|Introduction à la méthode ACV et à son historique</a:t>
            </a:r>
          </a:p>
        </p:txBody>
      </p:sp>
      <p:sp>
        <p:nvSpPr>
          <p:cNvPr id="13" name="Subtitle 12">
            <a:extLst>
              <a:ext uri="{FF2B5EF4-FFF2-40B4-BE49-F238E27FC236}">
                <a16:creationId xmlns:a16="http://schemas.microsoft.com/office/drawing/2014/main" id="{41DE285F-726D-4E3F-D514-132736DD68FC}"/>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852538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B43A-0767-4C6E-A97A-D80830722315}"/>
              </a:ext>
            </a:extLst>
          </p:cNvPr>
          <p:cNvSpPr>
            <a:spLocks noGrp="1"/>
          </p:cNvSpPr>
          <p:nvPr>
            <p:ph type="title"/>
          </p:nvPr>
        </p:nvSpPr>
        <p:spPr/>
        <p:txBody>
          <a:bodyPr/>
          <a:lstStyle/>
          <a:p>
            <a:r>
              <a:rPr lang="fr-FR" noProof="0"/>
              <a:t>Phase 2 : Analyse d’inventaire</a:t>
            </a:r>
            <a:endParaRPr lang="en-GB"/>
          </a:p>
        </p:txBody>
      </p:sp>
      <p:sp>
        <p:nvSpPr>
          <p:cNvPr id="17" name="Text Placeholder 16">
            <a:extLst>
              <a:ext uri="{FF2B5EF4-FFF2-40B4-BE49-F238E27FC236}">
                <a16:creationId xmlns:a16="http://schemas.microsoft.com/office/drawing/2014/main" id="{5A979933-09F3-30B1-C559-4AF739ED18B5}"/>
              </a:ext>
            </a:extLst>
          </p:cNvPr>
          <p:cNvSpPr>
            <a:spLocks noGrp="1"/>
          </p:cNvSpPr>
          <p:nvPr>
            <p:ph type="body" idx="28"/>
          </p:nvPr>
        </p:nvSpPr>
        <p:spPr/>
        <p:txBody>
          <a:bodyPr/>
          <a:lstStyle/>
          <a:p>
            <a:r>
              <a:rPr lang="en-IE"/>
              <a:t>Données </a:t>
            </a:r>
            <a:r>
              <a:rPr lang="en-IE" err="1"/>
              <a:t>primaires</a:t>
            </a:r>
            <a:r>
              <a:rPr lang="en-IE"/>
              <a:t> vs. données </a:t>
            </a:r>
            <a:r>
              <a:rPr lang="en-IE" err="1"/>
              <a:t>secondaires</a:t>
            </a:r>
            <a:endParaRPr lang="en-IE"/>
          </a:p>
        </p:txBody>
      </p:sp>
      <p:grpSp>
        <p:nvGrpSpPr>
          <p:cNvPr id="38" name="Group 37">
            <a:extLst>
              <a:ext uri="{FF2B5EF4-FFF2-40B4-BE49-F238E27FC236}">
                <a16:creationId xmlns:a16="http://schemas.microsoft.com/office/drawing/2014/main" id="{09BA4CF6-3213-4D5B-9FA2-3C180E975F77}"/>
              </a:ext>
            </a:extLst>
          </p:cNvPr>
          <p:cNvGrpSpPr/>
          <p:nvPr/>
        </p:nvGrpSpPr>
        <p:grpSpPr>
          <a:xfrm>
            <a:off x="227570" y="1809751"/>
            <a:ext cx="11354830" cy="2260848"/>
            <a:chOff x="227570" y="1600201"/>
            <a:chExt cx="11354830" cy="2260848"/>
          </a:xfrm>
        </p:grpSpPr>
        <p:sp>
          <p:nvSpPr>
            <p:cNvPr id="6" name="Rectangle 5">
              <a:extLst>
                <a:ext uri="{FF2B5EF4-FFF2-40B4-BE49-F238E27FC236}">
                  <a16:creationId xmlns:a16="http://schemas.microsoft.com/office/drawing/2014/main" id="{A98FA289-B7FC-423E-8C69-0D0763C728A8}"/>
                </a:ext>
              </a:extLst>
            </p:cNvPr>
            <p:cNvSpPr/>
            <p:nvPr/>
          </p:nvSpPr>
          <p:spPr>
            <a:xfrm>
              <a:off x="609600" y="1600201"/>
              <a:ext cx="10972800" cy="2260848"/>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t"/>
            <a:lstStyle/>
            <a:p>
              <a:pPr algn="ctr"/>
              <a:r>
                <a:rPr lang="en-GB" b="1">
                  <a:solidFill>
                    <a:schemeClr val="accent3"/>
                  </a:solidFill>
                  <a:ea typeface="+mn-lt"/>
                  <a:cs typeface="+mn-lt"/>
                </a:rPr>
                <a:t>Données </a:t>
              </a:r>
              <a:r>
                <a:rPr lang="en-GB" b="1" err="1">
                  <a:solidFill>
                    <a:schemeClr val="accent3"/>
                  </a:solidFill>
                  <a:ea typeface="+mn-lt"/>
                  <a:cs typeface="+mn-lt"/>
                </a:rPr>
                <a:t>primaires</a:t>
              </a:r>
              <a:endParaRPr lang="en-US" b="1" err="1">
                <a:solidFill>
                  <a:schemeClr val="accent3"/>
                </a:solidFill>
              </a:endParaRPr>
            </a:p>
          </p:txBody>
        </p:sp>
        <p:sp>
          <p:nvSpPr>
            <p:cNvPr id="9" name="TextBox 8">
              <a:extLst>
                <a:ext uri="{FF2B5EF4-FFF2-40B4-BE49-F238E27FC236}">
                  <a16:creationId xmlns:a16="http://schemas.microsoft.com/office/drawing/2014/main" id="{3C95A1CE-BE65-4461-8CA9-3AAD228D2D60}"/>
                </a:ext>
              </a:extLst>
            </p:cNvPr>
            <p:cNvSpPr txBox="1"/>
            <p:nvPr/>
          </p:nvSpPr>
          <p:spPr>
            <a:xfrm>
              <a:off x="1266948" y="1828249"/>
              <a:ext cx="3317630" cy="2031325"/>
            </a:xfrm>
            <a:prstGeom prst="rect">
              <a:avLst/>
            </a:prstGeom>
            <a:noFill/>
          </p:spPr>
          <p:txBody>
            <a:bodyPr wrap="square" lIns="91440" tIns="45720" rIns="91440" bIns="45720" rtlCol="0" anchor="t">
              <a:spAutoFit/>
            </a:bodyPr>
            <a:lstStyle/>
            <a:p>
              <a:r>
                <a:rPr lang="en-GB" b="1" dirty="0" err="1">
                  <a:solidFill>
                    <a:schemeClr val="accent3"/>
                  </a:solidFill>
                  <a:ea typeface="+mn-lt"/>
                  <a:cs typeface="+mn-lt"/>
                </a:rPr>
                <a:t>Consommations</a:t>
              </a:r>
              <a:r>
                <a:rPr lang="en-GB" b="1" dirty="0">
                  <a:solidFill>
                    <a:schemeClr val="accent3"/>
                  </a:solidFill>
                  <a:ea typeface="+mn-lt"/>
                  <a:cs typeface="+mn-lt"/>
                </a:rPr>
                <a:t> de </a:t>
              </a:r>
              <a:r>
                <a:rPr lang="en-GB" b="1" dirty="0" err="1">
                  <a:solidFill>
                    <a:schemeClr val="accent3"/>
                  </a:solidFill>
                  <a:ea typeface="+mn-lt"/>
                  <a:cs typeface="+mn-lt"/>
                </a:rPr>
                <a:t>l'usine</a:t>
              </a:r>
              <a:endParaRPr lang="en-US" b="1" dirty="0">
                <a:solidFill>
                  <a:schemeClr val="accent3"/>
                </a:solidFill>
              </a:endParaRPr>
            </a:p>
            <a:p>
              <a:r>
                <a:rPr lang="en-GB" i="1" dirty="0">
                  <a:solidFill>
                    <a:schemeClr val="accent3"/>
                  </a:solidFill>
                  <a:latin typeface="Open Sans"/>
                  <a:ea typeface="Open Sans"/>
                  <a:cs typeface="Open Sans"/>
                </a:rPr>
                <a:t>a m</a:t>
              </a:r>
              <a:r>
                <a:rPr lang="en-GB" i="1" baseline="30000" dirty="0">
                  <a:solidFill>
                    <a:schemeClr val="accent3"/>
                  </a:solidFill>
                  <a:latin typeface="Open Sans"/>
                  <a:ea typeface="Open Sans"/>
                  <a:cs typeface="Open Sans"/>
                </a:rPr>
                <a:t>3</a:t>
              </a:r>
              <a:r>
                <a:rPr lang="en-GB" i="1" dirty="0">
                  <a:solidFill>
                    <a:schemeClr val="accent3"/>
                  </a:solidFill>
                  <a:latin typeface="Open Sans"/>
                  <a:ea typeface="Open Sans"/>
                  <a:cs typeface="Open Sans"/>
                </a:rPr>
                <a:t> </a:t>
              </a:r>
              <a:r>
                <a:rPr lang="en-GB" i="1" dirty="0" err="1">
                  <a:solidFill>
                    <a:schemeClr val="accent3"/>
                  </a:solidFill>
                  <a:latin typeface="Open Sans"/>
                  <a:ea typeface="Open Sans"/>
                  <a:cs typeface="Open Sans"/>
                </a:rPr>
                <a:t>l'eau</a:t>
              </a:r>
              <a:endParaRPr lang="en-GB" i="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r>
                <a:rPr lang="en-GB" i="1" dirty="0">
                  <a:solidFill>
                    <a:schemeClr val="accent3"/>
                  </a:solidFill>
                  <a:latin typeface="Open Sans"/>
                  <a:ea typeface="Open Sans"/>
                  <a:cs typeface="Open Sans"/>
                </a:rPr>
                <a:t>b kg </a:t>
              </a:r>
              <a:r>
                <a:rPr lang="en-GB" i="1" dirty="0" err="1">
                  <a:solidFill>
                    <a:schemeClr val="accent3"/>
                  </a:solidFill>
                  <a:latin typeface="Open Sans"/>
                  <a:ea typeface="Open Sans"/>
                  <a:cs typeface="Open Sans"/>
                </a:rPr>
                <a:t>gaz</a:t>
              </a:r>
              <a:r>
                <a:rPr lang="en-GB" i="1" dirty="0">
                  <a:solidFill>
                    <a:schemeClr val="accent3"/>
                  </a:solidFill>
                  <a:latin typeface="Open Sans"/>
                  <a:ea typeface="Open Sans"/>
                  <a:cs typeface="Open Sans"/>
                </a:rPr>
                <a:t> naturel</a:t>
              </a:r>
              <a:endParaRPr lang="en-GB" i="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r>
                <a:rPr lang="en-GB" i="1" dirty="0">
                  <a:solidFill>
                    <a:schemeClr val="accent3"/>
                  </a:solidFill>
                  <a:latin typeface="Open Sans"/>
                  <a:ea typeface="Open Sans"/>
                  <a:cs typeface="Open Sans"/>
                </a:rPr>
                <a:t>c kWh </a:t>
              </a:r>
              <a:r>
                <a:rPr lang="en-GB" i="1" dirty="0" err="1">
                  <a:solidFill>
                    <a:schemeClr val="accent3"/>
                  </a:solidFill>
                  <a:latin typeface="Open Sans"/>
                  <a:ea typeface="Open Sans"/>
                  <a:cs typeface="Open Sans"/>
                </a:rPr>
                <a:t>électricité</a:t>
              </a:r>
              <a:endParaRPr lang="en-GB" i="1" dirty="0">
                <a:solidFill>
                  <a:schemeClr val="accent3"/>
                </a:solidFill>
                <a:latin typeface="Open Sans"/>
                <a:ea typeface="Open Sans"/>
                <a:cs typeface="Open Sans"/>
              </a:endParaRPr>
            </a:p>
            <a:p>
              <a:r>
                <a:rPr lang="en-GB" i="1" dirty="0">
                  <a:solidFill>
                    <a:schemeClr val="accent3"/>
                  </a:solidFill>
                  <a:latin typeface="Open Sans"/>
                  <a:ea typeface="Open Sans"/>
                  <a:cs typeface="Open Sans"/>
                </a:rPr>
                <a:t>d kg </a:t>
              </a:r>
              <a:r>
                <a:rPr lang="en-GB" i="1" dirty="0" err="1">
                  <a:solidFill>
                    <a:schemeClr val="accent3"/>
                  </a:solidFill>
                  <a:ea typeface="+mn-lt"/>
                  <a:cs typeface="+mn-lt"/>
                </a:rPr>
                <a:t>acier</a:t>
              </a:r>
              <a:r>
                <a:rPr lang="en-GB" i="1" dirty="0">
                  <a:solidFill>
                    <a:schemeClr val="accent3"/>
                  </a:solidFill>
                  <a:ea typeface="+mn-lt"/>
                  <a:cs typeface="+mn-lt"/>
                </a:rPr>
                <a:t> </a:t>
              </a:r>
              <a:r>
                <a:rPr lang="en-GB" i="1" dirty="0" err="1">
                  <a:solidFill>
                    <a:schemeClr val="accent3"/>
                  </a:solidFill>
                  <a:ea typeface="+mn-lt"/>
                  <a:cs typeface="+mn-lt"/>
                </a:rPr>
                <a:t>chromé</a:t>
              </a:r>
              <a:endParaRPr lang="en-GB" i="1" dirty="0">
                <a:solidFill>
                  <a:schemeClr val="accent3"/>
                </a:solidFill>
                <a:ea typeface="+mn-lt"/>
                <a:cs typeface="+mn-lt"/>
              </a:endParaRPr>
            </a:p>
            <a:p>
              <a:r>
                <a:rPr lang="en-GB" i="1" dirty="0">
                  <a:solidFill>
                    <a:schemeClr val="accent3"/>
                  </a:solidFill>
                  <a:latin typeface="Open Sans"/>
                  <a:ea typeface="Open Sans"/>
                  <a:cs typeface="Open Sans"/>
                </a:rPr>
                <a:t>e kg </a:t>
              </a:r>
              <a:r>
                <a:rPr lang="en-GB" i="1" dirty="0" err="1">
                  <a:solidFill>
                    <a:schemeClr val="accent3"/>
                  </a:solidFill>
                  <a:ea typeface="+mn-lt"/>
                  <a:cs typeface="+mn-lt"/>
                </a:rPr>
                <a:t>acier</a:t>
              </a:r>
              <a:r>
                <a:rPr lang="en-GB" i="1" dirty="0">
                  <a:solidFill>
                    <a:schemeClr val="accent3"/>
                  </a:solidFill>
                  <a:ea typeface="+mn-lt"/>
                  <a:cs typeface="+mn-lt"/>
                </a:rPr>
                <a:t> </a:t>
              </a:r>
              <a:r>
                <a:rPr lang="en-GB" i="1" dirty="0" err="1">
                  <a:solidFill>
                    <a:schemeClr val="accent3"/>
                  </a:solidFill>
                  <a:ea typeface="+mn-lt"/>
                  <a:cs typeface="+mn-lt"/>
                </a:rPr>
                <a:t>faiblement</a:t>
              </a:r>
              <a:r>
                <a:rPr lang="en-GB" i="1" dirty="0">
                  <a:solidFill>
                    <a:schemeClr val="accent3"/>
                  </a:solidFill>
                  <a:ea typeface="+mn-lt"/>
                  <a:cs typeface="+mn-lt"/>
                </a:rPr>
                <a:t> </a:t>
              </a:r>
              <a:r>
                <a:rPr lang="en-GB" i="1" dirty="0" err="1">
                  <a:solidFill>
                    <a:schemeClr val="accent3"/>
                  </a:solidFill>
                  <a:ea typeface="+mn-lt"/>
                  <a:cs typeface="+mn-lt"/>
                </a:rPr>
                <a:t>allié</a:t>
              </a:r>
              <a:endParaRPr lang="en-GB" i="1" dirty="0">
                <a:solidFill>
                  <a:schemeClr val="accent3"/>
                </a:solidFill>
                <a:ea typeface="+mn-lt"/>
                <a:cs typeface="+mn-lt"/>
              </a:endParaRPr>
            </a:p>
            <a:p>
              <a:r>
                <a:rPr lang="en-GB" dirty="0">
                  <a:solidFill>
                    <a:schemeClr val="accent3"/>
                  </a:solidFill>
                  <a:latin typeface="Open Sans"/>
                  <a:ea typeface="Open Sans"/>
                  <a:cs typeface="Open Sans"/>
                </a:rPr>
                <a:t>…</a:t>
              </a:r>
            </a:p>
          </p:txBody>
        </p:sp>
        <p:sp>
          <p:nvSpPr>
            <p:cNvPr id="10" name="TextBox 9">
              <a:extLst>
                <a:ext uri="{FF2B5EF4-FFF2-40B4-BE49-F238E27FC236}">
                  <a16:creationId xmlns:a16="http://schemas.microsoft.com/office/drawing/2014/main" id="{EA730093-7635-489B-89D5-003185C1F077}"/>
                </a:ext>
              </a:extLst>
            </p:cNvPr>
            <p:cNvSpPr txBox="1"/>
            <p:nvPr/>
          </p:nvSpPr>
          <p:spPr>
            <a:xfrm>
              <a:off x="8136121" y="1848041"/>
              <a:ext cx="3317630" cy="646331"/>
            </a:xfrm>
            <a:prstGeom prst="rect">
              <a:avLst/>
            </a:prstGeom>
            <a:noFill/>
          </p:spPr>
          <p:txBody>
            <a:bodyPr wrap="square" lIns="91440" tIns="45720" rIns="91440" bIns="45720" rtlCol="0" anchor="t">
              <a:spAutoFit/>
            </a:bodyPr>
            <a:lstStyle/>
            <a:p>
              <a:r>
                <a:rPr lang="en-GB" b="1">
                  <a:solidFill>
                    <a:schemeClr val="accent3"/>
                  </a:solidFill>
                  <a:ea typeface="+mn-lt"/>
                  <a:cs typeface="+mn-lt"/>
                </a:rPr>
                <a:t>Production de </a:t>
              </a:r>
              <a:r>
                <a:rPr lang="en-GB" b="1" err="1">
                  <a:solidFill>
                    <a:schemeClr val="accent3"/>
                  </a:solidFill>
                  <a:ea typeface="+mn-lt"/>
                  <a:cs typeface="+mn-lt"/>
                </a:rPr>
                <a:t>l'usine</a:t>
              </a:r>
              <a:endParaRPr lang="en-US" b="1" err="1">
                <a:solidFill>
                  <a:schemeClr val="accent3"/>
                </a:solidFill>
              </a:endParaRPr>
            </a:p>
            <a:p>
              <a:r>
                <a:rPr lang="en-GB" i="1">
                  <a:solidFill>
                    <a:schemeClr val="accent3"/>
                  </a:solidFill>
                  <a:latin typeface="Open Sans"/>
                  <a:ea typeface="Open Sans"/>
                  <a:cs typeface="Open Sans"/>
                </a:rPr>
                <a:t>n </a:t>
              </a:r>
              <a:r>
                <a:rPr lang="en-GB" i="1" err="1">
                  <a:solidFill>
                    <a:schemeClr val="accent3"/>
                  </a:solidFill>
                  <a:latin typeface="Open Sans"/>
                  <a:ea typeface="Open Sans"/>
                  <a:cs typeface="Open Sans"/>
                </a:rPr>
                <a:t>vélos</a:t>
              </a:r>
              <a:r>
                <a:rPr lang="en-GB" i="1">
                  <a:solidFill>
                    <a:schemeClr val="accent3"/>
                  </a:solidFill>
                  <a:latin typeface="Open Sans"/>
                  <a:ea typeface="Open Sans"/>
                  <a:cs typeface="Open Sans"/>
                </a:rPr>
                <a:t>/an</a:t>
              </a:r>
              <a:endParaRPr lang="en-GB" i="1">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13E26B61-054B-40E8-88DF-39D61A59E3C2}"/>
                </a:ext>
              </a:extLst>
            </p:cNvPr>
            <p:cNvSpPr txBox="1"/>
            <p:nvPr/>
          </p:nvSpPr>
          <p:spPr>
            <a:xfrm>
              <a:off x="8264770" y="2726035"/>
              <a:ext cx="3317630" cy="923330"/>
            </a:xfrm>
            <a:prstGeom prst="rect">
              <a:avLst/>
            </a:prstGeom>
            <a:noFill/>
          </p:spPr>
          <p:txBody>
            <a:bodyPr wrap="square" lIns="91440" tIns="45720" rIns="91440" bIns="45720" rtlCol="0" anchor="t">
              <a:spAutoFit/>
            </a:bodyPr>
            <a:lstStyle/>
            <a:p>
              <a:r>
                <a:rPr lang="en-GB" b="1" err="1">
                  <a:solidFill>
                    <a:schemeClr val="accent3"/>
                  </a:solidFill>
                  <a:ea typeface="+mn-lt"/>
                  <a:cs typeface="+mn-lt"/>
                </a:rPr>
                <a:t>Déchets</a:t>
              </a:r>
              <a:r>
                <a:rPr lang="en-GB" b="1">
                  <a:solidFill>
                    <a:schemeClr val="accent3"/>
                  </a:solidFill>
                  <a:ea typeface="+mn-lt"/>
                  <a:cs typeface="+mn-lt"/>
                </a:rPr>
                <a:t> </a:t>
              </a:r>
              <a:r>
                <a:rPr lang="en-GB" b="1" err="1">
                  <a:solidFill>
                    <a:schemeClr val="accent3"/>
                  </a:solidFill>
                  <a:ea typeface="+mn-lt"/>
                  <a:cs typeface="+mn-lt"/>
                </a:rPr>
                <a:t>d'usine</a:t>
              </a:r>
              <a:endParaRPr lang="en-US" b="1" err="1">
                <a:solidFill>
                  <a:schemeClr val="accent3"/>
                </a:solidFill>
              </a:endParaRPr>
            </a:p>
            <a:p>
              <a:r>
                <a:rPr lang="el-GR" i="1">
                  <a:solidFill>
                    <a:schemeClr val="accent3"/>
                  </a:solidFill>
                  <a:latin typeface="Open Sans"/>
                  <a:ea typeface="Open Sans"/>
                  <a:cs typeface="Open Sans"/>
                </a:rPr>
                <a:t>α</a:t>
              </a:r>
              <a:r>
                <a:rPr lang="en-GB" i="1">
                  <a:solidFill>
                    <a:schemeClr val="accent3"/>
                  </a:solidFill>
                  <a:latin typeface="Open Sans"/>
                  <a:ea typeface="Open Sans"/>
                  <a:cs typeface="Open Sans"/>
                </a:rPr>
                <a:t> m</a:t>
              </a:r>
              <a:r>
                <a:rPr lang="en-GB" i="1" baseline="30000">
                  <a:solidFill>
                    <a:schemeClr val="accent3"/>
                  </a:solidFill>
                  <a:latin typeface="Open Sans"/>
                  <a:ea typeface="Open Sans"/>
                  <a:cs typeface="Open Sans"/>
                </a:rPr>
                <a:t>3</a:t>
              </a:r>
              <a:r>
                <a:rPr lang="en-GB" i="1">
                  <a:solidFill>
                    <a:schemeClr val="accent3"/>
                  </a:solidFill>
                  <a:latin typeface="Open Sans"/>
                  <a:ea typeface="Open Sans"/>
                  <a:cs typeface="Open Sans"/>
                </a:rPr>
                <a:t> </a:t>
              </a:r>
              <a:r>
                <a:rPr lang="en-GB" i="1">
                  <a:solidFill>
                    <a:schemeClr val="accent3"/>
                  </a:solidFill>
                  <a:ea typeface="+mn-lt"/>
                  <a:cs typeface="+mn-lt"/>
                </a:rPr>
                <a:t>eaux </a:t>
              </a:r>
              <a:r>
                <a:rPr lang="en-GB" i="1" err="1">
                  <a:solidFill>
                    <a:schemeClr val="accent3"/>
                  </a:solidFill>
                  <a:ea typeface="+mn-lt"/>
                  <a:cs typeface="+mn-lt"/>
                </a:rPr>
                <a:t>usées</a:t>
              </a:r>
              <a:endParaRPr lang="en-GB" i="1">
                <a:solidFill>
                  <a:schemeClr val="accent3"/>
                </a:solidFill>
                <a:ea typeface="+mn-lt"/>
                <a:cs typeface="+mn-lt"/>
              </a:endParaRPr>
            </a:p>
            <a:p>
              <a:r>
                <a:rPr lang="el-GR" i="1">
                  <a:solidFill>
                    <a:schemeClr val="accent3"/>
                  </a:solidFill>
                  <a:latin typeface="Open Sans"/>
                  <a:ea typeface="Open Sans"/>
                  <a:cs typeface="Open Sans"/>
                </a:rPr>
                <a:t>β</a:t>
              </a:r>
              <a:r>
                <a:rPr lang="en-GB" i="1">
                  <a:solidFill>
                    <a:schemeClr val="accent3"/>
                  </a:solidFill>
                  <a:latin typeface="Open Sans"/>
                  <a:ea typeface="Open Sans"/>
                  <a:cs typeface="Open Sans"/>
                </a:rPr>
                <a:t> kg </a:t>
              </a:r>
              <a:r>
                <a:rPr lang="en-GB" i="1" err="1">
                  <a:solidFill>
                    <a:schemeClr val="accent3"/>
                  </a:solidFill>
                  <a:ea typeface="+mn-lt"/>
                  <a:cs typeface="+mn-lt"/>
                </a:rPr>
                <a:t>ferraille</a:t>
              </a:r>
              <a:r>
                <a:rPr lang="en-GB" i="1">
                  <a:solidFill>
                    <a:schemeClr val="accent3"/>
                  </a:solidFill>
                  <a:ea typeface="+mn-lt"/>
                  <a:cs typeface="+mn-lt"/>
                </a:rPr>
                <a:t> </a:t>
              </a:r>
              <a:r>
                <a:rPr lang="en-GB" i="1" err="1">
                  <a:solidFill>
                    <a:schemeClr val="accent3"/>
                  </a:solidFill>
                  <a:ea typeface="+mn-lt"/>
                  <a:cs typeface="+mn-lt"/>
                </a:rPr>
                <a:t>d'acier</a:t>
              </a:r>
              <a:endParaRPr lang="en-GB" i="1">
                <a:solidFill>
                  <a:schemeClr val="accent3"/>
                </a:solidFill>
                <a:ea typeface="+mn-lt"/>
                <a:cs typeface="+mn-lt"/>
              </a:endParaRPr>
            </a:p>
          </p:txBody>
        </p:sp>
        <p:sp>
          <p:nvSpPr>
            <p:cNvPr id="15" name="Rectangle 14">
              <a:extLst>
                <a:ext uri="{FF2B5EF4-FFF2-40B4-BE49-F238E27FC236}">
                  <a16:creationId xmlns:a16="http://schemas.microsoft.com/office/drawing/2014/main" id="{D770A38E-8D0E-4037-B1ED-9A2A4C3207CC}"/>
                </a:ext>
              </a:extLst>
            </p:cNvPr>
            <p:cNvSpPr/>
            <p:nvPr/>
          </p:nvSpPr>
          <p:spPr>
            <a:xfrm rot="16200000">
              <a:off x="-343933" y="2541369"/>
              <a:ext cx="1512337" cy="369332"/>
            </a:xfrm>
            <a:prstGeom prst="rect">
              <a:avLst/>
            </a:prstGeom>
          </p:spPr>
          <p:txBody>
            <a:bodyPr wrap="none">
              <a:spAutoFit/>
            </a:bodyPr>
            <a:lstStyle/>
            <a:p>
              <a:pPr algn="ctr"/>
              <a:r>
                <a:rPr lang="en-GB"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Foreground</a:t>
              </a:r>
            </a:p>
          </p:txBody>
        </p:sp>
        <p:cxnSp>
          <p:nvCxnSpPr>
            <p:cNvPr id="18" name="Straight Arrow Connector 17">
              <a:extLst>
                <a:ext uri="{FF2B5EF4-FFF2-40B4-BE49-F238E27FC236}">
                  <a16:creationId xmlns:a16="http://schemas.microsoft.com/office/drawing/2014/main" id="{AA24B923-9D2E-412B-9842-8D5276739AEA}"/>
                </a:ext>
              </a:extLst>
            </p:cNvPr>
            <p:cNvCxnSpPr>
              <a:stCxn id="9" idx="3"/>
            </p:cNvCxnSpPr>
            <p:nvPr/>
          </p:nvCxnSpPr>
          <p:spPr>
            <a:xfrm>
              <a:off x="4584578" y="2843912"/>
              <a:ext cx="1066922" cy="73503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2E635C7-E31C-4CEB-90AC-295A8A645C31}"/>
                </a:ext>
              </a:extLst>
            </p:cNvPr>
            <p:cNvCxnSpPr>
              <a:cxnSpLocks/>
              <a:endCxn id="10" idx="1"/>
            </p:cNvCxnSpPr>
            <p:nvPr/>
          </p:nvCxnSpPr>
          <p:spPr>
            <a:xfrm flipV="1">
              <a:off x="6399151" y="2171207"/>
              <a:ext cx="1736970" cy="1403414"/>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B0FB965E-9B79-4850-9E19-CEA261190936}"/>
                </a:ext>
              </a:extLst>
            </p:cNvPr>
            <p:cNvCxnSpPr>
              <a:cxnSpLocks/>
              <a:endCxn id="11" idx="1"/>
            </p:cNvCxnSpPr>
            <p:nvPr/>
          </p:nvCxnSpPr>
          <p:spPr>
            <a:xfrm flipV="1">
              <a:off x="6540498" y="3187700"/>
              <a:ext cx="1724272" cy="353468"/>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BA3E1581-EEA4-489C-8A88-21733D126A5B}"/>
              </a:ext>
            </a:extLst>
          </p:cNvPr>
          <p:cNvGrpSpPr/>
          <p:nvPr/>
        </p:nvGrpSpPr>
        <p:grpSpPr>
          <a:xfrm>
            <a:off x="227572" y="3843400"/>
            <a:ext cx="11354828" cy="2610634"/>
            <a:chOff x="227572" y="3633850"/>
            <a:chExt cx="11354828" cy="2610634"/>
          </a:xfrm>
          <a:solidFill>
            <a:schemeClr val="bg1"/>
          </a:solidFill>
        </p:grpSpPr>
        <p:sp>
          <p:nvSpPr>
            <p:cNvPr id="8" name="Rectangle 7">
              <a:extLst>
                <a:ext uri="{FF2B5EF4-FFF2-40B4-BE49-F238E27FC236}">
                  <a16:creationId xmlns:a16="http://schemas.microsoft.com/office/drawing/2014/main" id="{81C1B6C6-93D1-4DCF-8E30-389ED21CAB89}"/>
                </a:ext>
              </a:extLst>
            </p:cNvPr>
            <p:cNvSpPr/>
            <p:nvPr/>
          </p:nvSpPr>
          <p:spPr>
            <a:xfrm>
              <a:off x="609600" y="3983636"/>
              <a:ext cx="10972800" cy="2260848"/>
            </a:xfrm>
            <a:prstGeom prst="rect">
              <a:avLst/>
            </a:prstGeom>
            <a:grp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b"/>
            <a:lstStyle/>
            <a:p>
              <a:pPr algn="ctr"/>
              <a:r>
                <a:rPr lang="en-GB" b="1">
                  <a:solidFill>
                    <a:schemeClr val="accent4"/>
                  </a:solidFill>
                  <a:ea typeface="+mn-lt"/>
                  <a:cs typeface="+mn-lt"/>
                </a:rPr>
                <a:t>Données </a:t>
              </a:r>
              <a:r>
                <a:rPr lang="en-GB" b="1" err="1">
                  <a:solidFill>
                    <a:schemeClr val="accent4"/>
                  </a:solidFill>
                  <a:ea typeface="+mn-lt"/>
                  <a:cs typeface="+mn-lt"/>
                </a:rPr>
                <a:t>secondaires</a:t>
              </a:r>
              <a:endParaRPr lang="en-US" b="1" err="1">
                <a:solidFill>
                  <a:schemeClr val="accent4"/>
                </a:solidFill>
              </a:endParaRPr>
            </a:p>
          </p:txBody>
        </p:sp>
        <p:sp>
          <p:nvSpPr>
            <p:cNvPr id="12" name="TextBox 11">
              <a:extLst>
                <a:ext uri="{FF2B5EF4-FFF2-40B4-BE49-F238E27FC236}">
                  <a16:creationId xmlns:a16="http://schemas.microsoft.com/office/drawing/2014/main" id="{5C35B2A6-AE25-451F-AFD5-67487BD94818}"/>
                </a:ext>
              </a:extLst>
            </p:cNvPr>
            <p:cNvSpPr txBox="1"/>
            <p:nvPr/>
          </p:nvSpPr>
          <p:spPr>
            <a:xfrm>
              <a:off x="873246" y="4340948"/>
              <a:ext cx="4392123" cy="1754326"/>
            </a:xfrm>
            <a:prstGeom prst="rect">
              <a:avLst/>
            </a:prstGeom>
            <a:noFill/>
          </p:spPr>
          <p:txBody>
            <a:bodyPr wrap="square" lIns="91440" tIns="45720" rIns="91440" bIns="45720" rtlCol="0" anchor="t">
              <a:spAutoFit/>
            </a:bodyPr>
            <a:lstStyle/>
            <a:p>
              <a:r>
                <a:rPr lang="en-GB" b="1" dirty="0">
                  <a:solidFill>
                    <a:schemeClr val="accent4"/>
                  </a:solidFill>
                  <a:ea typeface="+mn-lt"/>
                  <a:cs typeface="+mn-lt"/>
                </a:rPr>
                <a:t>Production de </a:t>
              </a:r>
              <a:r>
                <a:rPr lang="en-GB" b="1" dirty="0" err="1">
                  <a:solidFill>
                    <a:schemeClr val="accent4"/>
                  </a:solidFill>
                  <a:ea typeface="+mn-lt"/>
                  <a:cs typeface="+mn-lt"/>
                </a:rPr>
                <a:t>matériaux</a:t>
              </a:r>
              <a:endParaRPr lang="en-US" b="1" dirty="0">
                <a:solidFill>
                  <a:schemeClr val="accent4"/>
                </a:solidFill>
              </a:endParaRPr>
            </a:p>
            <a:p>
              <a:r>
                <a:rPr lang="en-GB" i="1" dirty="0">
                  <a:solidFill>
                    <a:schemeClr val="accent4"/>
                  </a:solidFill>
                  <a:ea typeface="+mn-lt"/>
                  <a:cs typeface="+mn-lt"/>
                </a:rPr>
                <a:t>Extraction et distribution de </a:t>
              </a:r>
              <a:r>
                <a:rPr lang="en-GB" i="1" dirty="0" err="1">
                  <a:solidFill>
                    <a:schemeClr val="accent4"/>
                  </a:solidFill>
                  <a:ea typeface="+mn-lt"/>
                  <a:cs typeface="+mn-lt"/>
                </a:rPr>
                <a:t>gaz</a:t>
              </a:r>
              <a:r>
                <a:rPr lang="en-GB" i="1" dirty="0">
                  <a:solidFill>
                    <a:schemeClr val="accent4"/>
                  </a:solidFill>
                  <a:ea typeface="+mn-lt"/>
                  <a:cs typeface="+mn-lt"/>
                </a:rPr>
                <a:t> naturel</a:t>
              </a:r>
              <a:endParaRPr lang="en-GB" i="1" dirty="0">
                <a:solidFill>
                  <a:schemeClr val="accent4"/>
                </a:solidFill>
                <a:cs typeface="Arial"/>
              </a:endParaRPr>
            </a:p>
            <a:p>
              <a:r>
                <a:rPr lang="en-GB" i="1" dirty="0">
                  <a:solidFill>
                    <a:schemeClr val="accent4"/>
                  </a:solidFill>
                  <a:ea typeface="+mn-lt"/>
                  <a:cs typeface="+mn-lt"/>
                </a:rPr>
                <a:t>Production </a:t>
              </a:r>
              <a:r>
                <a:rPr lang="en-GB" i="1" dirty="0" err="1">
                  <a:solidFill>
                    <a:schemeClr val="accent4"/>
                  </a:solidFill>
                  <a:ea typeface="+mn-lt"/>
                  <a:cs typeface="+mn-lt"/>
                </a:rPr>
                <a:t>d'électricité</a:t>
              </a:r>
              <a:endParaRPr lang="en-GB" i="1" dirty="0">
                <a:solidFill>
                  <a:schemeClr val="accent4"/>
                </a:solidFill>
                <a:cs typeface="Arial"/>
              </a:endParaRPr>
            </a:p>
            <a:p>
              <a:r>
                <a:rPr lang="en-GB" i="1" dirty="0" err="1">
                  <a:solidFill>
                    <a:schemeClr val="accent4"/>
                  </a:solidFill>
                  <a:ea typeface="+mn-lt"/>
                  <a:cs typeface="+mn-lt"/>
                </a:rPr>
                <a:t>Sidérurgie</a:t>
              </a:r>
              <a:endParaRPr lang="en-GB" i="1" dirty="0">
                <a:solidFill>
                  <a:schemeClr val="accent4"/>
                </a:solidFill>
                <a:ea typeface="+mn-lt"/>
                <a:cs typeface="+mn-lt"/>
              </a:endParaRPr>
            </a:p>
            <a:p>
              <a:r>
                <a:rPr lang="en-GB" i="1" dirty="0" err="1">
                  <a:solidFill>
                    <a:schemeClr val="accent4"/>
                  </a:solidFill>
                  <a:ea typeface="+mn-lt"/>
                  <a:cs typeface="+mn-lt"/>
                </a:rPr>
                <a:t>Plasturgie</a:t>
              </a:r>
              <a:endParaRPr lang="en-GB" i="1" dirty="0">
                <a:solidFill>
                  <a:schemeClr val="accent4"/>
                </a:solidFill>
              </a:endParaRPr>
            </a:p>
            <a:p>
              <a:r>
                <a:rPr lang="en-GB" i="1" dirty="0">
                  <a:solidFill>
                    <a:schemeClr val="accent4"/>
                  </a:solidFill>
                  <a:latin typeface="Open Sans" panose="020B0606030504020204" pitchFamily="34" charset="0"/>
                  <a:ea typeface="Open Sans" panose="020B0606030504020204" pitchFamily="34" charset="0"/>
                  <a:cs typeface="Open Sans" panose="020B0606030504020204" pitchFamily="34" charset="0"/>
                </a:rPr>
                <a:t>…?</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A6680FFA-3B95-43D4-AF44-EA27034FF250}"/>
                </a:ext>
              </a:extLst>
            </p:cNvPr>
            <p:cNvSpPr txBox="1"/>
            <p:nvPr/>
          </p:nvSpPr>
          <p:spPr>
            <a:xfrm>
              <a:off x="6929075" y="4237350"/>
              <a:ext cx="4384552" cy="1200329"/>
            </a:xfrm>
            <a:prstGeom prst="rect">
              <a:avLst/>
            </a:prstGeom>
            <a:grpFill/>
          </p:spPr>
          <p:txBody>
            <a:bodyPr wrap="square" lIns="91440" tIns="45720" rIns="91440" bIns="45720" rtlCol="0" anchor="t">
              <a:spAutoFit/>
            </a:bodyPr>
            <a:lstStyle/>
            <a:p>
              <a:r>
                <a:rPr lang="en-GB" b="1">
                  <a:solidFill>
                    <a:schemeClr val="accent4"/>
                  </a:solidFill>
                  <a:ea typeface="+mn-lt"/>
                  <a:cs typeface="+mn-lt"/>
                </a:rPr>
                <a:t>Traitement des </a:t>
              </a:r>
              <a:r>
                <a:rPr lang="en-GB" b="1" err="1">
                  <a:solidFill>
                    <a:schemeClr val="accent4"/>
                  </a:solidFill>
                  <a:ea typeface="+mn-lt"/>
                  <a:cs typeface="+mn-lt"/>
                </a:rPr>
                <a:t>déchets</a:t>
              </a:r>
              <a:endParaRPr lang="en-US" b="1" err="1">
                <a:solidFill>
                  <a:schemeClr val="accent4"/>
                </a:solidFill>
                <a:cs typeface="Arial"/>
              </a:endParaRPr>
            </a:p>
            <a:p>
              <a:r>
                <a:rPr lang="en-GB" i="1">
                  <a:solidFill>
                    <a:schemeClr val="accent4"/>
                  </a:solidFill>
                  <a:latin typeface="Open Sans"/>
                  <a:ea typeface="Open Sans"/>
                  <a:cs typeface="Open Sans"/>
                </a:rPr>
                <a:t>Traitement des eaux </a:t>
              </a:r>
              <a:r>
                <a:rPr lang="en-GB" i="1" err="1">
                  <a:solidFill>
                    <a:schemeClr val="accent4"/>
                  </a:solidFill>
                  <a:latin typeface="Open Sans"/>
                  <a:ea typeface="Open Sans"/>
                  <a:cs typeface="Open Sans"/>
                </a:rPr>
                <a:t>usées</a:t>
              </a:r>
              <a:endParaRPr lang="en-GB" i="1" err="1">
                <a:solidFill>
                  <a:schemeClr val="accent4"/>
                </a:solidFill>
                <a:latin typeface="Open Sans" panose="020B0606030504020204" pitchFamily="34" charset="0"/>
                <a:ea typeface="Open Sans" panose="020B0606030504020204" pitchFamily="34" charset="0"/>
                <a:cs typeface="Open Sans" panose="020B0606030504020204" pitchFamily="34" charset="0"/>
              </a:endParaRPr>
            </a:p>
            <a:p>
              <a:r>
                <a:rPr lang="en-GB" i="1">
                  <a:solidFill>
                    <a:schemeClr val="accent4"/>
                  </a:solidFill>
                  <a:ea typeface="+mn-lt"/>
                  <a:cs typeface="+mn-lt"/>
                </a:rPr>
                <a:t>Recyclage de </a:t>
              </a:r>
              <a:r>
                <a:rPr lang="en-GB" i="1" err="1">
                  <a:solidFill>
                    <a:schemeClr val="accent4"/>
                  </a:solidFill>
                  <a:ea typeface="+mn-lt"/>
                  <a:cs typeface="+mn-lt"/>
                </a:rPr>
                <a:t>l'acier</a:t>
              </a:r>
              <a:endParaRPr lang="en-GB" i="1" err="1">
                <a:solidFill>
                  <a:schemeClr val="accent4"/>
                </a:solidFill>
              </a:endParaRPr>
            </a:p>
            <a:p>
              <a:r>
                <a:rPr lang="en-GB" i="1">
                  <a:solidFill>
                    <a:schemeClr val="accent4"/>
                  </a:solidFill>
                  <a:latin typeface="Open Sans"/>
                  <a:ea typeface="Open Sans"/>
                  <a:cs typeface="Open Sans"/>
                </a:rPr>
                <a:t>...?</a:t>
              </a:r>
              <a:endParaRPr lang="en-GB">
                <a:solidFill>
                  <a:schemeClr val="accent4"/>
                </a:solidFill>
                <a:latin typeface="Open Sans"/>
                <a:ea typeface="Open Sans"/>
                <a:cs typeface="Open Sans"/>
              </a:endParaRPr>
            </a:p>
          </p:txBody>
        </p:sp>
        <p:sp>
          <p:nvSpPr>
            <p:cNvPr id="14" name="TextBox 13">
              <a:extLst>
                <a:ext uri="{FF2B5EF4-FFF2-40B4-BE49-F238E27FC236}">
                  <a16:creationId xmlns:a16="http://schemas.microsoft.com/office/drawing/2014/main" id="{834D800F-6DF5-4C7F-A608-5C794F961F97}"/>
                </a:ext>
              </a:extLst>
            </p:cNvPr>
            <p:cNvSpPr txBox="1"/>
            <p:nvPr/>
          </p:nvSpPr>
          <p:spPr>
            <a:xfrm>
              <a:off x="7854461" y="5498973"/>
              <a:ext cx="3563817" cy="646331"/>
            </a:xfrm>
            <a:prstGeom prst="rect">
              <a:avLst/>
            </a:prstGeom>
            <a:grpFill/>
          </p:spPr>
          <p:txBody>
            <a:bodyPr wrap="square" lIns="91440" tIns="45720" rIns="91440" bIns="45720" rtlCol="0" anchor="t">
              <a:spAutoFit/>
            </a:bodyPr>
            <a:lstStyle/>
            <a:p>
              <a:r>
                <a:rPr lang="en-GB" b="1" err="1">
                  <a:solidFill>
                    <a:schemeClr val="accent4"/>
                  </a:solidFill>
                  <a:ea typeface="+mn-lt"/>
                  <a:cs typeface="+mn-lt"/>
                </a:rPr>
                <a:t>É</a:t>
              </a:r>
              <a:r>
                <a:rPr lang="en-GB" b="1" err="1">
                  <a:solidFill>
                    <a:schemeClr val="accent4"/>
                  </a:solidFill>
                  <a:latin typeface="Open Sans"/>
                  <a:ea typeface="Open Sans"/>
                  <a:cs typeface="Open Sans"/>
                </a:rPr>
                <a:t>missions</a:t>
              </a:r>
              <a:endParaRPr lang="en-US" err="1">
                <a:solidFill>
                  <a:schemeClr val="accent4"/>
                </a:solidFill>
              </a:endParaRPr>
            </a:p>
            <a:p>
              <a:r>
                <a:rPr lang="en-GB" i="1">
                  <a:solidFill>
                    <a:schemeClr val="accent4"/>
                  </a:solidFill>
                  <a:latin typeface="Open Sans"/>
                  <a:ea typeface="Open Sans"/>
                  <a:cs typeface="Open Sans"/>
                </a:rPr>
                <a:t>Combustion direct de </a:t>
              </a:r>
              <a:r>
                <a:rPr lang="en-GB" i="1" err="1">
                  <a:solidFill>
                    <a:schemeClr val="accent4"/>
                  </a:solidFill>
                  <a:latin typeface="Open Sans"/>
                  <a:ea typeface="Open Sans"/>
                  <a:cs typeface="Open Sans"/>
                </a:rPr>
                <a:t>gaz</a:t>
              </a:r>
              <a:r>
                <a:rPr lang="en-GB" i="1">
                  <a:solidFill>
                    <a:schemeClr val="accent4"/>
                  </a:solidFill>
                  <a:latin typeface="Open Sans"/>
                  <a:ea typeface="Open Sans"/>
                  <a:cs typeface="Open Sans"/>
                </a:rPr>
                <a:t> naturel</a:t>
              </a:r>
              <a:endParaRPr lang="en-GB">
                <a:solidFill>
                  <a:schemeClr val="accent4"/>
                </a:solidFill>
                <a:latin typeface="Open Sans"/>
                <a:ea typeface="Open Sans"/>
                <a:cs typeface="Open Sans"/>
              </a:endParaRPr>
            </a:p>
          </p:txBody>
        </p:sp>
        <p:sp>
          <p:nvSpPr>
            <p:cNvPr id="16" name="Rectangle 15">
              <a:extLst>
                <a:ext uri="{FF2B5EF4-FFF2-40B4-BE49-F238E27FC236}">
                  <a16:creationId xmlns:a16="http://schemas.microsoft.com/office/drawing/2014/main" id="{3CA15830-2F70-4F30-803B-FDB4E3DC4790}"/>
                </a:ext>
              </a:extLst>
            </p:cNvPr>
            <p:cNvSpPr/>
            <p:nvPr/>
          </p:nvSpPr>
          <p:spPr>
            <a:xfrm rot="16200000">
              <a:off x="-364674" y="4929394"/>
              <a:ext cx="1553823" cy="369332"/>
            </a:xfrm>
            <a:prstGeom prst="rect">
              <a:avLst/>
            </a:prstGeom>
            <a:grpFill/>
          </p:spPr>
          <p:txBody>
            <a:bodyPr wrap="none">
              <a:spAutoFit/>
            </a:bodyPr>
            <a:lstStyle/>
            <a:p>
              <a:pPr algn="ctr"/>
              <a:r>
                <a:rPr lang="en-GB" b="1">
                  <a:solidFill>
                    <a:schemeClr val="accent4"/>
                  </a:solidFill>
                  <a:latin typeface="Open Sans" panose="020B0606030504020204" pitchFamily="34" charset="0"/>
                  <a:ea typeface="Open Sans" panose="020B0606030504020204" pitchFamily="34" charset="0"/>
                  <a:cs typeface="Open Sans" panose="020B0606030504020204" pitchFamily="34" charset="0"/>
                </a:rPr>
                <a:t>Background</a:t>
              </a:r>
            </a:p>
          </p:txBody>
        </p:sp>
        <p:cxnSp>
          <p:nvCxnSpPr>
            <p:cNvPr id="25" name="Straight Arrow Connector 24">
              <a:extLst>
                <a:ext uri="{FF2B5EF4-FFF2-40B4-BE49-F238E27FC236}">
                  <a16:creationId xmlns:a16="http://schemas.microsoft.com/office/drawing/2014/main" id="{210F5748-2D7E-49AF-845E-671D6E6EE274}"/>
                </a:ext>
              </a:extLst>
            </p:cNvPr>
            <p:cNvCxnSpPr>
              <a:cxnSpLocks/>
            </p:cNvCxnSpPr>
            <p:nvPr/>
          </p:nvCxnSpPr>
          <p:spPr>
            <a:xfrm flipV="1">
              <a:off x="2571750" y="3633850"/>
              <a:ext cx="0" cy="635536"/>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83B70CE-D196-4F0E-9387-000C981FB2E2}"/>
                </a:ext>
              </a:extLst>
            </p:cNvPr>
            <p:cNvCxnSpPr>
              <a:cxnSpLocks/>
            </p:cNvCxnSpPr>
            <p:nvPr/>
          </p:nvCxnSpPr>
          <p:spPr>
            <a:xfrm flipH="1">
              <a:off x="8645774" y="3649365"/>
              <a:ext cx="153862" cy="618584"/>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1238AC7-C252-42E4-9BE7-F48AAFBA1BC0}"/>
                </a:ext>
              </a:extLst>
            </p:cNvPr>
            <p:cNvCxnSpPr>
              <a:cxnSpLocks/>
              <a:endCxn id="14" idx="0"/>
            </p:cNvCxnSpPr>
            <p:nvPr/>
          </p:nvCxnSpPr>
          <p:spPr>
            <a:xfrm>
              <a:off x="9216905" y="3633850"/>
              <a:ext cx="419465" cy="1865123"/>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117F0534-8DBB-4F4B-BA85-27E06A6BE6EA}"/>
              </a:ext>
            </a:extLst>
          </p:cNvPr>
          <p:cNvSpPr/>
          <p:nvPr/>
        </p:nvSpPr>
        <p:spPr>
          <a:xfrm>
            <a:off x="5651500" y="3397250"/>
            <a:ext cx="876300" cy="11557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5" name="Picture 4" descr="http://www.iconsdb.com/icons/download/black/factory-512.png">
            <a:extLst>
              <a:ext uri="{FF2B5EF4-FFF2-40B4-BE49-F238E27FC236}">
                <a16:creationId xmlns:a16="http://schemas.microsoft.com/office/drawing/2014/main" id="{DD9752A1-E776-4908-ABFC-33AD83BD161C}"/>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2402" y="3587750"/>
            <a:ext cx="626085" cy="6260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F62744-A1E4-4691-A53D-EE95EDF3EEED}"/>
              </a:ext>
            </a:extLst>
          </p:cNvPr>
          <p:cNvSpPr/>
          <p:nvPr/>
        </p:nvSpPr>
        <p:spPr>
          <a:xfrm>
            <a:off x="5181355" y="4069124"/>
            <a:ext cx="1800718" cy="5826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BE" sz="1400" dirty="0">
                <a:solidFill>
                  <a:schemeClr val="accent6">
                    <a:lumMod val="75000"/>
                  </a:schemeClr>
                </a:solidFill>
                <a:latin typeface="Calibri" panose="020F0502020204030204" pitchFamily="34" charset="0"/>
              </a:rPr>
              <a:t>Assemblage de vélos</a:t>
            </a:r>
            <a:endParaRPr lang="en-GB" sz="1400" dirty="0">
              <a:solidFill>
                <a:schemeClr val="accent6">
                  <a:lumMod val="75000"/>
                </a:schemeClr>
              </a:solidFill>
              <a:latin typeface="Calibri" panose="020F0502020204030204" pitchFamily="34" charset="0"/>
            </a:endParaRPr>
          </a:p>
        </p:txBody>
      </p:sp>
    </p:spTree>
    <p:extLst>
      <p:ext uri="{BB962C8B-B14F-4D97-AF65-F5344CB8AC3E}">
        <p14:creationId xmlns:p14="http://schemas.microsoft.com/office/powerpoint/2010/main" val="22340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4E71-8BA3-4453-9520-18545E040A9A}"/>
              </a:ext>
            </a:extLst>
          </p:cNvPr>
          <p:cNvSpPr>
            <a:spLocks noGrp="1"/>
          </p:cNvSpPr>
          <p:nvPr>
            <p:ph type="title"/>
          </p:nvPr>
        </p:nvSpPr>
        <p:spPr/>
        <p:txBody>
          <a:bodyPr/>
          <a:lstStyle/>
          <a:p>
            <a:r>
              <a:rPr lang="fr-FR" noProof="0" dirty="0"/>
              <a:t>Phase 2 : Analyse d’inventaire</a:t>
            </a:r>
            <a:endParaRPr lang="en-GB" dirty="0"/>
          </a:p>
        </p:txBody>
      </p:sp>
      <p:sp>
        <p:nvSpPr>
          <p:cNvPr id="4" name="Text Placeholder 3">
            <a:extLst>
              <a:ext uri="{FF2B5EF4-FFF2-40B4-BE49-F238E27FC236}">
                <a16:creationId xmlns:a16="http://schemas.microsoft.com/office/drawing/2014/main" id="{D8D7A580-8D41-C1BA-75B7-82C35D407C63}"/>
              </a:ext>
            </a:extLst>
          </p:cNvPr>
          <p:cNvSpPr>
            <a:spLocks noGrp="1"/>
          </p:cNvSpPr>
          <p:nvPr>
            <p:ph type="body" idx="28"/>
          </p:nvPr>
        </p:nvSpPr>
        <p:spPr/>
        <p:txBody>
          <a:bodyPr/>
          <a:lstStyle/>
          <a:p>
            <a:r>
              <a:rPr lang="en-IE" dirty="0"/>
              <a:t>Bases de données</a:t>
            </a:r>
          </a:p>
        </p:txBody>
      </p:sp>
      <p:sp>
        <p:nvSpPr>
          <p:cNvPr id="3" name="Content Placeholder 2">
            <a:extLst>
              <a:ext uri="{FF2B5EF4-FFF2-40B4-BE49-F238E27FC236}">
                <a16:creationId xmlns:a16="http://schemas.microsoft.com/office/drawing/2014/main" id="{95E43EB8-412C-4261-BD84-86DD6F231048}"/>
              </a:ext>
            </a:extLst>
          </p:cNvPr>
          <p:cNvSpPr>
            <a:spLocks noGrp="1"/>
          </p:cNvSpPr>
          <p:nvPr>
            <p:ph sz="quarter" idx="15"/>
          </p:nvPr>
        </p:nvSpPr>
        <p:spPr>
          <a:xfrm>
            <a:off x="480000" y="1881188"/>
            <a:ext cx="5409475" cy="4032333"/>
          </a:xfrm>
        </p:spPr>
        <p:txBody>
          <a:bodyPr>
            <a:normAutofit/>
          </a:bodyPr>
          <a:lstStyle/>
          <a:p>
            <a:pPr lvl="1"/>
            <a:r>
              <a:rPr lang="en-GB" dirty="0"/>
              <a:t>Il </a:t>
            </a:r>
            <a:r>
              <a:rPr lang="en-GB" dirty="0" err="1"/>
              <a:t>n’est</a:t>
            </a:r>
            <a:r>
              <a:rPr lang="en-GB" dirty="0"/>
              <a:t> pas </a:t>
            </a:r>
            <a:r>
              <a:rPr lang="en-GB" dirty="0" err="1"/>
              <a:t>réaliste</a:t>
            </a:r>
            <a:r>
              <a:rPr lang="en-GB" dirty="0"/>
              <a:t> </a:t>
            </a:r>
            <a:r>
              <a:rPr lang="en-GB" dirty="0" err="1"/>
              <a:t>d’aller</a:t>
            </a:r>
            <a:r>
              <a:rPr lang="en-GB" dirty="0"/>
              <a:t> </a:t>
            </a:r>
            <a:r>
              <a:rPr lang="en-GB" dirty="0" err="1"/>
              <a:t>collecter</a:t>
            </a:r>
            <a:r>
              <a:rPr lang="en-GB" dirty="0"/>
              <a:t> les données de production </a:t>
            </a:r>
            <a:r>
              <a:rPr lang="en-GB" dirty="0" err="1"/>
              <a:t>en</a:t>
            </a:r>
            <a:r>
              <a:rPr lang="en-GB" dirty="0"/>
              <a:t> </a:t>
            </a:r>
            <a:r>
              <a:rPr lang="en-GB" dirty="0" err="1"/>
              <a:t>amont</a:t>
            </a:r>
            <a:r>
              <a:rPr lang="en-GB" dirty="0"/>
              <a:t> pour </a:t>
            </a:r>
            <a:r>
              <a:rPr lang="en-GB" dirty="0" err="1"/>
              <a:t>tous</a:t>
            </a:r>
            <a:r>
              <a:rPr lang="en-GB" dirty="0"/>
              <a:t> les </a:t>
            </a:r>
            <a:r>
              <a:rPr lang="en-GB" dirty="0" err="1"/>
              <a:t>matériaux</a:t>
            </a:r>
            <a:r>
              <a:rPr lang="en-GB" dirty="0"/>
              <a:t> et </a:t>
            </a:r>
            <a:r>
              <a:rPr lang="en-GB" dirty="0" err="1"/>
              <a:t>vecteurs</a:t>
            </a:r>
            <a:r>
              <a:rPr lang="en-GB" dirty="0"/>
              <a:t> </a:t>
            </a:r>
            <a:r>
              <a:rPr lang="en-GB" dirty="0" err="1"/>
              <a:t>énergétiques</a:t>
            </a:r>
            <a:r>
              <a:rPr lang="en-GB" dirty="0"/>
              <a:t>, il faut </a:t>
            </a:r>
            <a:r>
              <a:rPr lang="en-GB" dirty="0" err="1"/>
              <a:t>s’appuyer</a:t>
            </a:r>
            <a:r>
              <a:rPr lang="en-GB" dirty="0"/>
              <a:t> sur des </a:t>
            </a:r>
            <a:r>
              <a:rPr lang="en-GB" b="1" dirty="0"/>
              <a:t>bases de données </a:t>
            </a:r>
            <a:r>
              <a:rPr lang="en-GB" dirty="0" err="1"/>
              <a:t>existantes</a:t>
            </a:r>
            <a:endParaRPr lang="en-GB" dirty="0"/>
          </a:p>
          <a:p>
            <a:r>
              <a:rPr lang="en-GB" dirty="0"/>
              <a:t>En </a:t>
            </a:r>
            <a:r>
              <a:rPr lang="en-GB" dirty="0" err="1"/>
              <a:t>général</a:t>
            </a:r>
            <a:r>
              <a:rPr lang="en-GB" dirty="0"/>
              <a:t>, </a:t>
            </a:r>
            <a:r>
              <a:rPr lang="en-GB" dirty="0" err="1"/>
              <a:t>une</a:t>
            </a:r>
            <a:r>
              <a:rPr lang="en-GB" dirty="0"/>
              <a:t> base de données </a:t>
            </a:r>
            <a:r>
              <a:rPr lang="en-GB" dirty="0" err="1"/>
              <a:t>contient</a:t>
            </a:r>
            <a:r>
              <a:rPr lang="en-GB" dirty="0"/>
              <a:t> des “</a:t>
            </a:r>
            <a:r>
              <a:rPr lang="en-GB" dirty="0" err="1"/>
              <a:t>activités</a:t>
            </a:r>
            <a:r>
              <a:rPr lang="en-GB" dirty="0"/>
              <a:t>”, </a:t>
            </a:r>
            <a:r>
              <a:rPr lang="en-GB" dirty="0" err="1"/>
              <a:t>liées</a:t>
            </a:r>
            <a:r>
              <a:rPr lang="en-GB" dirty="0"/>
              <a:t>…</a:t>
            </a:r>
          </a:p>
          <a:p>
            <a:pPr lvl="1"/>
            <a:r>
              <a:rPr lang="en-GB" dirty="0"/>
              <a:t>…entre </a:t>
            </a:r>
            <a:r>
              <a:rPr lang="en-GB" dirty="0" err="1"/>
              <a:t>elles</a:t>
            </a:r>
            <a:r>
              <a:rPr lang="en-GB" dirty="0"/>
              <a:t>, pour composer la “</a:t>
            </a:r>
            <a:r>
              <a:rPr lang="en-GB" b="1" dirty="0"/>
              <a:t>technosphère</a:t>
            </a:r>
            <a:r>
              <a:rPr lang="en-GB" dirty="0"/>
              <a:t>” (</a:t>
            </a:r>
            <a:r>
              <a:rPr lang="en-GB" i="1" dirty="0"/>
              <a:t>exchanges</a:t>
            </a:r>
            <a:r>
              <a:rPr lang="en-GB" dirty="0"/>
              <a:t>), or</a:t>
            </a:r>
          </a:p>
          <a:p>
            <a:pPr lvl="1"/>
            <a:r>
              <a:rPr lang="en-GB" dirty="0"/>
              <a:t>…avec </a:t>
            </a:r>
            <a:r>
              <a:rPr lang="en-GB" dirty="0" err="1"/>
              <a:t>l’environnement</a:t>
            </a:r>
            <a:r>
              <a:rPr lang="en-GB" dirty="0"/>
              <a:t>, pour composer la “</a:t>
            </a:r>
            <a:r>
              <a:rPr lang="en-GB" b="1" dirty="0" err="1"/>
              <a:t>biosphère</a:t>
            </a:r>
            <a:r>
              <a:rPr lang="en-GB" dirty="0"/>
              <a:t>” (</a:t>
            </a:r>
            <a:r>
              <a:rPr lang="en-GB" i="1" dirty="0"/>
              <a:t>elementary flows</a:t>
            </a:r>
            <a:r>
              <a:rPr lang="en-GB" dirty="0"/>
              <a:t>)</a:t>
            </a:r>
          </a:p>
        </p:txBody>
      </p:sp>
      <p:sp>
        <p:nvSpPr>
          <p:cNvPr id="56" name="Rectangle 55">
            <a:extLst>
              <a:ext uri="{FF2B5EF4-FFF2-40B4-BE49-F238E27FC236}">
                <a16:creationId xmlns:a16="http://schemas.microsoft.com/office/drawing/2014/main" id="{63E4284C-B1AB-49FF-91B5-F67A263104CE}"/>
              </a:ext>
            </a:extLst>
          </p:cNvPr>
          <p:cNvSpPr/>
          <p:nvPr/>
        </p:nvSpPr>
        <p:spPr>
          <a:xfrm>
            <a:off x="6477000" y="1377418"/>
            <a:ext cx="4133849" cy="4870982"/>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a:bodyPr>
          <a:lstStyle/>
          <a:p>
            <a:r>
              <a:rPr lang="en-GB" sz="1600" b="1" dirty="0">
                <a:solidFill>
                  <a:schemeClr val="tx1"/>
                </a:solidFill>
              </a:rPr>
              <a:t>Database</a:t>
            </a:r>
          </a:p>
        </p:txBody>
      </p:sp>
      <p:grpSp>
        <p:nvGrpSpPr>
          <p:cNvPr id="96" name="Group 95">
            <a:extLst>
              <a:ext uri="{FF2B5EF4-FFF2-40B4-BE49-F238E27FC236}">
                <a16:creationId xmlns:a16="http://schemas.microsoft.com/office/drawing/2014/main" id="{EFABADFC-0ED6-4112-981E-F4A324CD2B37}"/>
              </a:ext>
            </a:extLst>
          </p:cNvPr>
          <p:cNvGrpSpPr/>
          <p:nvPr/>
        </p:nvGrpSpPr>
        <p:grpSpPr>
          <a:xfrm>
            <a:off x="6648450" y="3428206"/>
            <a:ext cx="3790950" cy="2697958"/>
            <a:chOff x="6648450" y="3428206"/>
            <a:chExt cx="3790950" cy="2697958"/>
          </a:xfrm>
        </p:grpSpPr>
        <p:sp>
          <p:nvSpPr>
            <p:cNvPr id="55" name="Rectangle 54">
              <a:extLst>
                <a:ext uri="{FF2B5EF4-FFF2-40B4-BE49-F238E27FC236}">
                  <a16:creationId xmlns:a16="http://schemas.microsoft.com/office/drawing/2014/main" id="{B1EF4265-ACF9-4EA4-BCBE-253E6413219D}"/>
                </a:ext>
              </a:extLst>
            </p:cNvPr>
            <p:cNvSpPr/>
            <p:nvPr/>
          </p:nvSpPr>
          <p:spPr>
            <a:xfrm>
              <a:off x="6648450" y="5029200"/>
              <a:ext cx="3790950" cy="1096964"/>
            </a:xfrm>
            <a:prstGeom prst="rect">
              <a:avLst/>
            </a:prstGeom>
            <a:noFill/>
            <a:ln w="9525" cap="flat" cmpd="sng" algn="ctr">
              <a:solidFill>
                <a:schemeClr val="accent3">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fontScale="70000" lnSpcReduction="20000"/>
            </a:bodyPr>
            <a:lstStyle/>
            <a:p>
              <a:r>
                <a:rPr lang="en-GB" sz="2300" b="1" dirty="0">
                  <a:solidFill>
                    <a:schemeClr val="accent3">
                      <a:lumMod val="50000"/>
                    </a:schemeClr>
                  </a:solidFill>
                </a:rPr>
                <a:t>Biosphere</a:t>
              </a:r>
              <a:endParaRPr lang="en-GB" sz="1600" b="1" dirty="0">
                <a:solidFill>
                  <a:schemeClr val="accent3">
                    <a:lumMod val="50000"/>
                  </a:schemeClr>
                </a:solidFill>
              </a:endParaRPr>
            </a:p>
            <a:p>
              <a:endParaRPr lang="en-GB" sz="1600" b="1" dirty="0">
                <a:solidFill>
                  <a:schemeClr val="accent3">
                    <a:lumMod val="50000"/>
                  </a:schemeClr>
                </a:solidFill>
              </a:endParaRPr>
            </a:p>
            <a:p>
              <a:r>
                <a:rPr lang="en-GB" sz="1600" i="1" dirty="0">
                  <a:solidFill>
                    <a:schemeClr val="accent3">
                      <a:lumMod val="50000"/>
                    </a:schemeClr>
                  </a:solidFill>
                </a:rPr>
                <a:t>CO2, fossil, in air, kg</a:t>
              </a:r>
            </a:p>
            <a:p>
              <a:r>
                <a:rPr lang="en-GB" sz="1600" i="1" dirty="0">
                  <a:solidFill>
                    <a:schemeClr val="accent3">
                      <a:lumMod val="50000"/>
                    </a:schemeClr>
                  </a:solidFill>
                </a:rPr>
                <a:t>Iron ore, in ground, kg</a:t>
              </a:r>
            </a:p>
            <a:p>
              <a:r>
                <a:rPr lang="en-GB" sz="1600" i="1" dirty="0">
                  <a:solidFill>
                    <a:schemeClr val="accent3">
                      <a:lumMod val="50000"/>
                    </a:schemeClr>
                  </a:solidFill>
                </a:rPr>
                <a:t>Nitrate, in freshwater, kg</a:t>
              </a:r>
            </a:p>
            <a:p>
              <a:r>
                <a:rPr lang="en-GB" sz="1600" i="1" dirty="0">
                  <a:solidFill>
                    <a:schemeClr val="accent3">
                      <a:lumMod val="50000"/>
                    </a:schemeClr>
                  </a:solidFill>
                </a:rPr>
                <a:t>Forest area, m2</a:t>
              </a:r>
            </a:p>
            <a:p>
              <a:r>
                <a:rPr lang="en-GB" sz="1600" i="1" dirty="0">
                  <a:solidFill>
                    <a:schemeClr val="accent3">
                      <a:lumMod val="50000"/>
                    </a:schemeClr>
                  </a:solidFill>
                </a:rPr>
                <a:t>…</a:t>
              </a:r>
            </a:p>
          </p:txBody>
        </p:sp>
        <p:cxnSp>
          <p:nvCxnSpPr>
            <p:cNvPr id="78" name="Straight Arrow Connector 77">
              <a:extLst>
                <a:ext uri="{FF2B5EF4-FFF2-40B4-BE49-F238E27FC236}">
                  <a16:creationId xmlns:a16="http://schemas.microsoft.com/office/drawing/2014/main" id="{FEFCFE29-655B-47D9-B987-61DE13DF8A58}"/>
                </a:ext>
              </a:extLst>
            </p:cNvPr>
            <p:cNvCxnSpPr>
              <a:cxnSpLocks/>
            </p:cNvCxnSpPr>
            <p:nvPr/>
          </p:nvCxnSpPr>
          <p:spPr>
            <a:xfrm flipH="1">
              <a:off x="7104062" y="3428206"/>
              <a:ext cx="794" cy="1600994"/>
            </a:xfrm>
            <a:prstGeom prst="straightConnector1">
              <a:avLst/>
            </a:prstGeom>
            <a:ln>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677C3DA-24F6-48F2-96F8-B2D769548C44}"/>
                </a:ext>
              </a:extLst>
            </p:cNvPr>
            <p:cNvCxnSpPr>
              <a:cxnSpLocks/>
            </p:cNvCxnSpPr>
            <p:nvPr/>
          </p:nvCxnSpPr>
          <p:spPr>
            <a:xfrm flipH="1">
              <a:off x="7594599" y="3428206"/>
              <a:ext cx="794" cy="1600994"/>
            </a:xfrm>
            <a:prstGeom prst="straightConnector1">
              <a:avLst/>
            </a:prstGeom>
            <a:ln>
              <a:solidFill>
                <a:schemeClr val="accent3">
                  <a:lumMod val="50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D28EA36F-27FF-4357-8BAF-B93408A6BEE2}"/>
                </a:ext>
              </a:extLst>
            </p:cNvPr>
            <p:cNvSpPr txBox="1"/>
            <p:nvPr/>
          </p:nvSpPr>
          <p:spPr>
            <a:xfrm rot="16200000">
              <a:off x="6253274" y="4103834"/>
              <a:ext cx="1534394" cy="230832"/>
            </a:xfrm>
            <a:prstGeom prst="rect">
              <a:avLst/>
            </a:prstGeom>
            <a:noFill/>
          </p:spPr>
          <p:txBody>
            <a:bodyPr wrap="none" rtlCol="0">
              <a:spAutoFit/>
            </a:bodyPr>
            <a:lstStyle/>
            <a:p>
              <a:r>
                <a:rPr lang="en-GB" sz="900" b="1" dirty="0">
                  <a:solidFill>
                    <a:schemeClr val="accent3">
                      <a:lumMod val="50000"/>
                    </a:schemeClr>
                  </a:solidFill>
                </a:rPr>
                <a:t>Elementary flow </a:t>
              </a:r>
              <a:r>
                <a:rPr lang="en-GB" sz="900" dirty="0">
                  <a:solidFill>
                    <a:schemeClr val="accent3">
                      <a:lumMod val="50000"/>
                    </a:schemeClr>
                  </a:solidFill>
                </a:rPr>
                <a:t>(emissions)</a:t>
              </a:r>
            </a:p>
          </p:txBody>
        </p:sp>
        <p:sp>
          <p:nvSpPr>
            <p:cNvPr id="81" name="TextBox 80">
              <a:extLst>
                <a:ext uri="{FF2B5EF4-FFF2-40B4-BE49-F238E27FC236}">
                  <a16:creationId xmlns:a16="http://schemas.microsoft.com/office/drawing/2014/main" id="{5AFB6605-295B-4720-8786-5374F88BBA67}"/>
                </a:ext>
              </a:extLst>
            </p:cNvPr>
            <p:cNvSpPr txBox="1"/>
            <p:nvPr/>
          </p:nvSpPr>
          <p:spPr>
            <a:xfrm rot="16200000">
              <a:off x="6743835" y="4103834"/>
              <a:ext cx="1483098" cy="230832"/>
            </a:xfrm>
            <a:prstGeom prst="rect">
              <a:avLst/>
            </a:prstGeom>
            <a:noFill/>
          </p:spPr>
          <p:txBody>
            <a:bodyPr wrap="none" rtlCol="0">
              <a:spAutoFit/>
            </a:bodyPr>
            <a:lstStyle/>
            <a:p>
              <a:r>
                <a:rPr lang="en-GB" sz="900" b="1" dirty="0">
                  <a:solidFill>
                    <a:schemeClr val="accent3">
                      <a:lumMod val="50000"/>
                    </a:schemeClr>
                  </a:solidFill>
                </a:rPr>
                <a:t>Elementary flow </a:t>
              </a:r>
              <a:r>
                <a:rPr lang="en-GB" sz="900" dirty="0">
                  <a:solidFill>
                    <a:schemeClr val="accent3">
                      <a:lumMod val="50000"/>
                    </a:schemeClr>
                  </a:solidFill>
                </a:rPr>
                <a:t>(resource)</a:t>
              </a:r>
            </a:p>
          </p:txBody>
        </p:sp>
      </p:grpSp>
      <p:grpSp>
        <p:nvGrpSpPr>
          <p:cNvPr id="93" name="Group 92">
            <a:extLst>
              <a:ext uri="{FF2B5EF4-FFF2-40B4-BE49-F238E27FC236}">
                <a16:creationId xmlns:a16="http://schemas.microsoft.com/office/drawing/2014/main" id="{6DFEE1A9-2C93-4936-97BB-34E1D38FCD76}"/>
              </a:ext>
            </a:extLst>
          </p:cNvPr>
          <p:cNvGrpSpPr/>
          <p:nvPr/>
        </p:nvGrpSpPr>
        <p:grpSpPr>
          <a:xfrm>
            <a:off x="6648450" y="1771650"/>
            <a:ext cx="3790950" cy="2619375"/>
            <a:chOff x="6648450" y="1771650"/>
            <a:chExt cx="3790950" cy="2619375"/>
          </a:xfrm>
        </p:grpSpPr>
        <p:grpSp>
          <p:nvGrpSpPr>
            <p:cNvPr id="25" name="Group 24">
              <a:extLst>
                <a:ext uri="{FF2B5EF4-FFF2-40B4-BE49-F238E27FC236}">
                  <a16:creationId xmlns:a16="http://schemas.microsoft.com/office/drawing/2014/main" id="{260FD4B6-3C98-4AC7-8CBF-8AA09A9B924E}"/>
                </a:ext>
              </a:extLst>
            </p:cNvPr>
            <p:cNvGrpSpPr/>
            <p:nvPr/>
          </p:nvGrpSpPr>
          <p:grpSpPr>
            <a:xfrm>
              <a:off x="6855619" y="2445545"/>
              <a:ext cx="1035050" cy="982661"/>
              <a:chOff x="8204200" y="1417639"/>
              <a:chExt cx="1035050" cy="982661"/>
            </a:xfrm>
          </p:grpSpPr>
          <p:sp>
            <p:nvSpPr>
              <p:cNvPr id="21" name="Rectangle 20">
                <a:extLst>
                  <a:ext uri="{FF2B5EF4-FFF2-40B4-BE49-F238E27FC236}">
                    <a16:creationId xmlns:a16="http://schemas.microsoft.com/office/drawing/2014/main" id="{F0396900-27AB-424C-A23F-6E8453E4A5AD}"/>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24" name="Straight Connector 23">
                <a:extLst>
                  <a:ext uri="{FF2B5EF4-FFF2-40B4-BE49-F238E27FC236}">
                    <a16:creationId xmlns:a16="http://schemas.microsoft.com/office/drawing/2014/main" id="{0A839034-3CFC-4D12-ACE6-7BEB3C71B62B}"/>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7" name="Straight Connector 26">
                <a:extLst>
                  <a:ext uri="{FF2B5EF4-FFF2-40B4-BE49-F238E27FC236}">
                    <a16:creationId xmlns:a16="http://schemas.microsoft.com/office/drawing/2014/main" id="{5782BA11-75BA-493D-A440-ED7318EE52B7}"/>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8" name="Straight Connector 27">
                <a:extLst>
                  <a:ext uri="{FF2B5EF4-FFF2-40B4-BE49-F238E27FC236}">
                    <a16:creationId xmlns:a16="http://schemas.microsoft.com/office/drawing/2014/main" id="{B655F4EC-1A47-46D1-89FA-CABE9D787D31}"/>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9" name="Straight Connector 28">
                <a:extLst>
                  <a:ext uri="{FF2B5EF4-FFF2-40B4-BE49-F238E27FC236}">
                    <a16:creationId xmlns:a16="http://schemas.microsoft.com/office/drawing/2014/main" id="{C17EC21B-25C4-4C3D-9798-01CF59CFE10A}"/>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0" name="Straight Connector 29">
                <a:extLst>
                  <a:ext uri="{FF2B5EF4-FFF2-40B4-BE49-F238E27FC236}">
                    <a16:creationId xmlns:a16="http://schemas.microsoft.com/office/drawing/2014/main" id="{F76F49BF-1F87-487A-8AF8-8AC0233ED753}"/>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1" name="Straight Connector 30">
                <a:extLst>
                  <a:ext uri="{FF2B5EF4-FFF2-40B4-BE49-F238E27FC236}">
                    <a16:creationId xmlns:a16="http://schemas.microsoft.com/office/drawing/2014/main" id="{6DF86A0F-8FA4-4BD5-AEDA-3E981A58AE4D}"/>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2" name="Straight Connector 31">
                <a:extLst>
                  <a:ext uri="{FF2B5EF4-FFF2-40B4-BE49-F238E27FC236}">
                    <a16:creationId xmlns:a16="http://schemas.microsoft.com/office/drawing/2014/main" id="{0A991454-C316-41D8-854E-82A303B7812E}"/>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34" name="Rectangle 33">
              <a:extLst>
                <a:ext uri="{FF2B5EF4-FFF2-40B4-BE49-F238E27FC236}">
                  <a16:creationId xmlns:a16="http://schemas.microsoft.com/office/drawing/2014/main" id="{C0E041C2-39AE-4273-BAE4-477D95ED2ABA}"/>
                </a:ext>
              </a:extLst>
            </p:cNvPr>
            <p:cNvSpPr/>
            <p:nvPr/>
          </p:nvSpPr>
          <p:spPr>
            <a:xfrm>
              <a:off x="6648450" y="1771650"/>
              <a:ext cx="3790950" cy="26193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a:bodyPr>
            <a:lstStyle/>
            <a:p>
              <a:r>
                <a:rPr lang="en-GB" sz="1600" b="1" dirty="0"/>
                <a:t>Technosphere</a:t>
              </a:r>
            </a:p>
          </p:txBody>
        </p:sp>
        <p:sp>
          <p:nvSpPr>
            <p:cNvPr id="26" name="TextBox 25">
              <a:extLst>
                <a:ext uri="{FF2B5EF4-FFF2-40B4-BE49-F238E27FC236}">
                  <a16:creationId xmlns:a16="http://schemas.microsoft.com/office/drawing/2014/main" id="{60551B07-5039-4EDF-8A3C-8A8A132AFF32}"/>
                </a:ext>
              </a:extLst>
            </p:cNvPr>
            <p:cNvSpPr txBox="1"/>
            <p:nvPr/>
          </p:nvSpPr>
          <p:spPr>
            <a:xfrm>
              <a:off x="6798171" y="2187508"/>
              <a:ext cx="885179" cy="307777"/>
            </a:xfrm>
            <a:prstGeom prst="rect">
              <a:avLst/>
            </a:prstGeom>
            <a:noFill/>
          </p:spPr>
          <p:txBody>
            <a:bodyPr wrap="none" rtlCol="0">
              <a:spAutoFit/>
            </a:bodyPr>
            <a:lstStyle/>
            <a:p>
              <a:r>
                <a:rPr lang="en-GB" sz="1400" b="1" dirty="0">
                  <a:solidFill>
                    <a:schemeClr val="accent6">
                      <a:lumMod val="75000"/>
                    </a:schemeClr>
                  </a:solidFill>
                </a:rPr>
                <a:t>Activity 1</a:t>
              </a:r>
            </a:p>
          </p:txBody>
        </p:sp>
        <p:grpSp>
          <p:nvGrpSpPr>
            <p:cNvPr id="58" name="Group 57">
              <a:extLst>
                <a:ext uri="{FF2B5EF4-FFF2-40B4-BE49-F238E27FC236}">
                  <a16:creationId xmlns:a16="http://schemas.microsoft.com/office/drawing/2014/main" id="{112CD2D3-E4B3-4FFB-9433-E7265AD1E59C}"/>
                </a:ext>
              </a:extLst>
            </p:cNvPr>
            <p:cNvGrpSpPr/>
            <p:nvPr/>
          </p:nvGrpSpPr>
          <p:grpSpPr>
            <a:xfrm>
              <a:off x="9020027" y="2111739"/>
              <a:ext cx="1035050" cy="982661"/>
              <a:chOff x="8204200" y="1417639"/>
              <a:chExt cx="1035050" cy="982661"/>
            </a:xfrm>
          </p:grpSpPr>
          <p:sp>
            <p:nvSpPr>
              <p:cNvPr id="59" name="Rectangle 58">
                <a:extLst>
                  <a:ext uri="{FF2B5EF4-FFF2-40B4-BE49-F238E27FC236}">
                    <a16:creationId xmlns:a16="http://schemas.microsoft.com/office/drawing/2014/main" id="{72A7BA36-B4C8-4B3C-9332-83F93D563690}"/>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60" name="Straight Connector 59">
                <a:extLst>
                  <a:ext uri="{FF2B5EF4-FFF2-40B4-BE49-F238E27FC236}">
                    <a16:creationId xmlns:a16="http://schemas.microsoft.com/office/drawing/2014/main" id="{B01F43CA-B5DE-476E-A472-335244F5FC40}"/>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1" name="Straight Connector 60">
                <a:extLst>
                  <a:ext uri="{FF2B5EF4-FFF2-40B4-BE49-F238E27FC236}">
                    <a16:creationId xmlns:a16="http://schemas.microsoft.com/office/drawing/2014/main" id="{103B4B8D-6959-4A0E-83B5-92194285E123}"/>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2" name="Straight Connector 61">
                <a:extLst>
                  <a:ext uri="{FF2B5EF4-FFF2-40B4-BE49-F238E27FC236}">
                    <a16:creationId xmlns:a16="http://schemas.microsoft.com/office/drawing/2014/main" id="{C27A89D8-841D-45A0-B4D3-DB97543CF680}"/>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3" name="Straight Connector 62">
                <a:extLst>
                  <a:ext uri="{FF2B5EF4-FFF2-40B4-BE49-F238E27FC236}">
                    <a16:creationId xmlns:a16="http://schemas.microsoft.com/office/drawing/2014/main" id="{C0F5DD7C-2F98-496D-9D0F-C1786B36E692}"/>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4" name="Straight Connector 63">
                <a:extLst>
                  <a:ext uri="{FF2B5EF4-FFF2-40B4-BE49-F238E27FC236}">
                    <a16:creationId xmlns:a16="http://schemas.microsoft.com/office/drawing/2014/main" id="{1B354EDE-A3B1-4696-AC2B-3D174C088936}"/>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5" name="Straight Connector 64">
                <a:extLst>
                  <a:ext uri="{FF2B5EF4-FFF2-40B4-BE49-F238E27FC236}">
                    <a16:creationId xmlns:a16="http://schemas.microsoft.com/office/drawing/2014/main" id="{8D8A4CB0-87B9-4099-98A2-95FD4517B6DB}"/>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6" name="Straight Connector 65">
                <a:extLst>
                  <a:ext uri="{FF2B5EF4-FFF2-40B4-BE49-F238E27FC236}">
                    <a16:creationId xmlns:a16="http://schemas.microsoft.com/office/drawing/2014/main" id="{49F1DEA7-0D2F-40A0-A587-0A2B730D1624}"/>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67" name="TextBox 66">
              <a:extLst>
                <a:ext uri="{FF2B5EF4-FFF2-40B4-BE49-F238E27FC236}">
                  <a16:creationId xmlns:a16="http://schemas.microsoft.com/office/drawing/2014/main" id="{3C975220-434B-419B-BBB3-C6E77A49E678}"/>
                </a:ext>
              </a:extLst>
            </p:cNvPr>
            <p:cNvSpPr txBox="1"/>
            <p:nvPr/>
          </p:nvSpPr>
          <p:spPr>
            <a:xfrm>
              <a:off x="8962579" y="1853702"/>
              <a:ext cx="1067921" cy="307777"/>
            </a:xfrm>
            <a:prstGeom prst="rect">
              <a:avLst/>
            </a:prstGeom>
            <a:noFill/>
          </p:spPr>
          <p:txBody>
            <a:bodyPr wrap="none" rtlCol="0">
              <a:spAutoFit/>
            </a:bodyPr>
            <a:lstStyle/>
            <a:p>
              <a:r>
                <a:rPr lang="en-GB" sz="1400" b="1" dirty="0">
                  <a:solidFill>
                    <a:schemeClr val="accent6">
                      <a:lumMod val="75000"/>
                    </a:schemeClr>
                  </a:solidFill>
                </a:rPr>
                <a:t>Activity 234</a:t>
              </a:r>
            </a:p>
          </p:txBody>
        </p:sp>
        <p:grpSp>
          <p:nvGrpSpPr>
            <p:cNvPr id="68" name="Group 67">
              <a:extLst>
                <a:ext uri="{FF2B5EF4-FFF2-40B4-BE49-F238E27FC236}">
                  <a16:creationId xmlns:a16="http://schemas.microsoft.com/office/drawing/2014/main" id="{DE62E51C-A48D-45BD-A411-FD1AF08CB1EA}"/>
                </a:ext>
              </a:extLst>
            </p:cNvPr>
            <p:cNvGrpSpPr/>
            <p:nvPr/>
          </p:nvGrpSpPr>
          <p:grpSpPr>
            <a:xfrm>
              <a:off x="8182918" y="3320257"/>
              <a:ext cx="1035050" cy="982661"/>
              <a:chOff x="8204200" y="1417639"/>
              <a:chExt cx="1035050" cy="982661"/>
            </a:xfrm>
          </p:grpSpPr>
          <p:sp>
            <p:nvSpPr>
              <p:cNvPr id="69" name="Rectangle 68">
                <a:extLst>
                  <a:ext uri="{FF2B5EF4-FFF2-40B4-BE49-F238E27FC236}">
                    <a16:creationId xmlns:a16="http://schemas.microsoft.com/office/drawing/2014/main" id="{1313FCA1-71FE-46F5-B8A5-978864B6A1B6}"/>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70" name="Straight Connector 69">
                <a:extLst>
                  <a:ext uri="{FF2B5EF4-FFF2-40B4-BE49-F238E27FC236}">
                    <a16:creationId xmlns:a16="http://schemas.microsoft.com/office/drawing/2014/main" id="{E00A6D67-3F71-474D-8BF8-258F1B63C70D}"/>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1" name="Straight Connector 70">
                <a:extLst>
                  <a:ext uri="{FF2B5EF4-FFF2-40B4-BE49-F238E27FC236}">
                    <a16:creationId xmlns:a16="http://schemas.microsoft.com/office/drawing/2014/main" id="{18D90D79-D06D-4C0F-A38D-775893E5BFAD}"/>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2" name="Straight Connector 71">
                <a:extLst>
                  <a:ext uri="{FF2B5EF4-FFF2-40B4-BE49-F238E27FC236}">
                    <a16:creationId xmlns:a16="http://schemas.microsoft.com/office/drawing/2014/main" id="{20B644B7-374A-4AF1-990B-5E5F3D0853BF}"/>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3" name="Straight Connector 72">
                <a:extLst>
                  <a:ext uri="{FF2B5EF4-FFF2-40B4-BE49-F238E27FC236}">
                    <a16:creationId xmlns:a16="http://schemas.microsoft.com/office/drawing/2014/main" id="{872B0ED3-EC8A-462C-8E0C-1650ECC477EA}"/>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4" name="Straight Connector 73">
                <a:extLst>
                  <a:ext uri="{FF2B5EF4-FFF2-40B4-BE49-F238E27FC236}">
                    <a16:creationId xmlns:a16="http://schemas.microsoft.com/office/drawing/2014/main" id="{F806B03C-85FE-41A5-BA3B-424456C21F73}"/>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5" name="Straight Connector 74">
                <a:extLst>
                  <a:ext uri="{FF2B5EF4-FFF2-40B4-BE49-F238E27FC236}">
                    <a16:creationId xmlns:a16="http://schemas.microsoft.com/office/drawing/2014/main" id="{CA5A8827-56FE-453D-BDA3-984A615AFA0F}"/>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6" name="Straight Connector 75">
                <a:extLst>
                  <a:ext uri="{FF2B5EF4-FFF2-40B4-BE49-F238E27FC236}">
                    <a16:creationId xmlns:a16="http://schemas.microsoft.com/office/drawing/2014/main" id="{4CA687C6-0E67-4949-A400-61717C08C75D}"/>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77" name="TextBox 76">
              <a:extLst>
                <a:ext uri="{FF2B5EF4-FFF2-40B4-BE49-F238E27FC236}">
                  <a16:creationId xmlns:a16="http://schemas.microsoft.com/office/drawing/2014/main" id="{B7F09484-5EFD-4280-ACA7-D890F733A387}"/>
                </a:ext>
              </a:extLst>
            </p:cNvPr>
            <p:cNvSpPr txBox="1"/>
            <p:nvPr/>
          </p:nvSpPr>
          <p:spPr>
            <a:xfrm>
              <a:off x="8125470" y="3062220"/>
              <a:ext cx="1159292" cy="307777"/>
            </a:xfrm>
            <a:prstGeom prst="rect">
              <a:avLst/>
            </a:prstGeom>
            <a:noFill/>
          </p:spPr>
          <p:txBody>
            <a:bodyPr wrap="none" rtlCol="0">
              <a:spAutoFit/>
            </a:bodyPr>
            <a:lstStyle/>
            <a:p>
              <a:r>
                <a:rPr lang="en-GB" sz="1400" b="1" dirty="0">
                  <a:solidFill>
                    <a:schemeClr val="accent6">
                      <a:lumMod val="75000"/>
                    </a:schemeClr>
                  </a:solidFill>
                </a:rPr>
                <a:t>Activity 4807</a:t>
              </a:r>
            </a:p>
          </p:txBody>
        </p:sp>
        <p:cxnSp>
          <p:nvCxnSpPr>
            <p:cNvPr id="84" name="Straight Arrow Connector 83">
              <a:extLst>
                <a:ext uri="{FF2B5EF4-FFF2-40B4-BE49-F238E27FC236}">
                  <a16:creationId xmlns:a16="http://schemas.microsoft.com/office/drawing/2014/main" id="{07520FEA-21C5-4F31-AB0E-3C9232A34CEE}"/>
                </a:ext>
              </a:extLst>
            </p:cNvPr>
            <p:cNvCxnSpPr>
              <a:cxnSpLocks/>
            </p:cNvCxnSpPr>
            <p:nvPr/>
          </p:nvCxnSpPr>
          <p:spPr>
            <a:xfrm flipH="1">
              <a:off x="7890669" y="2403622"/>
              <a:ext cx="1129358" cy="333806"/>
            </a:xfrm>
            <a:prstGeom prst="straightConnector1">
              <a:avLst/>
            </a:prstGeom>
            <a:ln>
              <a:solidFill>
                <a:schemeClr val="accent6">
                  <a:lumMod val="7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08D85495-5835-46F4-A6CC-101D069BA174}"/>
                </a:ext>
              </a:extLst>
            </p:cNvPr>
            <p:cNvCxnSpPr>
              <a:cxnSpLocks/>
            </p:cNvCxnSpPr>
            <p:nvPr/>
          </p:nvCxnSpPr>
          <p:spPr>
            <a:xfrm flipH="1">
              <a:off x="7890669" y="2737428"/>
              <a:ext cx="1129358" cy="333806"/>
            </a:xfrm>
            <a:prstGeom prst="straightConnector1">
              <a:avLst/>
            </a:prstGeom>
            <a:ln>
              <a:solidFill>
                <a:schemeClr val="accent6">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60A54325-120C-4496-81B1-BEB1DB281B77}"/>
                </a:ext>
              </a:extLst>
            </p:cNvPr>
            <p:cNvSpPr txBox="1"/>
            <p:nvPr/>
          </p:nvSpPr>
          <p:spPr>
            <a:xfrm rot="20594192">
              <a:off x="8196566" y="2348517"/>
              <a:ext cx="636713" cy="230832"/>
            </a:xfrm>
            <a:prstGeom prst="rect">
              <a:avLst/>
            </a:prstGeom>
            <a:noFill/>
          </p:spPr>
          <p:txBody>
            <a:bodyPr wrap="none" rtlCol="0">
              <a:spAutoFit/>
            </a:bodyPr>
            <a:lstStyle/>
            <a:p>
              <a:r>
                <a:rPr lang="en-GB" sz="900" b="1" dirty="0">
                  <a:solidFill>
                    <a:schemeClr val="accent6">
                      <a:lumMod val="75000"/>
                    </a:schemeClr>
                  </a:solidFill>
                </a:rPr>
                <a:t>Exchange</a:t>
              </a:r>
              <a:endParaRPr lang="en-GB" sz="900" dirty="0">
                <a:solidFill>
                  <a:schemeClr val="accent6">
                    <a:lumMod val="75000"/>
                  </a:schemeClr>
                </a:solidFill>
              </a:endParaRPr>
            </a:p>
          </p:txBody>
        </p:sp>
      </p:grpSp>
      <p:grpSp>
        <p:nvGrpSpPr>
          <p:cNvPr id="92" name="Group 91">
            <a:extLst>
              <a:ext uri="{FF2B5EF4-FFF2-40B4-BE49-F238E27FC236}">
                <a16:creationId xmlns:a16="http://schemas.microsoft.com/office/drawing/2014/main" id="{1C42BC51-C928-465D-8A71-47F91F915118}"/>
              </a:ext>
            </a:extLst>
          </p:cNvPr>
          <p:cNvGrpSpPr/>
          <p:nvPr/>
        </p:nvGrpSpPr>
        <p:grpSpPr>
          <a:xfrm>
            <a:off x="10916029" y="1912209"/>
            <a:ext cx="1114120" cy="3857164"/>
            <a:chOff x="10887855" y="1569309"/>
            <a:chExt cx="1114120" cy="3857164"/>
          </a:xfrm>
        </p:grpSpPr>
        <p:sp>
          <p:nvSpPr>
            <p:cNvPr id="89" name="Rectangle 88">
              <a:extLst>
                <a:ext uri="{FF2B5EF4-FFF2-40B4-BE49-F238E27FC236}">
                  <a16:creationId xmlns:a16="http://schemas.microsoft.com/office/drawing/2014/main" id="{ED4B24BC-C6B8-4B05-9638-CD911647CA00}"/>
                </a:ext>
              </a:extLst>
            </p:cNvPr>
            <p:cNvSpPr/>
            <p:nvPr/>
          </p:nvSpPr>
          <p:spPr>
            <a:xfrm>
              <a:off x="10949615" y="2103800"/>
              <a:ext cx="990600" cy="9906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dirty="0"/>
                <a:t>A</a:t>
              </a:r>
            </a:p>
          </p:txBody>
        </p:sp>
        <p:sp>
          <p:nvSpPr>
            <p:cNvPr id="90" name="Rectangle 89">
              <a:extLst>
                <a:ext uri="{FF2B5EF4-FFF2-40B4-BE49-F238E27FC236}">
                  <a16:creationId xmlns:a16="http://schemas.microsoft.com/office/drawing/2014/main" id="{9E5DD5C4-CB03-4B36-ADA6-4F413190F328}"/>
                </a:ext>
              </a:extLst>
            </p:cNvPr>
            <p:cNvSpPr/>
            <p:nvPr/>
          </p:nvSpPr>
          <p:spPr>
            <a:xfrm>
              <a:off x="10949615" y="5043091"/>
              <a:ext cx="990600" cy="383382"/>
            </a:xfrm>
            <a:prstGeom prst="rect">
              <a:avLst/>
            </a:prstGeom>
            <a:solidFill>
              <a:schemeClr val="accent3">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B</a:t>
              </a:r>
            </a:p>
          </p:txBody>
        </p:sp>
        <p:sp>
          <p:nvSpPr>
            <p:cNvPr id="91" name="Rectangle 90">
              <a:extLst>
                <a:ext uri="{FF2B5EF4-FFF2-40B4-BE49-F238E27FC236}">
                  <a16:creationId xmlns:a16="http://schemas.microsoft.com/office/drawing/2014/main" id="{CB4EBA2D-88BD-462D-90ED-EBA9FB2ACE7F}"/>
                </a:ext>
              </a:extLst>
            </p:cNvPr>
            <p:cNvSpPr/>
            <p:nvPr/>
          </p:nvSpPr>
          <p:spPr>
            <a:xfrm>
              <a:off x="10887855" y="1569309"/>
              <a:ext cx="1114120" cy="461665"/>
            </a:xfrm>
            <a:prstGeom prst="rect">
              <a:avLst/>
            </a:prstGeom>
          </p:spPr>
          <p:txBody>
            <a:bodyPr wrap="square">
              <a:spAutoFit/>
            </a:bodyPr>
            <a:lstStyle/>
            <a:p>
              <a:r>
                <a:rPr lang="en-GB" sz="1200" dirty="0">
                  <a:latin typeface="Open Sans" panose="020B0606030504020204" pitchFamily="34" charset="0"/>
                  <a:ea typeface="Open Sans" panose="020B0606030504020204" pitchFamily="34" charset="0"/>
                  <a:cs typeface="Open Sans" panose="020B0606030504020204" pitchFamily="34" charset="0"/>
                </a:rPr>
                <a:t>Equivalent in LCA algebra</a:t>
              </a:r>
            </a:p>
          </p:txBody>
        </p:sp>
      </p:grpSp>
    </p:spTree>
    <p:extLst>
      <p:ext uri="{BB962C8B-B14F-4D97-AF65-F5344CB8AC3E}">
        <p14:creationId xmlns:p14="http://schemas.microsoft.com/office/powerpoint/2010/main" val="22011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F240-9DFE-411A-A9F9-D0B79A4D436B}"/>
              </a:ext>
            </a:extLst>
          </p:cNvPr>
          <p:cNvSpPr>
            <a:spLocks noGrp="1"/>
          </p:cNvSpPr>
          <p:nvPr>
            <p:ph type="title"/>
          </p:nvPr>
        </p:nvSpPr>
        <p:spPr/>
        <p:txBody>
          <a:bodyPr/>
          <a:lstStyle/>
          <a:p>
            <a:r>
              <a:rPr lang="fr-FR" noProof="0" dirty="0"/>
              <a:t>Phase 2 : Analyse d’inventaire</a:t>
            </a:r>
            <a:endParaRPr lang="en-GB" dirty="0"/>
          </a:p>
        </p:txBody>
      </p:sp>
      <p:sp>
        <p:nvSpPr>
          <p:cNvPr id="6" name="Text Placeholder 5">
            <a:extLst>
              <a:ext uri="{FF2B5EF4-FFF2-40B4-BE49-F238E27FC236}">
                <a16:creationId xmlns:a16="http://schemas.microsoft.com/office/drawing/2014/main" id="{A8FFCCC4-14ED-BE22-9988-BC0737692483}"/>
              </a:ext>
            </a:extLst>
          </p:cNvPr>
          <p:cNvSpPr>
            <a:spLocks noGrp="1"/>
          </p:cNvSpPr>
          <p:nvPr>
            <p:ph type="body" idx="28"/>
          </p:nvPr>
        </p:nvSpPr>
        <p:spPr/>
        <p:txBody>
          <a:bodyPr/>
          <a:lstStyle/>
          <a:p>
            <a:r>
              <a:rPr lang="en-IE" dirty="0"/>
              <a:t>Bases de données – </a:t>
            </a:r>
            <a:r>
              <a:rPr lang="en-IE" dirty="0" err="1"/>
              <a:t>liste</a:t>
            </a:r>
            <a:r>
              <a:rPr lang="en-IE" dirty="0"/>
              <a:t> non exhaustive</a:t>
            </a:r>
          </a:p>
          <a:p>
            <a:endParaRPr lang="en-IE" dirty="0"/>
          </a:p>
        </p:txBody>
      </p:sp>
      <p:pic>
        <p:nvPicPr>
          <p:cNvPr id="4" name="Picture 3" descr="A picture containing light&#10;&#10;Description automatically generated">
            <a:extLst>
              <a:ext uri="{FF2B5EF4-FFF2-40B4-BE49-F238E27FC236}">
                <a16:creationId xmlns:a16="http://schemas.microsoft.com/office/drawing/2014/main" id="{9AF81A89-17E7-4DDF-BC2F-D7182E894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59" y="1778150"/>
            <a:ext cx="1089578" cy="707966"/>
          </a:xfrm>
          <a:prstGeom prst="rect">
            <a:avLst/>
          </a:prstGeom>
        </p:spPr>
      </p:pic>
      <p:pic>
        <p:nvPicPr>
          <p:cNvPr id="5" name="Picture 4">
            <a:extLst>
              <a:ext uri="{FF2B5EF4-FFF2-40B4-BE49-F238E27FC236}">
                <a16:creationId xmlns:a16="http://schemas.microsoft.com/office/drawing/2014/main" id="{72F5E47B-FADC-4960-9B60-2925F7938407}"/>
              </a:ext>
            </a:extLst>
          </p:cNvPr>
          <p:cNvPicPr>
            <a:picLocks noChangeAspect="1"/>
          </p:cNvPicPr>
          <p:nvPr/>
        </p:nvPicPr>
        <p:blipFill>
          <a:blip r:embed="rId3"/>
          <a:stretch>
            <a:fillRect/>
          </a:stretch>
        </p:blipFill>
        <p:spPr>
          <a:xfrm>
            <a:off x="376603" y="2876153"/>
            <a:ext cx="1612490" cy="40123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19AE3652-0F24-454C-8819-372CB3D93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383" y="3761609"/>
            <a:ext cx="648930" cy="583522"/>
          </a:xfrm>
          <a:prstGeom prst="rect">
            <a:avLst/>
          </a:prstGeom>
        </p:spPr>
      </p:pic>
      <p:pic>
        <p:nvPicPr>
          <p:cNvPr id="9" name="Picture 8" descr="A close up of a sign&#10;&#10;Description automatically generated">
            <a:extLst>
              <a:ext uri="{FF2B5EF4-FFF2-40B4-BE49-F238E27FC236}">
                <a16:creationId xmlns:a16="http://schemas.microsoft.com/office/drawing/2014/main" id="{3B516704-FEA9-4541-BE6C-4D2C28A7E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28" y="4735168"/>
            <a:ext cx="1574641" cy="59049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1D8D7C7-D800-4E65-924D-B7B06E59A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817" y="5443474"/>
            <a:ext cx="1462062" cy="973637"/>
          </a:xfrm>
          <a:prstGeom prst="rect">
            <a:avLst/>
          </a:prstGeom>
        </p:spPr>
      </p:pic>
      <p:pic>
        <p:nvPicPr>
          <p:cNvPr id="13" name="Picture 12" descr="A close up of a logo&#10;&#10;Description automatically generated">
            <a:extLst>
              <a:ext uri="{FF2B5EF4-FFF2-40B4-BE49-F238E27FC236}">
                <a16:creationId xmlns:a16="http://schemas.microsoft.com/office/drawing/2014/main" id="{3B1A4B8C-767A-43CA-94DC-A86E3DE5109F}"/>
              </a:ext>
            </a:extLst>
          </p:cNvPr>
          <p:cNvPicPr>
            <a:picLocks noChangeAspect="1"/>
          </p:cNvPicPr>
          <p:nvPr/>
        </p:nvPicPr>
        <p:blipFill rotWithShape="1">
          <a:blip r:embed="rId7">
            <a:extLst>
              <a:ext uri="{28A0092B-C50C-407E-A947-70E740481C1C}">
                <a14:useLocalDpi xmlns:a14="http://schemas.microsoft.com/office/drawing/2010/main" val="0"/>
              </a:ext>
            </a:extLst>
          </a:blip>
          <a:srcRect r="42313"/>
          <a:stretch/>
        </p:blipFill>
        <p:spPr>
          <a:xfrm>
            <a:off x="6357156" y="1535449"/>
            <a:ext cx="1318558" cy="1142857"/>
          </a:xfrm>
          <a:prstGeom prst="rect">
            <a:avLst/>
          </a:prstGeom>
        </p:spPr>
      </p:pic>
      <p:sp>
        <p:nvSpPr>
          <p:cNvPr id="14" name="TextBox 13">
            <a:extLst>
              <a:ext uri="{FF2B5EF4-FFF2-40B4-BE49-F238E27FC236}">
                <a16:creationId xmlns:a16="http://schemas.microsoft.com/office/drawing/2014/main" id="{8296AD77-AD62-4C17-8B5B-F11043274E22}"/>
              </a:ext>
            </a:extLst>
          </p:cNvPr>
          <p:cNvSpPr txBox="1"/>
          <p:nvPr/>
        </p:nvSpPr>
        <p:spPr>
          <a:xfrm>
            <a:off x="2097924" y="1814491"/>
            <a:ext cx="3137910"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ecoinvent</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ecoinvent</a:t>
            </a:r>
            <a:r>
              <a:rPr lang="en-GB" sz="1600" dirty="0">
                <a:latin typeface="Open Sans" panose="020B0606030504020204" pitchFamily="34" charset="0"/>
                <a:ea typeface="Open Sans" panose="020B0606030504020204" pitchFamily="34" charset="0"/>
                <a:cs typeface="Open Sans" panose="020B0606030504020204" pitchFamily="34" charset="0"/>
              </a:rPr>
              <a:t> centre (CH)</a:t>
            </a:r>
          </a:p>
        </p:txBody>
      </p:sp>
      <p:sp>
        <p:nvSpPr>
          <p:cNvPr id="15" name="TextBox 14">
            <a:extLst>
              <a:ext uri="{FF2B5EF4-FFF2-40B4-BE49-F238E27FC236}">
                <a16:creationId xmlns:a16="http://schemas.microsoft.com/office/drawing/2014/main" id="{A009FB82-6AD4-4837-935B-96FD904ADBAD}"/>
              </a:ext>
            </a:extLst>
          </p:cNvPr>
          <p:cNvSpPr txBox="1"/>
          <p:nvPr/>
        </p:nvSpPr>
        <p:spPr>
          <a:xfrm>
            <a:off x="2097924" y="2788050"/>
            <a:ext cx="351673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GaBi</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Sphera</a:t>
            </a:r>
            <a:r>
              <a:rPr lang="en-GB" sz="1600" dirty="0">
                <a:latin typeface="Open Sans" panose="020B0606030504020204" pitchFamily="34" charset="0"/>
                <a:ea typeface="Open Sans" panose="020B0606030504020204" pitchFamily="34" charset="0"/>
                <a:cs typeface="Open Sans" panose="020B0606030504020204" pitchFamily="34" charset="0"/>
              </a:rPr>
              <a:t> (ex-</a:t>
            </a:r>
            <a:r>
              <a:rPr lang="en-GB" sz="1600" dirty="0" err="1">
                <a:latin typeface="Open Sans" panose="020B0606030504020204" pitchFamily="34" charset="0"/>
                <a:ea typeface="Open Sans" panose="020B0606030504020204" pitchFamily="34" charset="0"/>
                <a:cs typeface="Open Sans" panose="020B0606030504020204" pitchFamily="34" charset="0"/>
              </a:rPr>
              <a:t>Thinkstep</a:t>
            </a:r>
            <a:r>
              <a:rPr lang="en-GB" sz="1600" dirty="0">
                <a:latin typeface="Open Sans" panose="020B0606030504020204" pitchFamily="34" charset="0"/>
                <a:ea typeface="Open Sans" panose="020B0606030504020204" pitchFamily="34" charset="0"/>
                <a:cs typeface="Open Sans" panose="020B0606030504020204" pitchFamily="34" charset="0"/>
              </a:rPr>
              <a:t>, DE)</a:t>
            </a:r>
          </a:p>
        </p:txBody>
      </p:sp>
      <p:sp>
        <p:nvSpPr>
          <p:cNvPr id="16" name="TextBox 15">
            <a:extLst>
              <a:ext uri="{FF2B5EF4-FFF2-40B4-BE49-F238E27FC236}">
                <a16:creationId xmlns:a16="http://schemas.microsoft.com/office/drawing/2014/main" id="{83AF56D2-D9AA-41A7-89C9-A7A2256FE222}"/>
              </a:ext>
            </a:extLst>
          </p:cNvPr>
          <p:cNvSpPr txBox="1"/>
          <p:nvPr/>
        </p:nvSpPr>
        <p:spPr>
          <a:xfrm>
            <a:off x="2097924" y="3761609"/>
            <a:ext cx="3020314"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Agribalyse</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ADEME (French EPA)</a:t>
            </a:r>
          </a:p>
        </p:txBody>
      </p:sp>
      <p:sp>
        <p:nvSpPr>
          <p:cNvPr id="17" name="TextBox 16">
            <a:extLst>
              <a:ext uri="{FF2B5EF4-FFF2-40B4-BE49-F238E27FC236}">
                <a16:creationId xmlns:a16="http://schemas.microsoft.com/office/drawing/2014/main" id="{ECBBA56C-F48E-42F5-B280-0DF500FBDE69}"/>
              </a:ext>
            </a:extLst>
          </p:cNvPr>
          <p:cNvSpPr txBox="1"/>
          <p:nvPr/>
        </p:nvSpPr>
        <p:spPr>
          <a:xfrm>
            <a:off x="2097924" y="4735168"/>
            <a:ext cx="4127610" cy="584775"/>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Environmental Footprint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European Commission</a:t>
            </a:r>
          </a:p>
        </p:txBody>
      </p:sp>
      <p:sp>
        <p:nvSpPr>
          <p:cNvPr id="18" name="TextBox 17">
            <a:extLst>
              <a:ext uri="{FF2B5EF4-FFF2-40B4-BE49-F238E27FC236}">
                <a16:creationId xmlns:a16="http://schemas.microsoft.com/office/drawing/2014/main" id="{E88AD049-E553-4515-B359-E162FF050895}"/>
              </a:ext>
            </a:extLst>
          </p:cNvPr>
          <p:cNvSpPr txBox="1"/>
          <p:nvPr/>
        </p:nvSpPr>
        <p:spPr>
          <a:xfrm>
            <a:off x="2097924" y="5708728"/>
            <a:ext cx="331193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World Food LCA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Quantis</a:t>
            </a:r>
            <a:r>
              <a:rPr lang="en-GB" sz="1600" dirty="0">
                <a:latin typeface="Open Sans" panose="020B0606030504020204" pitchFamily="34" charset="0"/>
                <a:ea typeface="Open Sans" panose="020B0606030504020204" pitchFamily="34" charset="0"/>
                <a:cs typeface="Open Sans" panose="020B0606030504020204" pitchFamily="34" charset="0"/>
              </a:rPr>
              <a:t> (CH)</a:t>
            </a:r>
          </a:p>
        </p:txBody>
      </p:sp>
      <p:sp>
        <p:nvSpPr>
          <p:cNvPr id="19" name="TextBox 18">
            <a:extLst>
              <a:ext uri="{FF2B5EF4-FFF2-40B4-BE49-F238E27FC236}">
                <a16:creationId xmlns:a16="http://schemas.microsoft.com/office/drawing/2014/main" id="{38D7AEAD-E4AD-42D1-AC29-1B317DD26495}"/>
              </a:ext>
            </a:extLst>
          </p:cNvPr>
          <p:cNvSpPr txBox="1"/>
          <p:nvPr/>
        </p:nvSpPr>
        <p:spPr>
          <a:xfrm>
            <a:off x="7895038" y="1813979"/>
            <a:ext cx="386907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Global LCA data access (GLAD)*</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UNEP Life Cycle Initiative</a:t>
            </a:r>
          </a:p>
        </p:txBody>
      </p:sp>
      <p:pic>
        <p:nvPicPr>
          <p:cNvPr id="20" name="Picture 19">
            <a:extLst>
              <a:ext uri="{FF2B5EF4-FFF2-40B4-BE49-F238E27FC236}">
                <a16:creationId xmlns:a16="http://schemas.microsoft.com/office/drawing/2014/main" id="{811C583A-3DF0-47F3-92E9-620AA94E366A}"/>
              </a:ext>
            </a:extLst>
          </p:cNvPr>
          <p:cNvPicPr>
            <a:picLocks noChangeAspect="1"/>
          </p:cNvPicPr>
          <p:nvPr/>
        </p:nvPicPr>
        <p:blipFill>
          <a:blip r:embed="rId8"/>
          <a:stretch>
            <a:fillRect/>
          </a:stretch>
        </p:blipFill>
        <p:spPr>
          <a:xfrm>
            <a:off x="5866351" y="5849518"/>
            <a:ext cx="1851077" cy="443985"/>
          </a:xfrm>
          <a:prstGeom prst="rect">
            <a:avLst/>
          </a:prstGeom>
        </p:spPr>
      </p:pic>
      <p:sp>
        <p:nvSpPr>
          <p:cNvPr id="21" name="TextBox 20">
            <a:extLst>
              <a:ext uri="{FF2B5EF4-FFF2-40B4-BE49-F238E27FC236}">
                <a16:creationId xmlns:a16="http://schemas.microsoft.com/office/drawing/2014/main" id="{29F9D029-D781-47C6-9770-0989B99EB7F2}"/>
              </a:ext>
            </a:extLst>
          </p:cNvPr>
          <p:cNvSpPr txBox="1"/>
          <p:nvPr/>
        </p:nvSpPr>
        <p:spPr>
          <a:xfrm>
            <a:off x="7895038" y="5688449"/>
            <a:ext cx="4296962" cy="830997"/>
          </a:xfrm>
          <a:prstGeom prst="rect">
            <a:avLst/>
          </a:prstGeom>
          <a:solidFill>
            <a:schemeClr val="bg1"/>
          </a:solid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Big Open Network for Sustainability Assessment Information (BONSAI)*</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BONSAI association (DK)</a:t>
            </a:r>
          </a:p>
        </p:txBody>
      </p:sp>
      <p:pic>
        <p:nvPicPr>
          <p:cNvPr id="23" name="Picture 22" descr="A close up of a logo&#10;&#10;Description automatically generated">
            <a:extLst>
              <a:ext uri="{FF2B5EF4-FFF2-40B4-BE49-F238E27FC236}">
                <a16:creationId xmlns:a16="http://schemas.microsoft.com/office/drawing/2014/main" id="{46E5BB0D-0F89-4335-89FD-FE6AD5FD73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2789" y="3074741"/>
            <a:ext cx="1667292" cy="546653"/>
          </a:xfrm>
          <a:prstGeom prst="rect">
            <a:avLst/>
          </a:prstGeom>
        </p:spPr>
      </p:pic>
      <p:sp>
        <p:nvSpPr>
          <p:cNvPr id="24" name="TextBox 23">
            <a:extLst>
              <a:ext uri="{FF2B5EF4-FFF2-40B4-BE49-F238E27FC236}">
                <a16:creationId xmlns:a16="http://schemas.microsoft.com/office/drawing/2014/main" id="{80ADD574-A999-4D41-B85F-9187FA95180F}"/>
              </a:ext>
            </a:extLst>
          </p:cNvPr>
          <p:cNvSpPr txBox="1"/>
          <p:nvPr/>
        </p:nvSpPr>
        <p:spPr>
          <a:xfrm>
            <a:off x="7895038" y="2745106"/>
            <a:ext cx="4296962" cy="1077218"/>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Inventory Database for Environmental Analysis (IDEA)</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National Institute of Advanced Industrial Science and Technology (JP)</a:t>
            </a:r>
          </a:p>
        </p:txBody>
      </p:sp>
      <p:pic>
        <p:nvPicPr>
          <p:cNvPr id="26" name="Picture 25" descr="A picture containing drawing&#10;&#10;Description automatically generated">
            <a:extLst>
              <a:ext uri="{FF2B5EF4-FFF2-40B4-BE49-F238E27FC236}">
                <a16:creationId xmlns:a16="http://schemas.microsoft.com/office/drawing/2014/main" id="{399F4A5F-59E3-4D78-A994-2F16FD597A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15442" y="4244006"/>
            <a:ext cx="1401986" cy="982324"/>
          </a:xfrm>
          <a:prstGeom prst="rect">
            <a:avLst/>
          </a:prstGeom>
        </p:spPr>
      </p:pic>
      <p:sp>
        <p:nvSpPr>
          <p:cNvPr id="27" name="TextBox 26">
            <a:extLst>
              <a:ext uri="{FF2B5EF4-FFF2-40B4-BE49-F238E27FC236}">
                <a16:creationId xmlns:a16="http://schemas.microsoft.com/office/drawing/2014/main" id="{BC02CBBF-0F4D-4A51-852A-A5691C2EC562}"/>
              </a:ext>
            </a:extLst>
          </p:cNvPr>
          <p:cNvSpPr txBox="1"/>
          <p:nvPr/>
        </p:nvSpPr>
        <p:spPr>
          <a:xfrm>
            <a:off x="7895038" y="4307648"/>
            <a:ext cx="4296962" cy="830997"/>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US LCI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National Renewable Energy Laboratory (NREL, US)</a:t>
            </a:r>
          </a:p>
        </p:txBody>
      </p:sp>
      <p:sp>
        <p:nvSpPr>
          <p:cNvPr id="28" name="Rectangle 27">
            <a:extLst>
              <a:ext uri="{FF2B5EF4-FFF2-40B4-BE49-F238E27FC236}">
                <a16:creationId xmlns:a16="http://schemas.microsoft.com/office/drawing/2014/main" id="{09F6A3B3-E7E6-477A-B4A6-4AB344DBDBA4}"/>
              </a:ext>
            </a:extLst>
          </p:cNvPr>
          <p:cNvSpPr/>
          <p:nvPr/>
        </p:nvSpPr>
        <p:spPr>
          <a:xfrm>
            <a:off x="9828148" y="6519446"/>
            <a:ext cx="2363852" cy="338554"/>
          </a:xfrm>
          <a:prstGeom prst="rect">
            <a:avLst/>
          </a:prstGeom>
          <a:solidFill>
            <a:schemeClr val="bg1"/>
          </a:solidFill>
        </p:spPr>
        <p:txBody>
          <a:bodyPr wrap="none">
            <a:spAutoFit/>
          </a:bodyPr>
          <a:lstStyle/>
          <a:p>
            <a:r>
              <a:rPr lang="en-GB" sz="1600" dirty="0">
                <a:latin typeface="Open Sans" panose="020B0606030504020204" pitchFamily="34" charset="0"/>
                <a:ea typeface="Open Sans" panose="020B0606030504020204" pitchFamily="34" charset="0"/>
                <a:cs typeface="Open Sans" panose="020B0606030504020204" pitchFamily="34" charset="0"/>
              </a:rPr>
              <a:t>*database aggregators</a:t>
            </a:r>
          </a:p>
        </p:txBody>
      </p:sp>
    </p:spTree>
    <p:extLst>
      <p:ext uri="{BB962C8B-B14F-4D97-AF65-F5344CB8AC3E}">
        <p14:creationId xmlns:p14="http://schemas.microsoft.com/office/powerpoint/2010/main" val="2416354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3F7EA-D774-B98D-7885-E84177E0D11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1DEF172-CE11-665E-55E5-FF367EBC7273}"/>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949F3B37-7BC4-DE4D-C9D0-6EEE44AEBAB0}"/>
              </a:ext>
            </a:extLst>
          </p:cNvPr>
          <p:cNvSpPr>
            <a:spLocks noGrp="1"/>
          </p:cNvSpPr>
          <p:nvPr>
            <p:ph type="title"/>
          </p:nvPr>
        </p:nvSpPr>
        <p:spPr/>
        <p:txBody>
          <a:bodyPr>
            <a:normAutofit/>
          </a:bodyPr>
          <a:lstStyle/>
          <a:p>
            <a:r>
              <a:rPr lang="fr-FR" noProof="0" dirty="0"/>
              <a:t>Phase 3 : Évaluation d’impact</a:t>
            </a:r>
          </a:p>
        </p:txBody>
      </p:sp>
      <p:sp>
        <p:nvSpPr>
          <p:cNvPr id="7" name="Text Placeholder 6">
            <a:extLst>
              <a:ext uri="{FF2B5EF4-FFF2-40B4-BE49-F238E27FC236}">
                <a16:creationId xmlns:a16="http://schemas.microsoft.com/office/drawing/2014/main" id="{55FCDBB0-FA3F-3412-DDC1-BE55F5A9B164}"/>
              </a:ext>
            </a:extLst>
          </p:cNvPr>
          <p:cNvSpPr>
            <a:spLocks noGrp="1"/>
          </p:cNvSpPr>
          <p:nvPr>
            <p:ph type="body" idx="28"/>
          </p:nvPr>
        </p:nvSpPr>
        <p:spPr/>
        <p:txBody>
          <a:bodyPr/>
          <a:lstStyle/>
          <a:p>
            <a:endParaRPr lang="en-IE" dirty="0"/>
          </a:p>
        </p:txBody>
      </p:sp>
      <p:sp>
        <p:nvSpPr>
          <p:cNvPr id="5" name="Content Placeholder 4">
            <a:extLst>
              <a:ext uri="{FF2B5EF4-FFF2-40B4-BE49-F238E27FC236}">
                <a16:creationId xmlns:a16="http://schemas.microsoft.com/office/drawing/2014/main" id="{DE663615-1014-1DB6-D05F-735BC0DD9104}"/>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8AF321CE-1C01-E05B-8D16-7EB0F525FD36}"/>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11" name="Rectangle 10">
            <a:extLst>
              <a:ext uri="{FF2B5EF4-FFF2-40B4-BE49-F238E27FC236}">
                <a16:creationId xmlns:a16="http://schemas.microsoft.com/office/drawing/2014/main" id="{7B5D4C2A-8FD2-AEC8-90BD-2313EF0FC0A7}"/>
              </a:ext>
            </a:extLst>
          </p:cNvPr>
          <p:cNvSpPr/>
          <p:nvPr/>
        </p:nvSpPr>
        <p:spPr>
          <a:xfrm>
            <a:off x="7721418" y="2490018"/>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6" name="!!rect">
            <a:extLst>
              <a:ext uri="{FF2B5EF4-FFF2-40B4-BE49-F238E27FC236}">
                <a16:creationId xmlns:a16="http://schemas.microsoft.com/office/drawing/2014/main" id="{4E96D1D7-6A67-EF58-2E8F-F4C8C31126C7}"/>
              </a:ext>
            </a:extLst>
          </p:cNvPr>
          <p:cNvSpPr/>
          <p:nvPr/>
        </p:nvSpPr>
        <p:spPr>
          <a:xfrm>
            <a:off x="3475609" y="4604654"/>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0536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279BF45-01A2-6975-541A-B1E2CDD73370}"/>
              </a:ext>
            </a:extLst>
          </p:cNvPr>
          <p:cNvGrpSpPr/>
          <p:nvPr/>
        </p:nvGrpSpPr>
        <p:grpSpPr>
          <a:xfrm>
            <a:off x="10460590" y="150429"/>
            <a:ext cx="1452561" cy="1496121"/>
            <a:chOff x="2393602" y="1272912"/>
            <a:chExt cx="3397462" cy="3499345"/>
          </a:xfrm>
        </p:grpSpPr>
        <p:pic>
          <p:nvPicPr>
            <p:cNvPr id="20" name="Picture 19">
              <a:extLst>
                <a:ext uri="{FF2B5EF4-FFF2-40B4-BE49-F238E27FC236}">
                  <a16:creationId xmlns:a16="http://schemas.microsoft.com/office/drawing/2014/main" id="{548A64FB-FA04-E21D-CB3E-F83682CABD02}"/>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1" name="Rectangle 20">
              <a:extLst>
                <a:ext uri="{FF2B5EF4-FFF2-40B4-BE49-F238E27FC236}">
                  <a16:creationId xmlns:a16="http://schemas.microsoft.com/office/drawing/2014/main" id="{93E795C2-6DAD-8B37-DE7F-E3BF91723E02}"/>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D72A53C0-E556-EC77-58CF-F004E09CC15B}"/>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9E80FD23-B226-2291-DA23-CF564CD309F9}"/>
              </a:ext>
            </a:extLst>
          </p:cNvPr>
          <p:cNvSpPr>
            <a:spLocks noGrp="1"/>
          </p:cNvSpPr>
          <p:nvPr>
            <p:ph type="body" idx="28"/>
          </p:nvPr>
        </p:nvSpPr>
        <p:spPr/>
        <p:txBody>
          <a:bodyPr/>
          <a:lstStyle/>
          <a:p>
            <a:r>
              <a:rPr lang="fr-FR" noProof="0" dirty="0"/>
              <a:t>Caractériser les impacts</a:t>
            </a:r>
          </a:p>
        </p:txBody>
      </p:sp>
      <p:sp>
        <p:nvSpPr>
          <p:cNvPr id="4" name="Content Placeholder 3">
            <a:extLst>
              <a:ext uri="{FF2B5EF4-FFF2-40B4-BE49-F238E27FC236}">
                <a16:creationId xmlns:a16="http://schemas.microsoft.com/office/drawing/2014/main" id="{A87596D9-3D08-BF1D-605E-CCD8B825CF1A}"/>
              </a:ext>
            </a:extLst>
          </p:cNvPr>
          <p:cNvSpPr>
            <a:spLocks noGrp="1"/>
          </p:cNvSpPr>
          <p:nvPr>
            <p:ph sz="quarter" idx="15"/>
          </p:nvPr>
        </p:nvSpPr>
        <p:spPr>
          <a:xfrm>
            <a:off x="480001" y="1881188"/>
            <a:ext cx="3110924" cy="4032333"/>
          </a:xfrm>
        </p:spPr>
        <p:txBody>
          <a:bodyPr/>
          <a:lstStyle/>
          <a:p>
            <a:r>
              <a:rPr lang="fr-FR" sz="1800" noProof="0" dirty="0"/>
              <a:t>Objectif</a:t>
            </a:r>
          </a:p>
          <a:p>
            <a:pPr lvl="1"/>
            <a:r>
              <a:rPr lang="fr-FR" sz="1600" noProof="0" dirty="0"/>
              <a:t>La liste de substances issue de l’analyse d’inventaire n’offre que peu d’information quant aux impacts environnementaux du produit ou du service, il faut </a:t>
            </a:r>
            <a:r>
              <a:rPr lang="fr-FR" sz="1600" i="1" noProof="0" dirty="0"/>
              <a:t>caractériser </a:t>
            </a:r>
            <a:r>
              <a:rPr lang="fr-FR" sz="1600" noProof="0" dirty="0"/>
              <a:t>ces impacts</a:t>
            </a:r>
          </a:p>
          <a:p>
            <a:pPr lvl="1"/>
            <a:endParaRPr lang="fr-FR" sz="1600" noProof="0" dirty="0"/>
          </a:p>
          <a:p>
            <a:pPr lvl="1"/>
            <a:r>
              <a:rPr lang="fr-FR" sz="1600" noProof="0" dirty="0"/>
              <a:t>La caractérisation </a:t>
            </a:r>
            <a:r>
              <a:rPr lang="fr-FR" sz="1600" b="1" noProof="0" dirty="0"/>
              <a:t>pondère</a:t>
            </a:r>
            <a:r>
              <a:rPr lang="fr-FR" sz="1600" noProof="0" dirty="0"/>
              <a:t> et </a:t>
            </a:r>
            <a:r>
              <a:rPr lang="fr-FR" sz="1600" b="1" noProof="0" dirty="0"/>
              <a:t>agrège</a:t>
            </a:r>
            <a:r>
              <a:rPr lang="fr-FR" sz="1600" noProof="0" dirty="0"/>
              <a:t> les substances par catégorie d’impact, chacune étant associée à un </a:t>
            </a:r>
            <a:r>
              <a:rPr lang="fr-FR" sz="1600" b="1" noProof="0" dirty="0"/>
              <a:t>indicateur environnemental</a:t>
            </a:r>
          </a:p>
        </p:txBody>
      </p:sp>
      <p:graphicFrame>
        <p:nvGraphicFramePr>
          <p:cNvPr id="5" name="Table 4">
            <a:extLst>
              <a:ext uri="{FF2B5EF4-FFF2-40B4-BE49-F238E27FC236}">
                <a16:creationId xmlns:a16="http://schemas.microsoft.com/office/drawing/2014/main" id="{864C997B-BA66-F8A3-4781-89AC06D41C13}"/>
              </a:ext>
            </a:extLst>
          </p:cNvPr>
          <p:cNvGraphicFramePr>
            <a:graphicFrameLocks noGrp="1"/>
          </p:cNvGraphicFramePr>
          <p:nvPr>
            <p:extLst>
              <p:ext uri="{D42A27DB-BD31-4B8C-83A1-F6EECF244321}">
                <p14:modId xmlns:p14="http://schemas.microsoft.com/office/powerpoint/2010/main" val="3245438758"/>
              </p:ext>
            </p:extLst>
          </p:nvPr>
        </p:nvGraphicFramePr>
        <p:xfrm>
          <a:off x="5000625" y="1438274"/>
          <a:ext cx="6943724" cy="4743148"/>
        </p:xfrm>
        <a:graphic>
          <a:graphicData uri="http://schemas.openxmlformats.org/drawingml/2006/table">
            <a:tbl>
              <a:tblPr firstRow="1" bandRow="1">
                <a:tableStyleId>{5C22544A-7EE6-4342-B048-85BDC9FD1C3A}</a:tableStyleId>
              </a:tblPr>
              <a:tblGrid>
                <a:gridCol w="1735931">
                  <a:extLst>
                    <a:ext uri="{9D8B030D-6E8A-4147-A177-3AD203B41FA5}">
                      <a16:colId xmlns:a16="http://schemas.microsoft.com/office/drawing/2014/main" val="187216528"/>
                    </a:ext>
                  </a:extLst>
                </a:gridCol>
                <a:gridCol w="1735931">
                  <a:extLst>
                    <a:ext uri="{9D8B030D-6E8A-4147-A177-3AD203B41FA5}">
                      <a16:colId xmlns:a16="http://schemas.microsoft.com/office/drawing/2014/main" val="2672785780"/>
                    </a:ext>
                  </a:extLst>
                </a:gridCol>
                <a:gridCol w="1509713">
                  <a:extLst>
                    <a:ext uri="{9D8B030D-6E8A-4147-A177-3AD203B41FA5}">
                      <a16:colId xmlns:a16="http://schemas.microsoft.com/office/drawing/2014/main" val="3954310438"/>
                    </a:ext>
                  </a:extLst>
                </a:gridCol>
                <a:gridCol w="1962149">
                  <a:extLst>
                    <a:ext uri="{9D8B030D-6E8A-4147-A177-3AD203B41FA5}">
                      <a16:colId xmlns:a16="http://schemas.microsoft.com/office/drawing/2014/main" val="893463392"/>
                    </a:ext>
                  </a:extLst>
                </a:gridCol>
              </a:tblGrid>
              <a:tr h="414882">
                <a:tc>
                  <a:txBody>
                    <a:bodyPr/>
                    <a:lstStyle/>
                    <a:p>
                      <a:r>
                        <a:rPr lang="en-IE" sz="1400" dirty="0" err="1"/>
                        <a:t>Catégorie</a:t>
                      </a:r>
                      <a:r>
                        <a:rPr lang="en-IE" sz="1400" dirty="0"/>
                        <a:t> </a:t>
                      </a:r>
                      <a:r>
                        <a:rPr lang="en-IE" sz="1400" dirty="0" err="1"/>
                        <a:t>d’impact</a:t>
                      </a:r>
                      <a:endParaRPr lang="en-IE" sz="1400" dirty="0"/>
                    </a:p>
                  </a:txBody>
                  <a:tcPr/>
                </a:tc>
                <a:tc>
                  <a:txBody>
                    <a:bodyPr/>
                    <a:lstStyle/>
                    <a:p>
                      <a:r>
                        <a:rPr lang="en-IE" sz="1400" dirty="0" err="1"/>
                        <a:t>Indicateur</a:t>
                      </a:r>
                      <a:r>
                        <a:rPr lang="en-IE" sz="1400" dirty="0"/>
                        <a:t> </a:t>
                      </a:r>
                      <a:r>
                        <a:rPr lang="en-IE" sz="1400" dirty="0" err="1"/>
                        <a:t>environnemental</a:t>
                      </a:r>
                      <a:endParaRPr lang="en-IE" sz="1400" dirty="0"/>
                    </a:p>
                  </a:txBody>
                  <a:tcPr/>
                </a:tc>
                <a:tc>
                  <a:txBody>
                    <a:bodyPr/>
                    <a:lstStyle/>
                    <a:p>
                      <a:r>
                        <a:rPr lang="en-IE" sz="1400" dirty="0" err="1"/>
                        <a:t>Unité</a:t>
                      </a:r>
                      <a:endParaRPr lang="en-IE" sz="1400" dirty="0"/>
                    </a:p>
                  </a:txBody>
                  <a:tcPr/>
                </a:tc>
                <a:tc>
                  <a:txBody>
                    <a:bodyPr/>
                    <a:lstStyle/>
                    <a:p>
                      <a:r>
                        <a:rPr lang="en-IE" sz="1400" dirty="0" err="1"/>
                        <a:t>Exemple</a:t>
                      </a:r>
                      <a:r>
                        <a:rPr lang="en-IE" sz="1400" dirty="0"/>
                        <a:t> de substances</a:t>
                      </a:r>
                    </a:p>
                  </a:txBody>
                  <a:tcPr/>
                </a:tc>
                <a:extLst>
                  <a:ext uri="{0D108BD9-81ED-4DB2-BD59-A6C34878D82A}">
                    <a16:rowId xmlns:a16="http://schemas.microsoft.com/office/drawing/2014/main" val="3608240617"/>
                  </a:ext>
                </a:extLst>
              </a:tr>
              <a:tr h="820027">
                <a:tc>
                  <a:txBody>
                    <a:bodyPr/>
                    <a:lstStyle/>
                    <a:p>
                      <a:r>
                        <a:rPr lang="en-IE" sz="1400" dirty="0" err="1"/>
                        <a:t>Changement</a:t>
                      </a:r>
                      <a:r>
                        <a:rPr lang="en-IE" sz="1400" dirty="0"/>
                        <a:t> </a:t>
                      </a:r>
                      <a:r>
                        <a:rPr lang="en-IE" sz="1400" dirty="0" err="1"/>
                        <a:t>climatique</a:t>
                      </a:r>
                      <a:endParaRPr lang="en-IE" sz="1400" dirty="0"/>
                    </a:p>
                  </a:txBody>
                  <a:tcPr anchor="ctr"/>
                </a:tc>
                <a:tc>
                  <a:txBody>
                    <a:bodyPr/>
                    <a:lstStyle/>
                    <a:p>
                      <a:r>
                        <a:rPr lang="en-IE" sz="1400" dirty="0" err="1"/>
                        <a:t>Pouvoir</a:t>
                      </a:r>
                      <a:r>
                        <a:rPr lang="en-IE" sz="1400" dirty="0"/>
                        <a:t> de </a:t>
                      </a:r>
                      <a:r>
                        <a:rPr lang="en-IE" sz="1400" dirty="0" err="1"/>
                        <a:t>réchauffement</a:t>
                      </a:r>
                      <a:r>
                        <a:rPr lang="en-IE" sz="1400" dirty="0"/>
                        <a:t> global (100 </a:t>
                      </a:r>
                      <a:r>
                        <a:rPr lang="en-IE" sz="1400" dirty="0" err="1"/>
                        <a:t>ans</a:t>
                      </a:r>
                      <a:r>
                        <a:rPr lang="en-IE" sz="1400" dirty="0"/>
                        <a:t>)</a:t>
                      </a:r>
                    </a:p>
                  </a:txBody>
                  <a:tcPr anchor="ctr"/>
                </a:tc>
                <a:tc>
                  <a:txBody>
                    <a:bodyPr/>
                    <a:lstStyle/>
                    <a:p>
                      <a:r>
                        <a:rPr lang="en-IE" sz="1400" dirty="0"/>
                        <a:t>kg CO</a:t>
                      </a:r>
                      <a:r>
                        <a:rPr lang="en-IE" sz="1400" baseline="-25000" dirty="0"/>
                        <a:t>2</a:t>
                      </a:r>
                      <a:r>
                        <a:rPr lang="en-IE" sz="1400" dirty="0"/>
                        <a:t> eq.</a:t>
                      </a:r>
                    </a:p>
                  </a:txBody>
                  <a:tcPr anchor="ctr"/>
                </a:tc>
                <a:tc>
                  <a:txBody>
                    <a:bodyPr/>
                    <a:lstStyle/>
                    <a:p>
                      <a:r>
                        <a:rPr lang="en-IE" sz="1400" dirty="0"/>
                        <a:t>CO</a:t>
                      </a:r>
                      <a:r>
                        <a:rPr lang="en-IE" sz="1400" baseline="-25000" dirty="0"/>
                        <a:t>2</a:t>
                      </a:r>
                      <a:r>
                        <a:rPr lang="en-IE" sz="1400" dirty="0"/>
                        <a:t>, CH</a:t>
                      </a:r>
                      <a:r>
                        <a:rPr lang="en-IE" sz="1400" baseline="-25000" dirty="0"/>
                        <a:t>4</a:t>
                      </a:r>
                      <a:r>
                        <a:rPr lang="en-IE" sz="1400" dirty="0"/>
                        <a:t>, N</a:t>
                      </a:r>
                      <a:r>
                        <a:rPr lang="en-IE" sz="1400" baseline="-25000" dirty="0"/>
                        <a:t>2</a:t>
                      </a:r>
                      <a:r>
                        <a:rPr lang="en-IE" sz="1400" dirty="0"/>
                        <a:t>O, SF</a:t>
                      </a:r>
                      <a:r>
                        <a:rPr lang="en-IE" sz="1400" baseline="-25000" dirty="0"/>
                        <a:t>6</a:t>
                      </a:r>
                      <a:r>
                        <a:rPr lang="en-IE" sz="1400" dirty="0"/>
                        <a:t>, (H)CFC, …</a:t>
                      </a:r>
                    </a:p>
                  </a:txBody>
                  <a:tcPr anchor="ctr"/>
                </a:tc>
                <a:extLst>
                  <a:ext uri="{0D108BD9-81ED-4DB2-BD59-A6C34878D82A}">
                    <a16:rowId xmlns:a16="http://schemas.microsoft.com/office/drawing/2014/main" val="3117453058"/>
                  </a:ext>
                </a:extLst>
              </a:tr>
              <a:tr h="820027">
                <a:tc>
                  <a:txBody>
                    <a:bodyPr/>
                    <a:lstStyle/>
                    <a:p>
                      <a:r>
                        <a:rPr lang="en-IE" sz="1400" dirty="0" err="1"/>
                        <a:t>Écotoxicité</a:t>
                      </a:r>
                      <a:r>
                        <a:rPr lang="en-IE" sz="1400" dirty="0"/>
                        <a:t> </a:t>
                      </a:r>
                      <a:r>
                        <a:rPr lang="en-IE" sz="1400" dirty="0" err="1"/>
                        <a:t>en</a:t>
                      </a:r>
                      <a:r>
                        <a:rPr lang="en-IE" sz="1400" dirty="0"/>
                        <a:t> eau </a:t>
                      </a:r>
                      <a:r>
                        <a:rPr lang="en-IE" sz="1400" dirty="0" err="1"/>
                        <a:t>douce</a:t>
                      </a:r>
                      <a:endParaRPr lang="en-IE" sz="1400" dirty="0"/>
                    </a:p>
                  </a:txBody>
                  <a:tcPr anchor="ctr"/>
                </a:tc>
                <a:tc>
                  <a:txBody>
                    <a:bodyPr/>
                    <a:lstStyle/>
                    <a:p>
                      <a:r>
                        <a:rPr lang="en-IE" sz="1400" dirty="0" err="1"/>
                        <a:t>Unité</a:t>
                      </a:r>
                      <a:r>
                        <a:rPr lang="en-IE" sz="1400" dirty="0"/>
                        <a:t> de </a:t>
                      </a:r>
                      <a:r>
                        <a:rPr lang="en-IE" sz="1400" dirty="0" err="1"/>
                        <a:t>toxicité</a:t>
                      </a:r>
                      <a:r>
                        <a:rPr lang="en-IE" sz="1400" dirty="0"/>
                        <a:t> comparative (CTU) pour les </a:t>
                      </a:r>
                      <a:r>
                        <a:rPr lang="en-IE" sz="1400" dirty="0" err="1"/>
                        <a:t>écosystèmes</a:t>
                      </a:r>
                      <a:endParaRPr lang="en-IE" sz="1400" dirty="0"/>
                    </a:p>
                  </a:txBody>
                  <a:tcPr anchor="ctr"/>
                </a:tc>
                <a:tc>
                  <a:txBody>
                    <a:bodyPr/>
                    <a:lstStyle/>
                    <a:p>
                      <a:r>
                        <a:rPr lang="en-IE" sz="1400" dirty="0" err="1"/>
                        <a:t>CTUe</a:t>
                      </a:r>
                      <a:endParaRPr lang="en-IE" sz="1400" dirty="0"/>
                    </a:p>
                  </a:txBody>
                  <a:tcPr anchor="ctr"/>
                </a:tc>
                <a:tc>
                  <a:txBody>
                    <a:bodyPr/>
                    <a:lstStyle/>
                    <a:p>
                      <a:r>
                        <a:rPr lang="en-IE" sz="1400" dirty="0" err="1"/>
                        <a:t>Dioxines</a:t>
                      </a:r>
                      <a:r>
                        <a:rPr lang="en-IE" sz="1400" dirty="0"/>
                        <a:t>, insecticides, …</a:t>
                      </a:r>
                    </a:p>
                  </a:txBody>
                  <a:tcPr anchor="ctr"/>
                </a:tc>
                <a:extLst>
                  <a:ext uri="{0D108BD9-81ED-4DB2-BD59-A6C34878D82A}">
                    <a16:rowId xmlns:a16="http://schemas.microsoft.com/office/drawing/2014/main" val="977235877"/>
                  </a:ext>
                </a:extLst>
              </a:tr>
              <a:tr h="820027">
                <a:tc>
                  <a:txBody>
                    <a:bodyPr/>
                    <a:lstStyle/>
                    <a:p>
                      <a:r>
                        <a:rPr lang="en-IE" sz="1400" dirty="0" err="1"/>
                        <a:t>Eutrophisation</a:t>
                      </a:r>
                      <a:r>
                        <a:rPr lang="en-IE" sz="1400" dirty="0"/>
                        <a:t> </a:t>
                      </a:r>
                      <a:r>
                        <a:rPr lang="en-IE" sz="1400" dirty="0" err="1"/>
                        <a:t>en</a:t>
                      </a:r>
                      <a:r>
                        <a:rPr lang="en-IE" sz="1400" dirty="0"/>
                        <a:t> eau </a:t>
                      </a:r>
                      <a:r>
                        <a:rPr lang="en-IE" sz="1400" dirty="0" err="1"/>
                        <a:t>douce</a:t>
                      </a:r>
                      <a:endParaRPr lang="en-IE" sz="1400" dirty="0"/>
                    </a:p>
                  </a:txBody>
                  <a:tcPr anchor="ctr"/>
                </a:tc>
                <a:tc>
                  <a:txBody>
                    <a:bodyPr/>
                    <a:lstStyle/>
                    <a:p>
                      <a:r>
                        <a:rPr lang="en-IE" sz="1400" dirty="0"/>
                        <a:t>Fraction phosphate</a:t>
                      </a:r>
                    </a:p>
                  </a:txBody>
                  <a:tcPr anchor="ctr"/>
                </a:tc>
                <a:tc>
                  <a:txBody>
                    <a:bodyPr/>
                    <a:lstStyle/>
                    <a:p>
                      <a:r>
                        <a:rPr lang="en-IE" sz="1400" dirty="0"/>
                        <a:t>kg P</a:t>
                      </a:r>
                    </a:p>
                  </a:txBody>
                  <a:tcPr anchor="ctr"/>
                </a:tc>
                <a:tc>
                  <a:txBody>
                    <a:bodyPr/>
                    <a:lstStyle/>
                    <a:p>
                      <a:r>
                        <a:rPr lang="en-IE" sz="1400" dirty="0"/>
                        <a:t>Ion phosphate, </a:t>
                      </a:r>
                      <a:r>
                        <a:rPr lang="en-IE" sz="1400" dirty="0" err="1"/>
                        <a:t>phosphore</a:t>
                      </a:r>
                      <a:r>
                        <a:rPr lang="en-IE" sz="1400" dirty="0"/>
                        <a:t> sous </a:t>
                      </a:r>
                      <a:r>
                        <a:rPr lang="en-IE" sz="1400" dirty="0" err="1"/>
                        <a:t>différentes</a:t>
                      </a:r>
                      <a:r>
                        <a:rPr lang="en-IE" sz="1400" dirty="0"/>
                        <a:t> </a:t>
                      </a:r>
                      <a:r>
                        <a:rPr lang="en-IE" sz="1400" dirty="0" err="1"/>
                        <a:t>formes</a:t>
                      </a:r>
                      <a:r>
                        <a:rPr lang="en-IE" sz="1400" dirty="0"/>
                        <a:t>, …</a:t>
                      </a:r>
                    </a:p>
                  </a:txBody>
                  <a:tcPr anchor="ctr"/>
                </a:tc>
                <a:extLst>
                  <a:ext uri="{0D108BD9-81ED-4DB2-BD59-A6C34878D82A}">
                    <a16:rowId xmlns:a16="http://schemas.microsoft.com/office/drawing/2014/main" val="2707053105"/>
                  </a:ext>
                </a:extLst>
              </a:tr>
              <a:tr h="820027">
                <a:tc>
                  <a:txBody>
                    <a:bodyPr/>
                    <a:lstStyle/>
                    <a:p>
                      <a:r>
                        <a:rPr lang="en-IE" sz="1400" dirty="0" err="1"/>
                        <a:t>Ressources</a:t>
                      </a:r>
                      <a:r>
                        <a:rPr lang="en-IE" sz="1400" dirty="0"/>
                        <a:t> </a:t>
                      </a:r>
                      <a:r>
                        <a:rPr lang="en-IE" sz="1400" dirty="0" err="1"/>
                        <a:t>minérales</a:t>
                      </a:r>
                      <a:r>
                        <a:rPr lang="en-IE" sz="1400" dirty="0"/>
                        <a:t> et </a:t>
                      </a:r>
                      <a:r>
                        <a:rPr lang="en-IE" sz="1400" dirty="0" err="1"/>
                        <a:t>métalliques</a:t>
                      </a:r>
                      <a:endParaRPr lang="en-IE" sz="1400" dirty="0"/>
                    </a:p>
                  </a:txBody>
                  <a:tcPr anchor="ctr"/>
                </a:tc>
                <a:tc>
                  <a:txBody>
                    <a:bodyPr/>
                    <a:lstStyle/>
                    <a:p>
                      <a:r>
                        <a:rPr lang="en-IE" sz="1400" dirty="0" err="1"/>
                        <a:t>Potentiel</a:t>
                      </a:r>
                      <a:r>
                        <a:rPr lang="en-IE" sz="1400" dirty="0"/>
                        <a:t> de </a:t>
                      </a:r>
                      <a:r>
                        <a:rPr lang="en-IE" sz="1400" dirty="0" err="1"/>
                        <a:t>déplétion</a:t>
                      </a:r>
                      <a:r>
                        <a:rPr lang="en-IE" sz="1400" dirty="0"/>
                        <a:t> </a:t>
                      </a:r>
                      <a:r>
                        <a:rPr lang="en-IE" sz="1400" dirty="0" err="1"/>
                        <a:t>abiotique</a:t>
                      </a:r>
                      <a:endParaRPr lang="en-IE" sz="1400" dirty="0"/>
                    </a:p>
                  </a:txBody>
                  <a:tcPr anchor="ctr"/>
                </a:tc>
                <a:tc>
                  <a:txBody>
                    <a:bodyPr/>
                    <a:lstStyle/>
                    <a:p>
                      <a:r>
                        <a:rPr lang="en-IE" sz="1400" dirty="0"/>
                        <a:t>kg Sb eq.</a:t>
                      </a:r>
                    </a:p>
                  </a:txBody>
                  <a:tcPr anchor="ctr"/>
                </a:tc>
                <a:tc>
                  <a:txBody>
                    <a:bodyPr/>
                    <a:lstStyle/>
                    <a:p>
                      <a:r>
                        <a:rPr lang="en-IE" sz="1400" dirty="0"/>
                        <a:t>Or, </a:t>
                      </a:r>
                      <a:r>
                        <a:rPr lang="en-IE" sz="1400" dirty="0" err="1"/>
                        <a:t>platine</a:t>
                      </a:r>
                      <a:r>
                        <a:rPr lang="en-IE" sz="1400" dirty="0"/>
                        <a:t>, argent, </a:t>
                      </a:r>
                      <a:r>
                        <a:rPr lang="en-IE" sz="1400" dirty="0" err="1"/>
                        <a:t>molybdène</a:t>
                      </a:r>
                      <a:r>
                        <a:rPr lang="en-IE" sz="1400" dirty="0"/>
                        <a:t>, indium, </a:t>
                      </a:r>
                      <a:r>
                        <a:rPr lang="en-IE" sz="1400" dirty="0" err="1"/>
                        <a:t>antimoine</a:t>
                      </a:r>
                      <a:r>
                        <a:rPr lang="en-IE" sz="1400" dirty="0"/>
                        <a:t>, </a:t>
                      </a:r>
                      <a:r>
                        <a:rPr lang="en-IE" sz="1400" dirty="0" err="1"/>
                        <a:t>cuivre</a:t>
                      </a:r>
                      <a:r>
                        <a:rPr lang="en-IE" sz="1400" dirty="0"/>
                        <a:t>, …</a:t>
                      </a:r>
                    </a:p>
                  </a:txBody>
                  <a:tcPr anchor="ctr"/>
                </a:tc>
                <a:extLst>
                  <a:ext uri="{0D108BD9-81ED-4DB2-BD59-A6C34878D82A}">
                    <a16:rowId xmlns:a16="http://schemas.microsoft.com/office/drawing/2014/main" val="4045494914"/>
                  </a:ext>
                </a:extLst>
              </a:tr>
              <a:tr h="820027">
                <a:tc>
                  <a:txBody>
                    <a:bodyPr/>
                    <a:lstStyle/>
                    <a:p>
                      <a:r>
                        <a:rPr lang="en-IE" sz="1400" dirty="0" err="1"/>
                        <a:t>Émissions</a:t>
                      </a:r>
                      <a:r>
                        <a:rPr lang="en-IE" sz="1400" dirty="0"/>
                        <a:t> de </a:t>
                      </a:r>
                      <a:r>
                        <a:rPr lang="en-IE" sz="1400" dirty="0" err="1"/>
                        <a:t>particules</a:t>
                      </a:r>
                      <a:endParaRPr lang="en-IE" sz="1400" dirty="0"/>
                    </a:p>
                  </a:txBody>
                  <a:tcPr anchor="ctr"/>
                </a:tc>
                <a:tc>
                  <a:txBody>
                    <a:bodyPr/>
                    <a:lstStyle/>
                    <a:p>
                      <a:r>
                        <a:rPr lang="en-IE" sz="1400" dirty="0"/>
                        <a:t>Incidence de maladies</a:t>
                      </a:r>
                    </a:p>
                  </a:txBody>
                  <a:tcPr anchor="ctr"/>
                </a:tc>
                <a:tc>
                  <a:txBody>
                    <a:bodyPr/>
                    <a:lstStyle/>
                    <a:p>
                      <a:r>
                        <a:rPr lang="en-IE" sz="1400" dirty="0"/>
                        <a:t>disease incidence</a:t>
                      </a:r>
                    </a:p>
                  </a:txBody>
                  <a:tcPr anchor="ctr"/>
                </a:tc>
                <a:tc>
                  <a:txBody>
                    <a:bodyPr/>
                    <a:lstStyle/>
                    <a:p>
                      <a:r>
                        <a:rPr lang="en-IE" sz="1400" dirty="0"/>
                        <a:t>PM</a:t>
                      </a:r>
                      <a:r>
                        <a:rPr lang="en-IE" sz="1400" baseline="-25000" dirty="0"/>
                        <a:t>2.5</a:t>
                      </a:r>
                      <a:r>
                        <a:rPr lang="en-IE" sz="1400" dirty="0"/>
                        <a:t>, PM</a:t>
                      </a:r>
                      <a:r>
                        <a:rPr lang="en-IE" sz="1400" baseline="-25000" dirty="0"/>
                        <a:t>10</a:t>
                      </a:r>
                      <a:r>
                        <a:rPr lang="en-IE" sz="1400" dirty="0"/>
                        <a:t>, NH</a:t>
                      </a:r>
                      <a:r>
                        <a:rPr lang="en-IE" sz="1400" baseline="-25000" dirty="0"/>
                        <a:t>3</a:t>
                      </a:r>
                      <a:r>
                        <a:rPr lang="en-IE" sz="1400" dirty="0"/>
                        <a:t>, SO</a:t>
                      </a:r>
                      <a:r>
                        <a:rPr lang="en-IE" sz="1400" baseline="-25000" dirty="0"/>
                        <a:t>2</a:t>
                      </a:r>
                      <a:r>
                        <a:rPr lang="en-IE" sz="1400" dirty="0"/>
                        <a:t>, SO</a:t>
                      </a:r>
                      <a:r>
                        <a:rPr lang="en-IE" sz="1400" baseline="-25000" dirty="0"/>
                        <a:t>3</a:t>
                      </a:r>
                      <a:r>
                        <a:rPr lang="en-IE" sz="1400" dirty="0"/>
                        <a:t>, NO</a:t>
                      </a:r>
                      <a:r>
                        <a:rPr lang="en-IE" sz="1400" baseline="-25000" dirty="0"/>
                        <a:t>x</a:t>
                      </a:r>
                      <a:r>
                        <a:rPr lang="en-IE" sz="1400" dirty="0"/>
                        <a:t>, …</a:t>
                      </a:r>
                    </a:p>
                  </a:txBody>
                  <a:tcPr anchor="ctr"/>
                </a:tc>
                <a:extLst>
                  <a:ext uri="{0D108BD9-81ED-4DB2-BD59-A6C34878D82A}">
                    <a16:rowId xmlns:a16="http://schemas.microsoft.com/office/drawing/2014/main" val="3935537177"/>
                  </a:ext>
                </a:extLst>
              </a:tr>
            </a:tbl>
          </a:graphicData>
        </a:graphic>
      </p:graphicFrame>
      <p:pic>
        <p:nvPicPr>
          <p:cNvPr id="7" name="Picture 6" descr="A glacier with smoke coming out of it with Perito Moreno Glacier in the background&#10;&#10;Description automatically generated">
            <a:extLst>
              <a:ext uri="{FF2B5EF4-FFF2-40B4-BE49-F238E27FC236}">
                <a16:creationId xmlns:a16="http://schemas.microsoft.com/office/drawing/2014/main" id="{AE362E78-A11B-1AA8-080A-CA014E45DE5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76662" y="2073473"/>
            <a:ext cx="1038225" cy="584002"/>
          </a:xfrm>
          <a:prstGeom prst="rect">
            <a:avLst/>
          </a:prstGeom>
        </p:spPr>
      </p:pic>
      <p:pic>
        <p:nvPicPr>
          <p:cNvPr id="9" name="Picture 8" descr="A close up of a pipe&#10;&#10;Description automatically generated">
            <a:extLst>
              <a:ext uri="{FF2B5EF4-FFF2-40B4-BE49-F238E27FC236}">
                <a16:creationId xmlns:a16="http://schemas.microsoft.com/office/drawing/2014/main" id="{5A057249-EAA8-E894-2506-AC8A5B48CD11}"/>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46875"/>
          <a:stretch/>
        </p:blipFill>
        <p:spPr>
          <a:xfrm>
            <a:off x="3776662" y="2960090"/>
            <a:ext cx="1038225" cy="508933"/>
          </a:xfrm>
          <a:prstGeom prst="rect">
            <a:avLst/>
          </a:prstGeom>
        </p:spPr>
      </p:pic>
      <p:pic>
        <p:nvPicPr>
          <p:cNvPr id="11" name="Picture 10" descr="A fish in the water&#10;&#10;Description automatically generated">
            <a:extLst>
              <a:ext uri="{FF2B5EF4-FFF2-40B4-BE49-F238E27FC236}">
                <a16:creationId xmlns:a16="http://schemas.microsoft.com/office/drawing/2014/main" id="{DE6F6A7E-D4E7-1361-DC42-EAF4E608793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76662" y="3750079"/>
            <a:ext cx="1036800" cy="777600"/>
          </a:xfrm>
          <a:prstGeom prst="rect">
            <a:avLst/>
          </a:prstGeom>
        </p:spPr>
      </p:pic>
      <p:pic>
        <p:nvPicPr>
          <p:cNvPr id="14" name="Picture 13" descr="A long shot of a quarry&#10;&#10;Description automatically generated with medium confidence">
            <a:extLst>
              <a:ext uri="{FF2B5EF4-FFF2-40B4-BE49-F238E27FC236}">
                <a16:creationId xmlns:a16="http://schemas.microsoft.com/office/drawing/2014/main" id="{69C6CFBD-AA3A-BC54-A416-8879002C594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76662" y="4662352"/>
            <a:ext cx="1036800" cy="560520"/>
          </a:xfrm>
          <a:prstGeom prst="rect">
            <a:avLst/>
          </a:prstGeom>
        </p:spPr>
      </p:pic>
      <p:pic>
        <p:nvPicPr>
          <p:cNvPr id="17" name="Picture 16" descr="A diagram of the human lungs&#10;&#10;Description automatically generated">
            <a:extLst>
              <a:ext uri="{FF2B5EF4-FFF2-40B4-BE49-F238E27FC236}">
                <a16:creationId xmlns:a16="http://schemas.microsoft.com/office/drawing/2014/main" id="{7C0A34C8-35BE-7FEF-3988-D77ABFC5BEF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776662" y="5462319"/>
            <a:ext cx="1036800" cy="654545"/>
          </a:xfrm>
          <a:prstGeom prst="rect">
            <a:avLst/>
          </a:prstGeom>
        </p:spPr>
      </p:pic>
      <p:sp>
        <p:nvSpPr>
          <p:cNvPr id="18" name="TextBox 17">
            <a:extLst>
              <a:ext uri="{FF2B5EF4-FFF2-40B4-BE49-F238E27FC236}">
                <a16:creationId xmlns:a16="http://schemas.microsoft.com/office/drawing/2014/main" id="{57934ED5-39F9-56FD-F39E-A62A5215CE73}"/>
              </a:ext>
            </a:extLst>
          </p:cNvPr>
          <p:cNvSpPr txBox="1"/>
          <p:nvPr/>
        </p:nvSpPr>
        <p:spPr>
          <a:xfrm>
            <a:off x="10058400" y="2073473"/>
            <a:ext cx="1762125" cy="397490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en-IE" dirty="0" err="1">
                <a:solidFill>
                  <a:schemeClr val="accent1">
                    <a:lumMod val="20000"/>
                    <a:lumOff val="80000"/>
                  </a:schemeClr>
                </a:solidFill>
                <a:latin typeface="+mn-lt"/>
              </a:rPr>
              <a:t>Pouvez-vous</a:t>
            </a:r>
            <a:r>
              <a:rPr lang="en-IE" dirty="0">
                <a:solidFill>
                  <a:schemeClr val="accent1">
                    <a:lumMod val="20000"/>
                    <a:lumOff val="80000"/>
                  </a:schemeClr>
                </a:solidFill>
                <a:latin typeface="+mn-lt"/>
              </a:rPr>
              <a:t> </a:t>
            </a:r>
            <a:r>
              <a:rPr lang="en-IE" dirty="0" err="1">
                <a:solidFill>
                  <a:schemeClr val="accent1">
                    <a:lumMod val="20000"/>
                    <a:lumOff val="80000"/>
                  </a:schemeClr>
                </a:solidFill>
                <a:latin typeface="+mn-lt"/>
              </a:rPr>
              <a:t>nommer</a:t>
            </a:r>
            <a:r>
              <a:rPr lang="en-IE" dirty="0">
                <a:solidFill>
                  <a:schemeClr val="accent1">
                    <a:lumMod val="20000"/>
                    <a:lumOff val="80000"/>
                  </a:schemeClr>
                </a:solidFill>
                <a:latin typeface="+mn-lt"/>
              </a:rPr>
              <a:t> des substances de </a:t>
            </a:r>
            <a:r>
              <a:rPr lang="en-IE" dirty="0" err="1">
                <a:solidFill>
                  <a:schemeClr val="accent1">
                    <a:lumMod val="20000"/>
                    <a:lumOff val="80000"/>
                  </a:schemeClr>
                </a:solidFill>
                <a:latin typeface="+mn-lt"/>
              </a:rPr>
              <a:t>cette</a:t>
            </a:r>
            <a:r>
              <a:rPr lang="en-IE" dirty="0">
                <a:solidFill>
                  <a:schemeClr val="accent1">
                    <a:lumMod val="20000"/>
                    <a:lumOff val="80000"/>
                  </a:schemeClr>
                </a:solidFill>
                <a:latin typeface="+mn-lt"/>
              </a:rPr>
              <a:t> </a:t>
            </a:r>
            <a:r>
              <a:rPr lang="en-IE" dirty="0" err="1">
                <a:solidFill>
                  <a:schemeClr val="accent1">
                    <a:lumMod val="20000"/>
                    <a:lumOff val="80000"/>
                  </a:schemeClr>
                </a:solidFill>
                <a:latin typeface="+mn-lt"/>
              </a:rPr>
              <a:t>colonne</a:t>
            </a:r>
            <a:r>
              <a:rPr lang="en-IE" dirty="0">
                <a:solidFill>
                  <a:schemeClr val="accent1">
                    <a:lumMod val="20000"/>
                    <a:lumOff val="80000"/>
                  </a:schemeClr>
                </a:solidFill>
                <a:latin typeface="+mn-lt"/>
              </a:rPr>
              <a:t> ?</a:t>
            </a:r>
          </a:p>
        </p:txBody>
      </p:sp>
    </p:spTree>
    <p:extLst>
      <p:ext uri="{BB962C8B-B14F-4D97-AF65-F5344CB8AC3E}">
        <p14:creationId xmlns:p14="http://schemas.microsoft.com/office/powerpoint/2010/main" val="154570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1788608"/>
            <a:ext cx="3679786" cy="69741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Climate change</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Tree>
    <p:extLst>
      <p:ext uri="{BB962C8B-B14F-4D97-AF65-F5344CB8AC3E}">
        <p14:creationId xmlns:p14="http://schemas.microsoft.com/office/powerpoint/2010/main" val="253757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2474409"/>
            <a:ext cx="3679786" cy="59899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0" name="Rectangle 9">
            <a:extLst>
              <a:ext uri="{FF2B5EF4-FFF2-40B4-BE49-F238E27FC236}">
                <a16:creationId xmlns:a16="http://schemas.microsoft.com/office/drawing/2014/main" id="{52611415-3577-4087-96E0-21E48FEC4F4A}"/>
              </a:ext>
            </a:extLst>
          </p:cNvPr>
          <p:cNvSpPr/>
          <p:nvPr/>
        </p:nvSpPr>
        <p:spPr>
          <a:xfrm>
            <a:off x="600529" y="4076700"/>
            <a:ext cx="3679786" cy="482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sp>
        <p:nvSpPr>
          <p:cNvPr id="11" name="Rectangle 10">
            <a:extLst>
              <a:ext uri="{FF2B5EF4-FFF2-40B4-BE49-F238E27FC236}">
                <a16:creationId xmlns:a16="http://schemas.microsoft.com/office/drawing/2014/main" id="{7536BBF0-1EE9-4E7F-809D-8501EEB5B22A}"/>
              </a:ext>
            </a:extLst>
          </p:cNvPr>
          <p:cNvSpPr/>
          <p:nvPr/>
        </p:nvSpPr>
        <p:spPr>
          <a:xfrm>
            <a:off x="600529" y="5448300"/>
            <a:ext cx="3679786" cy="38735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spTree>
    <p:extLst>
      <p:ext uri="{BB962C8B-B14F-4D97-AF65-F5344CB8AC3E}">
        <p14:creationId xmlns:p14="http://schemas.microsoft.com/office/powerpoint/2010/main" val="192875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3064958"/>
            <a:ext cx="3679786" cy="99904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Toxicity</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2" name="Rectangle 11">
            <a:extLst>
              <a:ext uri="{FF2B5EF4-FFF2-40B4-BE49-F238E27FC236}">
                <a16:creationId xmlns:a16="http://schemas.microsoft.com/office/drawing/2014/main" id="{507D19B8-3029-4CC5-BE0C-D83381F3C4E6}"/>
              </a:ext>
            </a:extLst>
          </p:cNvPr>
          <p:cNvSpPr/>
          <p:nvPr/>
        </p:nvSpPr>
        <p:spPr>
          <a:xfrm>
            <a:off x="4550229" y="4351773"/>
            <a:ext cx="3291122" cy="42977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Toxicity</a:t>
            </a:r>
          </a:p>
        </p:txBody>
      </p:sp>
    </p:spTree>
    <p:extLst>
      <p:ext uri="{BB962C8B-B14F-4D97-AF65-F5344CB8AC3E}">
        <p14:creationId xmlns:p14="http://schemas.microsoft.com/office/powerpoint/2010/main" val="23732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2"/>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3"/>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4"/>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5"/>
          <a:stretch>
            <a:fillRect/>
          </a:stretch>
        </p:blipFill>
        <p:spPr>
          <a:xfrm>
            <a:off x="9693674" y="3939642"/>
            <a:ext cx="1857075" cy="2641600"/>
          </a:xfrm>
          <a:prstGeom prst="rect">
            <a:avLst/>
          </a:prstGeom>
        </p:spPr>
      </p:pic>
      <p:sp>
        <p:nvSpPr>
          <p:cNvPr id="11" name="Rectangle 10">
            <a:extLst>
              <a:ext uri="{FF2B5EF4-FFF2-40B4-BE49-F238E27FC236}">
                <a16:creationId xmlns:a16="http://schemas.microsoft.com/office/drawing/2014/main" id="{3B20A862-263F-49A1-8F08-A259BF0E993D}"/>
              </a:ext>
            </a:extLst>
          </p:cNvPr>
          <p:cNvSpPr/>
          <p:nvPr/>
        </p:nvSpPr>
        <p:spPr>
          <a:xfrm>
            <a:off x="600529" y="4566662"/>
            <a:ext cx="3679786" cy="89116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Radiation</a:t>
            </a:r>
          </a:p>
        </p:txBody>
      </p:sp>
    </p:spTree>
    <p:extLst>
      <p:ext uri="{BB962C8B-B14F-4D97-AF65-F5344CB8AC3E}">
        <p14:creationId xmlns:p14="http://schemas.microsoft.com/office/powerpoint/2010/main" val="103148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1" name="Rectangle 10">
            <a:extLst>
              <a:ext uri="{FF2B5EF4-FFF2-40B4-BE49-F238E27FC236}">
                <a16:creationId xmlns:a16="http://schemas.microsoft.com/office/drawing/2014/main" id="{3B20A862-263F-49A1-8F08-A259BF0E993D}"/>
              </a:ext>
            </a:extLst>
          </p:cNvPr>
          <p:cNvSpPr/>
          <p:nvPr/>
        </p:nvSpPr>
        <p:spPr>
          <a:xfrm>
            <a:off x="4572454" y="2494552"/>
            <a:ext cx="3268897" cy="184884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Eutrophication</a:t>
            </a:r>
          </a:p>
        </p:txBody>
      </p:sp>
    </p:spTree>
    <p:extLst>
      <p:ext uri="{BB962C8B-B14F-4D97-AF65-F5344CB8AC3E}">
        <p14:creationId xmlns:p14="http://schemas.microsoft.com/office/powerpoint/2010/main" val="269733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00" y="368608"/>
            <a:ext cx="11232000" cy="852709"/>
          </a:xfrm>
        </p:spPr>
        <p:txBody>
          <a:bodyPr>
            <a:normAutofit/>
          </a:bodyPr>
          <a:lstStyle/>
          <a:p>
            <a:r>
              <a:rPr lang="fr-FR" noProof="0" dirty="0"/>
              <a:t>L’ACV, c’est quoi ?</a:t>
            </a:r>
          </a:p>
        </p:txBody>
      </p:sp>
      <p:sp>
        <p:nvSpPr>
          <p:cNvPr id="32" name="Content Placeholder 31">
            <a:extLst>
              <a:ext uri="{FF2B5EF4-FFF2-40B4-BE49-F238E27FC236}">
                <a16:creationId xmlns:a16="http://schemas.microsoft.com/office/drawing/2014/main" id="{9FF980A7-D98A-DB6E-53B4-99957ADD8634}"/>
              </a:ext>
            </a:extLst>
          </p:cNvPr>
          <p:cNvSpPr>
            <a:spLocks noGrp="1"/>
          </p:cNvSpPr>
          <p:nvPr>
            <p:ph idx="1"/>
          </p:nvPr>
        </p:nvSpPr>
        <p:spPr/>
        <p:txBody>
          <a:bodyPr/>
          <a:lstStyle/>
          <a:p>
            <a:endParaRPr lang="en-IE"/>
          </a:p>
        </p:txBody>
      </p:sp>
      <p:grpSp>
        <p:nvGrpSpPr>
          <p:cNvPr id="7" name="Group 6"/>
          <p:cNvGrpSpPr/>
          <p:nvPr/>
        </p:nvGrpSpPr>
        <p:grpSpPr>
          <a:xfrm>
            <a:off x="7759701" y="113803"/>
            <a:ext cx="4432300" cy="4437106"/>
            <a:chOff x="5429248" y="2063"/>
            <a:chExt cx="3324225" cy="3327829"/>
          </a:xfrm>
        </p:grpSpPr>
        <p:pic>
          <p:nvPicPr>
            <p:cNvPr id="8" name="Picture 7"/>
            <p:cNvPicPr>
              <a:picLocks noChangeAspect="1"/>
            </p:cNvPicPr>
            <p:nvPr/>
          </p:nvPicPr>
          <p:blipFill>
            <a:blip r:embed="rId3"/>
            <a:stretch>
              <a:fillRect/>
            </a:stretch>
          </p:blipFill>
          <p:spPr>
            <a:xfrm>
              <a:off x="5574225" y="2063"/>
              <a:ext cx="3034273" cy="292314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429248" y="2983643"/>
              <a:ext cx="3324225" cy="346249"/>
            </a:xfrm>
            <a:prstGeom prst="rect">
              <a:avLst/>
            </a:prstGeom>
          </p:spPr>
          <p:txBody>
            <a:bodyPr wrap="square">
              <a:spAutoFit/>
            </a:bodyPr>
            <a:lstStyle/>
            <a:p>
              <a:r>
                <a:rPr lang="en-GB" sz="1200" dirty="0">
                  <a:hlinkClick r:id="rId4"/>
                </a:rPr>
                <a:t>https://www.theguardian.com/environment/2015/jan/29/biofuels-are-not-the-green-alternative-to-fossil-fuels-they-are-sold-as</a:t>
              </a:r>
              <a:endParaRPr lang="en-GB" sz="1200" dirty="0"/>
            </a:p>
          </p:txBody>
        </p:sp>
      </p:grpSp>
      <p:grpSp>
        <p:nvGrpSpPr>
          <p:cNvPr id="10" name="Group 9"/>
          <p:cNvGrpSpPr/>
          <p:nvPr/>
        </p:nvGrpSpPr>
        <p:grpSpPr>
          <a:xfrm>
            <a:off x="501182" y="2603395"/>
            <a:ext cx="4518255" cy="4487544"/>
            <a:chOff x="573709" y="434213"/>
            <a:chExt cx="3998290" cy="3829784"/>
          </a:xfrm>
        </p:grpSpPr>
        <p:pic>
          <p:nvPicPr>
            <p:cNvPr id="11" name="Picture 10"/>
            <p:cNvPicPr>
              <a:picLocks noChangeAspect="1"/>
            </p:cNvPicPr>
            <p:nvPr/>
          </p:nvPicPr>
          <p:blipFill>
            <a:blip r:embed="rId5"/>
            <a:stretch>
              <a:fillRect/>
            </a:stretch>
          </p:blipFill>
          <p:spPr>
            <a:xfrm>
              <a:off x="577184" y="434213"/>
              <a:ext cx="3994815" cy="3419475"/>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573709" y="3870000"/>
              <a:ext cx="3998289" cy="393997"/>
            </a:xfrm>
            <a:prstGeom prst="rect">
              <a:avLst/>
            </a:prstGeom>
          </p:spPr>
          <p:txBody>
            <a:bodyPr wrap="square">
              <a:spAutoFit/>
            </a:bodyPr>
            <a:lstStyle/>
            <a:p>
              <a:r>
                <a:rPr lang="en-GB" sz="1200" dirty="0">
                  <a:hlinkClick r:id="rId6"/>
                </a:rPr>
                <a:t>http://nymag.com/intelligencer/2013/02/your-paper-cup-is-destroying-the-world.html</a:t>
              </a:r>
              <a:endParaRPr lang="en-GB" sz="1200" dirty="0"/>
            </a:p>
          </p:txBody>
        </p:sp>
      </p:grpSp>
      <p:grpSp>
        <p:nvGrpSpPr>
          <p:cNvPr id="13" name="Group 12"/>
          <p:cNvGrpSpPr/>
          <p:nvPr/>
        </p:nvGrpSpPr>
        <p:grpSpPr>
          <a:xfrm>
            <a:off x="5120047" y="3863183"/>
            <a:ext cx="8128000" cy="2569653"/>
            <a:chOff x="5295900" y="2614803"/>
            <a:chExt cx="6096000" cy="1927240"/>
          </a:xfrm>
        </p:grpSpPr>
        <p:pic>
          <p:nvPicPr>
            <p:cNvPr id="14" name="Picture 13"/>
            <p:cNvPicPr>
              <a:picLocks noChangeAspect="1"/>
            </p:cNvPicPr>
            <p:nvPr/>
          </p:nvPicPr>
          <p:blipFill>
            <a:blip r:embed="rId7"/>
            <a:stretch>
              <a:fillRect/>
            </a:stretch>
          </p:blipFill>
          <p:spPr>
            <a:xfrm>
              <a:off x="5295900" y="2614803"/>
              <a:ext cx="5288287" cy="1688824"/>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5295900" y="4334294"/>
              <a:ext cx="6096000" cy="207749"/>
            </a:xfrm>
            <a:prstGeom prst="rect">
              <a:avLst/>
            </a:prstGeom>
          </p:spPr>
          <p:txBody>
            <a:bodyPr>
              <a:spAutoFit/>
            </a:bodyPr>
            <a:lstStyle/>
            <a:p>
              <a:r>
                <a:rPr lang="en-GB" sz="1200" dirty="0">
                  <a:hlinkClick r:id="rId8"/>
                </a:rPr>
                <a:t>https://www.theguardian.com/football/ng-interactive/2017/dec/25/how-green-are-electric-cars</a:t>
              </a:r>
              <a:endParaRPr lang="en-GB" sz="1200" dirty="0"/>
            </a:p>
          </p:txBody>
        </p:sp>
      </p:grpSp>
      <p:grpSp>
        <p:nvGrpSpPr>
          <p:cNvPr id="4" name="Group 3"/>
          <p:cNvGrpSpPr/>
          <p:nvPr/>
        </p:nvGrpSpPr>
        <p:grpSpPr>
          <a:xfrm>
            <a:off x="193300" y="4266083"/>
            <a:ext cx="8128000" cy="2153053"/>
            <a:chOff x="995362" y="4851223"/>
            <a:chExt cx="6096000" cy="1614790"/>
          </a:xfrm>
        </p:grpSpPr>
        <p:pic>
          <p:nvPicPr>
            <p:cNvPr id="5" name="Picture 4"/>
            <p:cNvPicPr>
              <a:picLocks noChangeAspect="1"/>
            </p:cNvPicPr>
            <p:nvPr/>
          </p:nvPicPr>
          <p:blipFill>
            <a:blip r:embed="rId9"/>
            <a:stretch>
              <a:fillRect/>
            </a:stretch>
          </p:blipFill>
          <p:spPr>
            <a:xfrm>
              <a:off x="995362" y="4851223"/>
              <a:ext cx="5262757" cy="1287639"/>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995362" y="6119764"/>
              <a:ext cx="6096000" cy="346249"/>
            </a:xfrm>
            <a:prstGeom prst="rect">
              <a:avLst/>
            </a:prstGeom>
          </p:spPr>
          <p:txBody>
            <a:bodyPr>
              <a:spAutoFit/>
            </a:bodyPr>
            <a:lstStyle/>
            <a:p>
              <a:r>
                <a:rPr lang="en-GB" sz="1200" dirty="0">
                  <a:hlinkClick r:id="rId10"/>
                </a:rPr>
                <a:t>https://www.theverge.com/2018/5/12/17337602/plastic-tote-bags-climate-change-litter-life-cycle-assessments-environment</a:t>
              </a:r>
              <a:endParaRPr lang="en-GB" sz="1200" dirty="0"/>
            </a:p>
          </p:txBody>
        </p:sp>
      </p:grpSp>
      <p:grpSp>
        <p:nvGrpSpPr>
          <p:cNvPr id="16" name="Group 15"/>
          <p:cNvGrpSpPr/>
          <p:nvPr/>
        </p:nvGrpSpPr>
        <p:grpSpPr>
          <a:xfrm>
            <a:off x="1072593" y="1385179"/>
            <a:ext cx="4864535" cy="4553760"/>
            <a:chOff x="1334274" y="2988262"/>
            <a:chExt cx="3648401" cy="3415320"/>
          </a:xfrm>
        </p:grpSpPr>
        <p:pic>
          <p:nvPicPr>
            <p:cNvPr id="17" name="Picture 16"/>
            <p:cNvPicPr>
              <a:picLocks noChangeAspect="1"/>
            </p:cNvPicPr>
            <p:nvPr/>
          </p:nvPicPr>
          <p:blipFill>
            <a:blip r:embed="rId11"/>
            <a:stretch>
              <a:fillRect/>
            </a:stretch>
          </p:blipFill>
          <p:spPr>
            <a:xfrm>
              <a:off x="1334274" y="2988262"/>
              <a:ext cx="3648401" cy="3176386"/>
            </a:xfrm>
            <a:prstGeom prst="rect">
              <a:avLst/>
            </a:prstGeom>
            <a:ln>
              <a:noFill/>
            </a:ln>
            <a:effectLst>
              <a:outerShdw blurRad="292100" dist="139700" dir="2700000" algn="tl" rotWithShape="0">
                <a:srgbClr val="333333">
                  <a:alpha val="65000"/>
                </a:srgbClr>
              </a:outerShdw>
            </a:effectLst>
          </p:spPr>
        </p:pic>
        <p:sp>
          <p:nvSpPr>
            <p:cNvPr id="18" name="Rectangle 17"/>
            <p:cNvSpPr/>
            <p:nvPr/>
          </p:nvSpPr>
          <p:spPr>
            <a:xfrm>
              <a:off x="1334274" y="6195833"/>
              <a:ext cx="3137782" cy="207749"/>
            </a:xfrm>
            <a:prstGeom prst="rect">
              <a:avLst/>
            </a:prstGeom>
          </p:spPr>
          <p:txBody>
            <a:bodyPr wrap="none">
              <a:spAutoFit/>
            </a:bodyPr>
            <a:lstStyle/>
            <a:p>
              <a:r>
                <a:rPr lang="en-GB" sz="1200" dirty="0">
                  <a:hlinkClick r:id="rId12"/>
                </a:rPr>
                <a:t>https://www.bbc.com/news/science-environment-46459714</a:t>
              </a:r>
              <a:endParaRPr lang="en-GB" sz="1200" dirty="0"/>
            </a:p>
          </p:txBody>
        </p:sp>
      </p:grpSp>
      <p:grpSp>
        <p:nvGrpSpPr>
          <p:cNvPr id="19" name="Group 18"/>
          <p:cNvGrpSpPr/>
          <p:nvPr/>
        </p:nvGrpSpPr>
        <p:grpSpPr>
          <a:xfrm>
            <a:off x="5384209" y="245550"/>
            <a:ext cx="8128000" cy="5315617"/>
            <a:chOff x="6540586" y="174094"/>
            <a:chExt cx="6096000" cy="3986713"/>
          </a:xfrm>
        </p:grpSpPr>
        <p:pic>
          <p:nvPicPr>
            <p:cNvPr id="20" name="Picture 19"/>
            <p:cNvPicPr>
              <a:picLocks noChangeAspect="1"/>
            </p:cNvPicPr>
            <p:nvPr/>
          </p:nvPicPr>
          <p:blipFill>
            <a:blip r:embed="rId13"/>
            <a:stretch>
              <a:fillRect/>
            </a:stretch>
          </p:blipFill>
          <p:spPr>
            <a:xfrm>
              <a:off x="6540586" y="174094"/>
              <a:ext cx="4114784" cy="3819525"/>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a:xfrm>
              <a:off x="6540586" y="3953058"/>
              <a:ext cx="6096000" cy="207749"/>
            </a:xfrm>
            <a:prstGeom prst="rect">
              <a:avLst/>
            </a:prstGeom>
          </p:spPr>
          <p:txBody>
            <a:bodyPr>
              <a:spAutoFit/>
            </a:bodyPr>
            <a:lstStyle/>
            <a:p>
              <a:r>
                <a:rPr lang="en-GB" sz="1200" dirty="0">
                  <a:hlinkClick r:id="rId14"/>
                </a:rPr>
                <a:t>https://www.economist.com/science-and-technology/2016/12/10/how-clean-is-solar-power</a:t>
              </a:r>
              <a:endParaRPr lang="en-GB" sz="1200" dirty="0"/>
            </a:p>
          </p:txBody>
        </p:sp>
      </p:grpSp>
      <p:grpSp>
        <p:nvGrpSpPr>
          <p:cNvPr id="22" name="Group 21"/>
          <p:cNvGrpSpPr/>
          <p:nvPr/>
        </p:nvGrpSpPr>
        <p:grpSpPr>
          <a:xfrm>
            <a:off x="3583999" y="932870"/>
            <a:ext cx="8128000" cy="2049629"/>
            <a:chOff x="4591050" y="2832127"/>
            <a:chExt cx="6096000" cy="1537222"/>
          </a:xfrm>
        </p:grpSpPr>
        <p:pic>
          <p:nvPicPr>
            <p:cNvPr id="23" name="Picture 22"/>
            <p:cNvPicPr>
              <a:picLocks noChangeAspect="1"/>
            </p:cNvPicPr>
            <p:nvPr/>
          </p:nvPicPr>
          <p:blipFill>
            <a:blip r:embed="rId15"/>
            <a:stretch>
              <a:fillRect/>
            </a:stretch>
          </p:blipFill>
          <p:spPr>
            <a:xfrm>
              <a:off x="4591050" y="2832127"/>
              <a:ext cx="5948362" cy="1310452"/>
            </a:xfrm>
            <a:prstGeom prst="rect">
              <a:avLst/>
            </a:prstGeom>
            <a:ln>
              <a:noFill/>
            </a:ln>
            <a:effectLst>
              <a:outerShdw blurRad="292100" dist="139700" dir="2700000" algn="tl" rotWithShape="0">
                <a:srgbClr val="333333">
                  <a:alpha val="65000"/>
                </a:srgbClr>
              </a:outerShdw>
            </a:effectLst>
          </p:spPr>
        </p:pic>
        <p:sp>
          <p:nvSpPr>
            <p:cNvPr id="24" name="Rectangle 23"/>
            <p:cNvSpPr/>
            <p:nvPr/>
          </p:nvSpPr>
          <p:spPr>
            <a:xfrm>
              <a:off x="4591050" y="4161600"/>
              <a:ext cx="6096000" cy="207749"/>
            </a:xfrm>
            <a:prstGeom prst="rect">
              <a:avLst/>
            </a:prstGeom>
          </p:spPr>
          <p:txBody>
            <a:bodyPr>
              <a:spAutoFit/>
            </a:bodyPr>
            <a:lstStyle/>
            <a:p>
              <a:r>
                <a:rPr lang="en-GB" sz="1200" dirty="0">
                  <a:hlinkClick r:id="rId16"/>
                </a:rPr>
                <a:t>https://www.independent.co.uk/news/science/nuclear-power-is-the-greenest-option-say-top-scientists-9955997.html</a:t>
              </a:r>
              <a:endParaRPr lang="en-GB" sz="1200" dirty="0"/>
            </a:p>
          </p:txBody>
        </p:sp>
      </p:grpSp>
      <p:grpSp>
        <p:nvGrpSpPr>
          <p:cNvPr id="30" name="Group 29">
            <a:extLst>
              <a:ext uri="{FF2B5EF4-FFF2-40B4-BE49-F238E27FC236}">
                <a16:creationId xmlns:a16="http://schemas.microsoft.com/office/drawing/2014/main" id="{CB682A42-60E9-0863-CC7E-95622847A754}"/>
              </a:ext>
            </a:extLst>
          </p:cNvPr>
          <p:cNvGrpSpPr/>
          <p:nvPr/>
        </p:nvGrpSpPr>
        <p:grpSpPr>
          <a:xfrm>
            <a:off x="5214648" y="3007860"/>
            <a:ext cx="4614940" cy="3855962"/>
            <a:chOff x="5376453" y="3007860"/>
            <a:chExt cx="4614940" cy="3855962"/>
          </a:xfrm>
        </p:grpSpPr>
        <p:pic>
          <p:nvPicPr>
            <p:cNvPr id="27" name="Picture 26">
              <a:extLst>
                <a:ext uri="{FF2B5EF4-FFF2-40B4-BE49-F238E27FC236}">
                  <a16:creationId xmlns:a16="http://schemas.microsoft.com/office/drawing/2014/main" id="{53CFFD26-4B99-7222-993D-82373D4E83A6}"/>
                </a:ext>
              </a:extLst>
            </p:cNvPr>
            <p:cNvPicPr>
              <a:picLocks noChangeAspect="1"/>
            </p:cNvPicPr>
            <p:nvPr/>
          </p:nvPicPr>
          <p:blipFill>
            <a:blip r:embed="rId17"/>
            <a:stretch>
              <a:fillRect/>
            </a:stretch>
          </p:blipFill>
          <p:spPr>
            <a:xfrm>
              <a:off x="5477064" y="3007860"/>
              <a:ext cx="4514329" cy="3612393"/>
            </a:xfrm>
            <a:prstGeom prst="rect">
              <a:avLst/>
            </a:prstGeom>
            <a:ln>
              <a:noFill/>
            </a:ln>
            <a:effectLst>
              <a:outerShdw blurRad="292100" dist="139700" dir="2700000" algn="tl" rotWithShape="0">
                <a:srgbClr val="333333">
                  <a:alpha val="65000"/>
                </a:srgbClr>
              </a:outerShdw>
            </a:effectLst>
          </p:spPr>
        </p:pic>
        <p:sp>
          <p:nvSpPr>
            <p:cNvPr id="29" name="TextBox 28">
              <a:extLst>
                <a:ext uri="{FF2B5EF4-FFF2-40B4-BE49-F238E27FC236}">
                  <a16:creationId xmlns:a16="http://schemas.microsoft.com/office/drawing/2014/main" id="{CA579E22-920C-D22B-79DC-5539F58C5B87}"/>
                </a:ext>
              </a:extLst>
            </p:cNvPr>
            <p:cNvSpPr txBox="1"/>
            <p:nvPr/>
          </p:nvSpPr>
          <p:spPr>
            <a:xfrm>
              <a:off x="5376453" y="6586823"/>
              <a:ext cx="4045697" cy="276999"/>
            </a:xfrm>
            <a:prstGeom prst="rect">
              <a:avLst/>
            </a:prstGeom>
            <a:noFill/>
          </p:spPr>
          <p:txBody>
            <a:bodyPr wrap="square">
              <a:spAutoFit/>
            </a:bodyPr>
            <a:lstStyle/>
            <a:p>
              <a:r>
                <a:rPr lang="en-IE" sz="1200" dirty="0"/>
                <a:t> </a:t>
              </a:r>
              <a:r>
                <a:rPr lang="en-IE" sz="1200" dirty="0">
                  <a:hlinkClick r:id="rId18"/>
                </a:rPr>
                <a:t>https://paperjam.lu/article/la-voiture-electrique-emettrai</a:t>
              </a:r>
              <a:r>
                <a:rPr lang="en-IE" sz="1200" dirty="0"/>
                <a:t> </a:t>
              </a:r>
            </a:p>
          </p:txBody>
        </p:sp>
      </p:grpSp>
    </p:spTree>
    <p:custDataLst>
      <p:tags r:id="rId1"/>
    </p:custDataLst>
    <p:extLst>
      <p:ext uri="{BB962C8B-B14F-4D97-AF65-F5344CB8AC3E}">
        <p14:creationId xmlns:p14="http://schemas.microsoft.com/office/powerpoint/2010/main" val="1260951154"/>
      </p:ext>
    </p:extLst>
  </p:cSld>
  <p:clrMapOvr>
    <a:masterClrMapping/>
  </p:clrMapOvr>
  <mc:AlternateContent xmlns:mc="http://schemas.openxmlformats.org/markup-compatibility/2006" xmlns:p14="http://schemas.microsoft.com/office/powerpoint/2010/main">
    <mc:Choice Requires="p14">
      <p:transition spd="slow" p14:dur="2000" advTm="30632"/>
    </mc:Choice>
    <mc:Fallback xmlns="">
      <p:transition spd="slow" advTm="30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0" name="Rectangle 9">
            <a:extLst>
              <a:ext uri="{FF2B5EF4-FFF2-40B4-BE49-F238E27FC236}">
                <a16:creationId xmlns:a16="http://schemas.microsoft.com/office/drawing/2014/main" id="{B255BF28-9A86-4A7A-AD47-B5162D4D85E1}"/>
              </a:ext>
            </a:extLst>
          </p:cNvPr>
          <p:cNvSpPr/>
          <p:nvPr/>
        </p:nvSpPr>
        <p:spPr>
          <a:xfrm>
            <a:off x="4554698" y="4791074"/>
            <a:ext cx="3268897" cy="12001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Resources (land)</a:t>
            </a:r>
          </a:p>
        </p:txBody>
      </p:sp>
      <p:sp>
        <p:nvSpPr>
          <p:cNvPr id="12" name="Rectangle 11">
            <a:extLst>
              <a:ext uri="{FF2B5EF4-FFF2-40B4-BE49-F238E27FC236}">
                <a16:creationId xmlns:a16="http://schemas.microsoft.com/office/drawing/2014/main" id="{46FAEF9F-DC54-447D-85F4-4D381BE1F52B}"/>
              </a:ext>
            </a:extLst>
          </p:cNvPr>
          <p:cNvSpPr/>
          <p:nvPr/>
        </p:nvSpPr>
        <p:spPr>
          <a:xfrm>
            <a:off x="8103341" y="1409700"/>
            <a:ext cx="3374284" cy="179916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Resources</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(water,</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materials,</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energy carriers)</a:t>
            </a:r>
          </a:p>
        </p:txBody>
      </p:sp>
    </p:spTree>
    <p:extLst>
      <p:ext uri="{BB962C8B-B14F-4D97-AF65-F5344CB8AC3E}">
        <p14:creationId xmlns:p14="http://schemas.microsoft.com/office/powerpoint/2010/main" val="387294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3B21D1-FB81-88D9-6EC9-9FA07EDAF942}"/>
              </a:ext>
            </a:extLst>
          </p:cNvPr>
          <p:cNvGrpSpPr/>
          <p:nvPr/>
        </p:nvGrpSpPr>
        <p:grpSpPr>
          <a:xfrm>
            <a:off x="10460590" y="150429"/>
            <a:ext cx="1452561" cy="1496121"/>
            <a:chOff x="2393602" y="1272912"/>
            <a:chExt cx="3397462" cy="3499345"/>
          </a:xfrm>
        </p:grpSpPr>
        <p:pic>
          <p:nvPicPr>
            <p:cNvPr id="10" name="Picture 9">
              <a:extLst>
                <a:ext uri="{FF2B5EF4-FFF2-40B4-BE49-F238E27FC236}">
                  <a16:creationId xmlns:a16="http://schemas.microsoft.com/office/drawing/2014/main" id="{57D1C976-3601-5545-140C-8AEDAC218EF8}"/>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1" name="Rectangle 10">
              <a:extLst>
                <a:ext uri="{FF2B5EF4-FFF2-40B4-BE49-F238E27FC236}">
                  <a16:creationId xmlns:a16="http://schemas.microsoft.com/office/drawing/2014/main" id="{8989B3B9-9112-AFA5-5464-5B64D0EAE97D}"/>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6" name="Picture 5">
            <a:extLst>
              <a:ext uri="{FF2B5EF4-FFF2-40B4-BE49-F238E27FC236}">
                <a16:creationId xmlns:a16="http://schemas.microsoft.com/office/drawing/2014/main" id="{49EC0D66-3103-547D-68CC-6B42E3E5D1C3}"/>
              </a:ext>
            </a:extLst>
          </p:cNvPr>
          <p:cNvPicPr>
            <a:picLocks noChangeAspect="1"/>
          </p:cNvPicPr>
          <p:nvPr/>
        </p:nvPicPr>
        <p:blipFill>
          <a:blip r:embed="rId3"/>
          <a:stretch>
            <a:fillRect/>
          </a:stretch>
        </p:blipFill>
        <p:spPr>
          <a:xfrm>
            <a:off x="136726" y="2077513"/>
            <a:ext cx="5957667" cy="462174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3AA63F6D-85BB-3817-7113-4DDEEEF5CD7E}"/>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532BBCEC-4F49-8035-41A2-FA284F33D7A5}"/>
              </a:ext>
            </a:extLst>
          </p:cNvPr>
          <p:cNvSpPr>
            <a:spLocks noGrp="1"/>
          </p:cNvSpPr>
          <p:nvPr>
            <p:ph type="body" idx="28"/>
          </p:nvPr>
        </p:nvSpPr>
        <p:spPr/>
        <p:txBody>
          <a:bodyPr/>
          <a:lstStyle/>
          <a:p>
            <a:r>
              <a:rPr lang="fr-FR" noProof="0" dirty="0"/>
              <a:t>Exemples de facteurs de caractérisation</a:t>
            </a:r>
          </a:p>
        </p:txBody>
      </p:sp>
      <p:pic>
        <p:nvPicPr>
          <p:cNvPr id="8" name="Picture 7">
            <a:extLst>
              <a:ext uri="{FF2B5EF4-FFF2-40B4-BE49-F238E27FC236}">
                <a16:creationId xmlns:a16="http://schemas.microsoft.com/office/drawing/2014/main" id="{8CA489E7-CF9E-F340-8F88-6053DFA0D7D9}"/>
              </a:ext>
            </a:extLst>
          </p:cNvPr>
          <p:cNvPicPr>
            <a:picLocks noChangeAspect="1"/>
          </p:cNvPicPr>
          <p:nvPr/>
        </p:nvPicPr>
        <p:blipFill>
          <a:blip r:embed="rId4"/>
          <a:stretch>
            <a:fillRect/>
          </a:stretch>
        </p:blipFill>
        <p:spPr>
          <a:xfrm>
            <a:off x="6256735" y="1557868"/>
            <a:ext cx="5935265" cy="51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6042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0CA9-F3DB-8B05-7747-AB96BE29F5CF}"/>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F54C6193-7CF1-B7EE-5C59-CB493CB8643A}"/>
              </a:ext>
            </a:extLst>
          </p:cNvPr>
          <p:cNvSpPr>
            <a:spLocks noGrp="1"/>
          </p:cNvSpPr>
          <p:nvPr>
            <p:ph type="body" idx="28"/>
          </p:nvPr>
        </p:nvSpPr>
        <p:spPr>
          <a:xfrm>
            <a:off x="480000" y="1178213"/>
            <a:ext cx="11232000" cy="336549"/>
          </a:xfrm>
        </p:spPr>
        <p:txBody>
          <a:bodyPr/>
          <a:lstStyle/>
          <a:p>
            <a:r>
              <a:rPr lang="fr-FR" noProof="0" dirty="0"/>
              <a:t>Chaîne de calcul de l’évaluation</a:t>
            </a:r>
          </a:p>
        </p:txBody>
      </p:sp>
      <p:grpSp>
        <p:nvGrpSpPr>
          <p:cNvPr id="23" name="Group 22">
            <a:extLst>
              <a:ext uri="{FF2B5EF4-FFF2-40B4-BE49-F238E27FC236}">
                <a16:creationId xmlns:a16="http://schemas.microsoft.com/office/drawing/2014/main" id="{E6EFA54B-92DC-6AB0-F98A-652787B8D352}"/>
              </a:ext>
            </a:extLst>
          </p:cNvPr>
          <p:cNvGrpSpPr/>
          <p:nvPr/>
        </p:nvGrpSpPr>
        <p:grpSpPr>
          <a:xfrm>
            <a:off x="5098113" y="1920072"/>
            <a:ext cx="2643098" cy="4623264"/>
            <a:chOff x="5764535" y="1920072"/>
            <a:chExt cx="2643098" cy="4623264"/>
          </a:xfrm>
        </p:grpSpPr>
        <p:sp>
          <p:nvSpPr>
            <p:cNvPr id="7" name="Rectangle 6">
              <a:extLst>
                <a:ext uri="{FF2B5EF4-FFF2-40B4-BE49-F238E27FC236}">
                  <a16:creationId xmlns:a16="http://schemas.microsoft.com/office/drawing/2014/main" id="{761872B8-56E9-A219-C00C-9AF6AFE5846B}"/>
                </a:ext>
              </a:extLst>
            </p:cNvPr>
            <p:cNvSpPr/>
            <p:nvPr/>
          </p:nvSpPr>
          <p:spPr>
            <a:xfrm>
              <a:off x="6175633" y="1920072"/>
              <a:ext cx="2232000" cy="4623264"/>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u="sng" dirty="0" err="1"/>
                <a:t>Évaluation</a:t>
              </a:r>
              <a:r>
                <a:rPr lang="en-GB" b="1" u="sng" dirty="0"/>
                <a:t> </a:t>
              </a:r>
              <a:r>
                <a:rPr lang="en-GB" b="1" u="sng" dirty="0" err="1"/>
                <a:t>d’impact</a:t>
              </a:r>
              <a:r>
                <a:rPr lang="en-GB" b="1" u="sng" dirty="0"/>
                <a:t> “midpoint”</a:t>
              </a:r>
            </a:p>
            <a:p>
              <a:endParaRPr lang="en-GB" b="1" dirty="0"/>
            </a:p>
            <a:p>
              <a:endParaRPr lang="en-GB" dirty="0"/>
            </a:p>
            <a:p>
              <a:r>
                <a:rPr lang="en-GB" dirty="0"/>
                <a:t>Particulate matter</a:t>
              </a:r>
            </a:p>
            <a:p>
              <a:r>
                <a:rPr lang="en-GB" dirty="0"/>
                <a:t>Smog-creation</a:t>
              </a:r>
            </a:p>
            <a:p>
              <a:r>
                <a:rPr lang="en-GB" dirty="0"/>
                <a:t>Acidification</a:t>
              </a:r>
            </a:p>
            <a:p>
              <a:r>
                <a:rPr lang="en-GB" dirty="0"/>
                <a:t>Ozone depletion</a:t>
              </a:r>
            </a:p>
            <a:p>
              <a:r>
                <a:rPr lang="en-GB" dirty="0"/>
                <a:t>Human toxicity</a:t>
              </a:r>
            </a:p>
            <a:p>
              <a:r>
                <a:rPr lang="en-GB" dirty="0"/>
                <a:t>Ecosystem toxicity</a:t>
              </a:r>
            </a:p>
            <a:p>
              <a:r>
                <a:rPr lang="en-GB" dirty="0"/>
                <a:t>Water depletion</a:t>
              </a:r>
            </a:p>
            <a:p>
              <a:r>
                <a:rPr lang="en-GB" dirty="0"/>
                <a:t>Mineral depletion</a:t>
              </a:r>
            </a:p>
            <a:p>
              <a:r>
                <a:rPr lang="en-GB" dirty="0"/>
                <a:t>…</a:t>
              </a:r>
            </a:p>
          </p:txBody>
        </p:sp>
        <p:sp>
          <p:nvSpPr>
            <p:cNvPr id="15" name="Right Arrow 15">
              <a:extLst>
                <a:ext uri="{FF2B5EF4-FFF2-40B4-BE49-F238E27FC236}">
                  <a16:creationId xmlns:a16="http://schemas.microsoft.com/office/drawing/2014/main" id="{D51C446B-6A49-594B-DF45-8DB051EEBCF4}"/>
                </a:ext>
              </a:extLst>
            </p:cNvPr>
            <p:cNvSpPr/>
            <p:nvPr/>
          </p:nvSpPr>
          <p:spPr>
            <a:xfrm>
              <a:off x="5764535"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grpSp>
      <p:grpSp>
        <p:nvGrpSpPr>
          <p:cNvPr id="24" name="Group 23">
            <a:extLst>
              <a:ext uri="{FF2B5EF4-FFF2-40B4-BE49-F238E27FC236}">
                <a16:creationId xmlns:a16="http://schemas.microsoft.com/office/drawing/2014/main" id="{63313066-CBA8-AB37-B841-18683855F30B}"/>
              </a:ext>
            </a:extLst>
          </p:cNvPr>
          <p:cNvGrpSpPr/>
          <p:nvPr/>
        </p:nvGrpSpPr>
        <p:grpSpPr>
          <a:xfrm>
            <a:off x="7792309" y="1920072"/>
            <a:ext cx="2644537" cy="4652004"/>
            <a:chOff x="9067464" y="1920072"/>
            <a:chExt cx="2644537" cy="4652004"/>
          </a:xfrm>
        </p:grpSpPr>
        <p:sp>
          <p:nvSpPr>
            <p:cNvPr id="8" name="Rectangle 7">
              <a:extLst>
                <a:ext uri="{FF2B5EF4-FFF2-40B4-BE49-F238E27FC236}">
                  <a16:creationId xmlns:a16="http://schemas.microsoft.com/office/drawing/2014/main" id="{7226905E-94B9-610A-0B8D-79E26C8B3144}"/>
                </a:ext>
              </a:extLst>
            </p:cNvPr>
            <p:cNvSpPr/>
            <p:nvPr/>
          </p:nvSpPr>
          <p:spPr>
            <a:xfrm>
              <a:off x="9480001" y="1920072"/>
              <a:ext cx="2232000" cy="4623265"/>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u="sng" dirty="0" err="1"/>
                <a:t>Évaluation</a:t>
              </a:r>
              <a:r>
                <a:rPr lang="en-GB" b="1" u="sng" dirty="0"/>
                <a:t> </a:t>
              </a:r>
              <a:r>
                <a:rPr lang="en-GB" b="1" u="sng" dirty="0" err="1"/>
                <a:t>d’impact</a:t>
              </a:r>
              <a:r>
                <a:rPr lang="en-GB" b="1" u="sng" dirty="0"/>
                <a:t> “endpoint”</a:t>
              </a:r>
            </a:p>
            <a:p>
              <a:endParaRPr lang="en-GB" b="1" u="sng"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9" name="Picture 3" descr="D:\Verones\Pictures\Pictures from Internet\Health1.jpg">
              <a:extLst>
                <a:ext uri="{FF2B5EF4-FFF2-40B4-BE49-F238E27FC236}">
                  <a16:creationId xmlns:a16="http://schemas.microsoft.com/office/drawing/2014/main" id="{8ADA3432-46FF-BF58-A730-B92120D8B68D}"/>
                </a:ext>
              </a:extLst>
            </p:cNvPr>
            <p:cNvPicPr>
              <a:picLocks noChangeAspect="1" noChangeArrowheads="1"/>
            </p:cNvPicPr>
            <p:nvPr/>
          </p:nvPicPr>
          <p:blipFill>
            <a:blip r:embed="rId2" cstate="print"/>
            <a:srcRect/>
            <a:stretch>
              <a:fillRect/>
            </a:stretch>
          </p:blipFill>
          <p:spPr bwMode="auto">
            <a:xfrm>
              <a:off x="10103550" y="3237387"/>
              <a:ext cx="984900" cy="575969"/>
            </a:xfrm>
            <a:prstGeom prst="rect">
              <a:avLst/>
            </a:prstGeom>
            <a:ln>
              <a:noFill/>
            </a:ln>
            <a:effectLst>
              <a:softEdge rad="112500"/>
            </a:effectLst>
          </p:spPr>
        </p:pic>
        <p:pic>
          <p:nvPicPr>
            <p:cNvPr id="11" name="Picture 4" descr="D:\Verones\Pictures\Pictures from Internet\Biodiversity2.jpg">
              <a:extLst>
                <a:ext uri="{FF2B5EF4-FFF2-40B4-BE49-F238E27FC236}">
                  <a16:creationId xmlns:a16="http://schemas.microsoft.com/office/drawing/2014/main" id="{C911D513-5D7C-1980-4C9F-655DB0A8D42A}"/>
                </a:ext>
              </a:extLst>
            </p:cNvPr>
            <p:cNvPicPr>
              <a:picLocks noChangeAspect="1" noChangeArrowheads="1"/>
            </p:cNvPicPr>
            <p:nvPr/>
          </p:nvPicPr>
          <p:blipFill>
            <a:blip r:embed="rId3" cstate="print"/>
            <a:srcRect/>
            <a:stretch>
              <a:fillRect/>
            </a:stretch>
          </p:blipFill>
          <p:spPr bwMode="auto">
            <a:xfrm>
              <a:off x="9955275" y="4257982"/>
              <a:ext cx="1281449" cy="1054229"/>
            </a:xfrm>
            <a:prstGeom prst="rect">
              <a:avLst/>
            </a:prstGeom>
            <a:ln>
              <a:noFill/>
            </a:ln>
            <a:effectLst>
              <a:softEdge rad="112500"/>
            </a:effectLst>
          </p:spPr>
        </p:pic>
        <p:sp>
          <p:nvSpPr>
            <p:cNvPr id="12" name="TextBox 11">
              <a:extLst>
                <a:ext uri="{FF2B5EF4-FFF2-40B4-BE49-F238E27FC236}">
                  <a16:creationId xmlns:a16="http://schemas.microsoft.com/office/drawing/2014/main" id="{3DE70574-84E5-7083-1DC9-B8206CA8C4B2}"/>
                </a:ext>
              </a:extLst>
            </p:cNvPr>
            <p:cNvSpPr txBox="1"/>
            <p:nvPr/>
          </p:nvSpPr>
          <p:spPr>
            <a:xfrm>
              <a:off x="9480000" y="3783912"/>
              <a:ext cx="2232001" cy="523220"/>
            </a:xfrm>
            <a:prstGeom prst="rect">
              <a:avLst/>
            </a:prstGeom>
            <a:noFill/>
          </p:spPr>
          <p:txBody>
            <a:bodyPr wrap="square" rtlCol="0">
              <a:spAutoFit/>
            </a:bodyPr>
            <a:lstStyle/>
            <a:p>
              <a:pPr algn="ctr"/>
              <a:r>
                <a:rPr lang="nb-NO" sz="1400" dirty="0"/>
                <a:t>Dommages sur les écosystèmes</a:t>
              </a:r>
            </a:p>
          </p:txBody>
        </p:sp>
        <p:pic>
          <p:nvPicPr>
            <p:cNvPr id="13" name="Picture 2" descr="D:\Verones\Pictures\Pictures from Internet\resource extraction3.jpg">
              <a:extLst>
                <a:ext uri="{FF2B5EF4-FFF2-40B4-BE49-F238E27FC236}">
                  <a16:creationId xmlns:a16="http://schemas.microsoft.com/office/drawing/2014/main" id="{51028D22-0F2D-8CF9-B827-34BCA56600CE}"/>
                </a:ext>
              </a:extLst>
            </p:cNvPr>
            <p:cNvPicPr>
              <a:picLocks noChangeAspect="1" noChangeArrowheads="1"/>
            </p:cNvPicPr>
            <p:nvPr/>
          </p:nvPicPr>
          <p:blipFill>
            <a:blip r:embed="rId4" cstate="print"/>
            <a:srcRect/>
            <a:stretch>
              <a:fillRect/>
            </a:stretch>
          </p:blipFill>
          <p:spPr bwMode="auto">
            <a:xfrm>
              <a:off x="9790679" y="5689061"/>
              <a:ext cx="1610639" cy="883015"/>
            </a:xfrm>
            <a:prstGeom prst="rect">
              <a:avLst/>
            </a:prstGeom>
            <a:ln>
              <a:noFill/>
            </a:ln>
            <a:effectLst>
              <a:softEdge rad="112500"/>
            </a:effectLst>
          </p:spPr>
        </p:pic>
        <p:sp>
          <p:nvSpPr>
            <p:cNvPr id="16" name="Right Arrow 16">
              <a:extLst>
                <a:ext uri="{FF2B5EF4-FFF2-40B4-BE49-F238E27FC236}">
                  <a16:creationId xmlns:a16="http://schemas.microsoft.com/office/drawing/2014/main" id="{C2CF691E-A3C5-FBAD-F863-AED742C87B50}"/>
                </a:ext>
              </a:extLst>
            </p:cNvPr>
            <p:cNvSpPr/>
            <p:nvPr/>
          </p:nvSpPr>
          <p:spPr>
            <a:xfrm>
              <a:off x="9067464"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sp>
          <p:nvSpPr>
            <p:cNvPr id="17" name="TextBox 16">
              <a:extLst>
                <a:ext uri="{FF2B5EF4-FFF2-40B4-BE49-F238E27FC236}">
                  <a16:creationId xmlns:a16="http://schemas.microsoft.com/office/drawing/2014/main" id="{B665F921-0A5E-4A2D-84E5-92E3C629F24A}"/>
                </a:ext>
              </a:extLst>
            </p:cNvPr>
            <p:cNvSpPr txBox="1"/>
            <p:nvPr/>
          </p:nvSpPr>
          <p:spPr>
            <a:xfrm>
              <a:off x="9480000" y="2792761"/>
              <a:ext cx="2232001" cy="523220"/>
            </a:xfrm>
            <a:prstGeom prst="rect">
              <a:avLst/>
            </a:prstGeom>
            <a:noFill/>
          </p:spPr>
          <p:txBody>
            <a:bodyPr wrap="square" rtlCol="0">
              <a:spAutoFit/>
            </a:bodyPr>
            <a:lstStyle/>
            <a:p>
              <a:pPr algn="ctr"/>
              <a:r>
                <a:rPr lang="nb-NO" sz="1400" dirty="0"/>
                <a:t>Dommages sur la santé humaine</a:t>
              </a:r>
            </a:p>
          </p:txBody>
        </p:sp>
        <p:sp>
          <p:nvSpPr>
            <p:cNvPr id="18" name="TextBox 17">
              <a:extLst>
                <a:ext uri="{FF2B5EF4-FFF2-40B4-BE49-F238E27FC236}">
                  <a16:creationId xmlns:a16="http://schemas.microsoft.com/office/drawing/2014/main" id="{E14186B7-5DA8-4E37-668E-33AF85212C11}"/>
                </a:ext>
              </a:extLst>
            </p:cNvPr>
            <p:cNvSpPr txBox="1"/>
            <p:nvPr/>
          </p:nvSpPr>
          <p:spPr>
            <a:xfrm>
              <a:off x="9480000" y="5230952"/>
              <a:ext cx="2232000" cy="523220"/>
            </a:xfrm>
            <a:prstGeom prst="rect">
              <a:avLst/>
            </a:prstGeom>
            <a:noFill/>
          </p:spPr>
          <p:txBody>
            <a:bodyPr wrap="square" rtlCol="0">
              <a:spAutoFit/>
            </a:bodyPr>
            <a:lstStyle/>
            <a:p>
              <a:pPr algn="ctr"/>
              <a:r>
                <a:rPr lang="nb-NO" sz="1400" dirty="0"/>
                <a:t>Amenuisement des ressources</a:t>
              </a:r>
            </a:p>
          </p:txBody>
        </p:sp>
      </p:grpSp>
      <p:sp>
        <p:nvSpPr>
          <p:cNvPr id="19" name="Rectangle 18">
            <a:extLst>
              <a:ext uri="{FF2B5EF4-FFF2-40B4-BE49-F238E27FC236}">
                <a16:creationId xmlns:a16="http://schemas.microsoft.com/office/drawing/2014/main" id="{598057E9-F539-E6E3-7135-CA5305C00117}"/>
              </a:ext>
            </a:extLst>
          </p:cNvPr>
          <p:cNvSpPr/>
          <p:nvPr/>
        </p:nvSpPr>
        <p:spPr>
          <a:xfrm>
            <a:off x="118050" y="1920071"/>
            <a:ext cx="2232000" cy="4623263"/>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dirty="0" err="1"/>
              <a:t>Activités</a:t>
            </a:r>
            <a:endParaRPr lang="en-GB" b="1" dirty="0"/>
          </a:p>
          <a:p>
            <a:endParaRPr lang="en-GB" b="1" dirty="0"/>
          </a:p>
          <a:p>
            <a:endParaRPr lang="en-GB" dirty="0"/>
          </a:p>
          <a:p>
            <a:r>
              <a:rPr lang="en-GB" dirty="0"/>
              <a:t>Production </a:t>
            </a:r>
            <a:r>
              <a:rPr lang="en-GB" dirty="0" err="1"/>
              <a:t>d’acier</a:t>
            </a:r>
            <a:endParaRPr lang="en-GB" dirty="0"/>
          </a:p>
          <a:p>
            <a:r>
              <a:rPr lang="en-GB" dirty="0" err="1"/>
              <a:t>Laminage</a:t>
            </a:r>
            <a:r>
              <a:rPr lang="en-GB" dirty="0"/>
              <a:t> Production de plastique</a:t>
            </a:r>
          </a:p>
          <a:p>
            <a:r>
              <a:rPr lang="en-GB" dirty="0"/>
              <a:t>Extrusion</a:t>
            </a:r>
          </a:p>
          <a:p>
            <a:r>
              <a:rPr lang="en-GB" dirty="0"/>
              <a:t>Transport</a:t>
            </a:r>
          </a:p>
          <a:p>
            <a:r>
              <a:rPr lang="en-GB" dirty="0"/>
              <a:t>Combustion </a:t>
            </a:r>
            <a:r>
              <a:rPr lang="en-GB" dirty="0" err="1"/>
              <a:t>d’hydrocarbures</a:t>
            </a:r>
            <a:endParaRPr lang="en-GB" dirty="0"/>
          </a:p>
          <a:p>
            <a:r>
              <a:rPr lang="en-GB" dirty="0"/>
              <a:t>Combustion de </a:t>
            </a:r>
            <a:r>
              <a:rPr lang="en-GB" dirty="0" err="1"/>
              <a:t>biomasse</a:t>
            </a:r>
            <a:endParaRPr lang="en-GB" dirty="0"/>
          </a:p>
          <a:p>
            <a:r>
              <a:rPr lang="en-GB" dirty="0" err="1"/>
              <a:t>Génération</a:t>
            </a:r>
            <a:r>
              <a:rPr lang="en-GB" dirty="0"/>
              <a:t> </a:t>
            </a:r>
            <a:r>
              <a:rPr lang="en-GB" dirty="0" err="1"/>
              <a:t>d’électricité</a:t>
            </a:r>
            <a:endParaRPr lang="en-GB" dirty="0"/>
          </a:p>
          <a:p>
            <a:r>
              <a:rPr lang="en-GB" dirty="0"/>
              <a:t>…</a:t>
            </a:r>
          </a:p>
        </p:txBody>
      </p:sp>
      <p:grpSp>
        <p:nvGrpSpPr>
          <p:cNvPr id="22" name="Group 21">
            <a:extLst>
              <a:ext uri="{FF2B5EF4-FFF2-40B4-BE49-F238E27FC236}">
                <a16:creationId xmlns:a16="http://schemas.microsoft.com/office/drawing/2014/main" id="{BC4924B5-90DD-4022-7F89-6F7E95BF1663}"/>
              </a:ext>
            </a:extLst>
          </p:cNvPr>
          <p:cNvGrpSpPr/>
          <p:nvPr/>
        </p:nvGrpSpPr>
        <p:grpSpPr>
          <a:xfrm>
            <a:off x="2402585" y="1920071"/>
            <a:ext cx="2643764" cy="4623263"/>
            <a:chOff x="2764535" y="1920071"/>
            <a:chExt cx="2643764" cy="4623263"/>
          </a:xfrm>
        </p:grpSpPr>
        <p:sp>
          <p:nvSpPr>
            <p:cNvPr id="6" name="Rectangle 5">
              <a:extLst>
                <a:ext uri="{FF2B5EF4-FFF2-40B4-BE49-F238E27FC236}">
                  <a16:creationId xmlns:a16="http://schemas.microsoft.com/office/drawing/2014/main" id="{374C113B-3238-FBD4-F678-903FA21B40D1}"/>
                </a:ext>
              </a:extLst>
            </p:cNvPr>
            <p:cNvSpPr/>
            <p:nvPr/>
          </p:nvSpPr>
          <p:spPr>
            <a:xfrm>
              <a:off x="3176299" y="1920071"/>
              <a:ext cx="2232000" cy="4623263"/>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dirty="0"/>
                <a:t>Substances (analyse </a:t>
              </a:r>
              <a:r>
                <a:rPr lang="en-GB" b="1" dirty="0" err="1"/>
                <a:t>d’inventaire</a:t>
              </a:r>
              <a:r>
                <a:rPr lang="en-GB" b="1" dirty="0"/>
                <a:t>)</a:t>
              </a:r>
            </a:p>
            <a:p>
              <a:endParaRPr lang="en-GB" b="1" dirty="0"/>
            </a:p>
            <a:p>
              <a:endParaRPr lang="en-GB" dirty="0"/>
            </a:p>
            <a:p>
              <a:r>
                <a:rPr lang="en-GB" dirty="0"/>
                <a:t>CO</a:t>
              </a:r>
              <a:r>
                <a:rPr lang="en-GB" baseline="-25000" dirty="0"/>
                <a:t>2</a:t>
              </a:r>
              <a:r>
                <a:rPr lang="en-GB" dirty="0"/>
                <a:t> to air</a:t>
              </a:r>
            </a:p>
            <a:p>
              <a:r>
                <a:rPr lang="en-GB" dirty="0"/>
                <a:t>NO</a:t>
              </a:r>
              <a:r>
                <a:rPr lang="en-GB" baseline="-25000" dirty="0"/>
                <a:t>x</a:t>
              </a:r>
              <a:r>
                <a:rPr lang="en-GB" dirty="0"/>
                <a:t> to air</a:t>
              </a:r>
            </a:p>
            <a:p>
              <a:r>
                <a:rPr lang="en-GB" dirty="0"/>
                <a:t>Hg to air</a:t>
              </a:r>
            </a:p>
            <a:p>
              <a:r>
                <a:rPr lang="en-GB" dirty="0"/>
                <a:t>Hg to water</a:t>
              </a:r>
            </a:p>
            <a:p>
              <a:r>
                <a:rPr lang="en-GB" dirty="0"/>
                <a:t>Hg to soil</a:t>
              </a:r>
            </a:p>
            <a:p>
              <a:r>
                <a:rPr lang="en-GB" dirty="0"/>
                <a:t>Land use</a:t>
              </a:r>
            </a:p>
            <a:p>
              <a:r>
                <a:rPr lang="en-GB" dirty="0"/>
                <a:t>Water use</a:t>
              </a:r>
            </a:p>
            <a:p>
              <a:r>
                <a:rPr lang="en-GB" dirty="0"/>
                <a:t>Iron ore extracted</a:t>
              </a:r>
            </a:p>
            <a:p>
              <a:r>
                <a:rPr lang="en-GB" dirty="0"/>
                <a:t>…</a:t>
              </a:r>
            </a:p>
            <a:p>
              <a:endParaRPr lang="en-GB" dirty="0"/>
            </a:p>
          </p:txBody>
        </p:sp>
        <p:sp>
          <p:nvSpPr>
            <p:cNvPr id="20" name="Right Arrow 15">
              <a:extLst>
                <a:ext uri="{FF2B5EF4-FFF2-40B4-BE49-F238E27FC236}">
                  <a16:creationId xmlns:a16="http://schemas.microsoft.com/office/drawing/2014/main" id="{1819E0B3-1387-0556-1974-E490B5BF95CA}"/>
                </a:ext>
              </a:extLst>
            </p:cNvPr>
            <p:cNvSpPr/>
            <p:nvPr/>
          </p:nvSpPr>
          <p:spPr>
            <a:xfrm>
              <a:off x="2764535"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grpSp>
      <p:grpSp>
        <p:nvGrpSpPr>
          <p:cNvPr id="25" name="Group 24">
            <a:extLst>
              <a:ext uri="{FF2B5EF4-FFF2-40B4-BE49-F238E27FC236}">
                <a16:creationId xmlns:a16="http://schemas.microsoft.com/office/drawing/2014/main" id="{42D5B988-2498-DB3D-C368-6082B76EA7A7}"/>
              </a:ext>
            </a:extLst>
          </p:cNvPr>
          <p:cNvGrpSpPr/>
          <p:nvPr/>
        </p:nvGrpSpPr>
        <p:grpSpPr>
          <a:xfrm>
            <a:off x="10460590" y="150429"/>
            <a:ext cx="1452561" cy="1496121"/>
            <a:chOff x="2393602" y="1272912"/>
            <a:chExt cx="3397462" cy="3499345"/>
          </a:xfrm>
        </p:grpSpPr>
        <p:pic>
          <p:nvPicPr>
            <p:cNvPr id="26" name="Picture 25">
              <a:extLst>
                <a:ext uri="{FF2B5EF4-FFF2-40B4-BE49-F238E27FC236}">
                  <a16:creationId xmlns:a16="http://schemas.microsoft.com/office/drawing/2014/main" id="{ADD3EE59-28D9-4C9F-A52B-FE61BC775655}"/>
                </a:ext>
              </a:extLst>
            </p:cNvPr>
            <p:cNvPicPr preferRelativeResize="0">
              <a:picLocks noChangeAspect="1"/>
            </p:cNvPicPr>
            <p:nvPr/>
          </p:nvPicPr>
          <p:blipFill rotWithShape="1">
            <a:blip r:embed="rId5">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7" name="Rectangle 26">
              <a:extLst>
                <a:ext uri="{FF2B5EF4-FFF2-40B4-BE49-F238E27FC236}">
                  <a16:creationId xmlns:a16="http://schemas.microsoft.com/office/drawing/2014/main" id="{6BD8BD3D-91D5-FE7A-8A98-58E8CD1B3E7A}"/>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453DDEB9-4755-E56E-45AD-3FD40122E0C0}"/>
              </a:ext>
            </a:extLst>
          </p:cNvPr>
          <p:cNvGrpSpPr/>
          <p:nvPr/>
        </p:nvGrpSpPr>
        <p:grpSpPr>
          <a:xfrm>
            <a:off x="10508433" y="3667811"/>
            <a:ext cx="1565518" cy="1384995"/>
            <a:chOff x="11455123" y="3667811"/>
            <a:chExt cx="1565518" cy="1384995"/>
          </a:xfrm>
        </p:grpSpPr>
        <p:sp>
          <p:nvSpPr>
            <p:cNvPr id="29" name="Right Arrow 16">
              <a:extLst>
                <a:ext uri="{FF2B5EF4-FFF2-40B4-BE49-F238E27FC236}">
                  <a16:creationId xmlns:a16="http://schemas.microsoft.com/office/drawing/2014/main" id="{AEB07DC6-E25F-72D9-D7BF-D1B401E9B10B}"/>
                </a:ext>
              </a:extLst>
            </p:cNvPr>
            <p:cNvSpPr/>
            <p:nvPr/>
          </p:nvSpPr>
          <p:spPr>
            <a:xfrm>
              <a:off x="11455123" y="402631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sp>
          <p:nvSpPr>
            <p:cNvPr id="30" name="TextBox 29">
              <a:extLst>
                <a:ext uri="{FF2B5EF4-FFF2-40B4-BE49-F238E27FC236}">
                  <a16:creationId xmlns:a16="http://schemas.microsoft.com/office/drawing/2014/main" id="{8358668F-42F1-6FED-76D7-D17E43F5203A}"/>
                </a:ext>
              </a:extLst>
            </p:cNvPr>
            <p:cNvSpPr txBox="1"/>
            <p:nvPr/>
          </p:nvSpPr>
          <p:spPr>
            <a:xfrm>
              <a:off x="11846399" y="3667811"/>
              <a:ext cx="1174242" cy="138499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defPPr>
                <a:defRPr lang="en-US"/>
              </a:defPPr>
              <a:lvl1pPr algn="ctr">
                <a:defRPr>
                  <a:solidFill>
                    <a:schemeClr val="accent1">
                      <a:lumMod val="20000"/>
                      <a:lumOff val="8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E" sz="1400" dirty="0" err="1"/>
                <a:t>Pouvez-vous</a:t>
              </a:r>
              <a:r>
                <a:rPr lang="en-IE" sz="1400" dirty="0"/>
                <a:t> imaginer </a:t>
              </a:r>
              <a:r>
                <a:rPr lang="en-IE" sz="1400" dirty="0" err="1"/>
                <a:t>une</a:t>
              </a:r>
              <a:r>
                <a:rPr lang="en-IE" sz="1400" dirty="0"/>
                <a:t> étape </a:t>
              </a:r>
              <a:r>
                <a:rPr lang="en-IE" sz="1400" dirty="0" err="1"/>
                <a:t>additionnelle</a:t>
              </a:r>
              <a:r>
                <a:rPr lang="en-IE" sz="1400" dirty="0"/>
                <a:t> ?</a:t>
              </a:r>
            </a:p>
          </p:txBody>
        </p:sp>
      </p:grpSp>
    </p:spTree>
    <p:extLst>
      <p:ext uri="{BB962C8B-B14F-4D97-AF65-F5344CB8AC3E}">
        <p14:creationId xmlns:p14="http://schemas.microsoft.com/office/powerpoint/2010/main" val="26875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A4D1-057C-025F-4239-28B03F4C0F02}"/>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681D63C8-96F2-9A46-8B3D-E274F6B91E44}"/>
              </a:ext>
            </a:extLst>
          </p:cNvPr>
          <p:cNvSpPr>
            <a:spLocks noGrp="1"/>
          </p:cNvSpPr>
          <p:nvPr>
            <p:ph type="body" idx="28"/>
          </p:nvPr>
        </p:nvSpPr>
        <p:spPr/>
        <p:txBody>
          <a:bodyPr/>
          <a:lstStyle/>
          <a:p>
            <a:r>
              <a:rPr lang="en-IE" dirty="0"/>
              <a:t>Normalisation et </a:t>
            </a:r>
            <a:r>
              <a:rPr lang="en-IE" dirty="0" err="1"/>
              <a:t>pondération</a:t>
            </a:r>
            <a:endParaRPr lang="en-IE" dirty="0"/>
          </a:p>
        </p:txBody>
      </p:sp>
      <p:sp>
        <p:nvSpPr>
          <p:cNvPr id="4" name="Content Placeholder 3">
            <a:extLst>
              <a:ext uri="{FF2B5EF4-FFF2-40B4-BE49-F238E27FC236}">
                <a16:creationId xmlns:a16="http://schemas.microsoft.com/office/drawing/2014/main" id="{C1B1C9BE-7C9F-D8EE-17E3-9D499E9107C7}"/>
              </a:ext>
            </a:extLst>
          </p:cNvPr>
          <p:cNvSpPr>
            <a:spLocks noGrp="1"/>
          </p:cNvSpPr>
          <p:nvPr>
            <p:ph sz="quarter" idx="15"/>
          </p:nvPr>
        </p:nvSpPr>
        <p:spPr>
          <a:xfrm>
            <a:off x="480000" y="1881188"/>
            <a:ext cx="2999800" cy="4032333"/>
          </a:xfrm>
        </p:spPr>
        <p:txBody>
          <a:bodyPr/>
          <a:lstStyle/>
          <a:p>
            <a:pPr lvl="1"/>
            <a:r>
              <a:rPr lang="en-IE" dirty="0"/>
              <a:t>Comment comparer des impacts </a:t>
            </a:r>
            <a:r>
              <a:rPr lang="en-IE" dirty="0" err="1"/>
              <a:t>fondamentalement</a:t>
            </a:r>
            <a:r>
              <a:rPr lang="en-IE" dirty="0"/>
              <a:t> </a:t>
            </a:r>
            <a:r>
              <a:rPr lang="en-IE" dirty="0" err="1"/>
              <a:t>différents</a:t>
            </a:r>
            <a:r>
              <a:rPr lang="en-IE" dirty="0"/>
              <a:t> ?</a:t>
            </a:r>
          </a:p>
          <a:p>
            <a:pPr lvl="1"/>
            <a:endParaRPr lang="en-IE" dirty="0"/>
          </a:p>
          <a:p>
            <a:pPr lvl="1"/>
            <a:r>
              <a:rPr lang="en-IE" dirty="0" err="1"/>
              <a:t>Exemple</a:t>
            </a:r>
            <a:r>
              <a:rPr lang="en-IE" dirty="0"/>
              <a:t> : production </a:t>
            </a:r>
            <a:r>
              <a:rPr lang="en-IE" dirty="0" err="1"/>
              <a:t>d’hydrogène</a:t>
            </a:r>
            <a:endParaRPr lang="en-IE" dirty="0"/>
          </a:p>
          <a:p>
            <a:pPr lvl="1"/>
            <a:endParaRPr lang="en-IE" dirty="0"/>
          </a:p>
          <a:p>
            <a:pPr lvl="1"/>
            <a:r>
              <a:rPr lang="en-IE" dirty="0" err="1"/>
              <a:t>L’électrolyse</a:t>
            </a:r>
            <a:r>
              <a:rPr lang="en-IE" dirty="0"/>
              <a:t> (production </a:t>
            </a:r>
            <a:r>
              <a:rPr lang="en-IE" dirty="0" err="1"/>
              <a:t>d’hydrogène</a:t>
            </a:r>
            <a:r>
              <a:rPr lang="en-IE" dirty="0"/>
              <a:t> à </a:t>
            </a:r>
            <a:r>
              <a:rPr lang="en-IE" dirty="0" err="1"/>
              <a:t>partir</a:t>
            </a:r>
            <a:r>
              <a:rPr lang="en-IE" dirty="0"/>
              <a:t> </a:t>
            </a:r>
            <a:r>
              <a:rPr lang="en-IE" dirty="0" err="1"/>
              <a:t>d’eau</a:t>
            </a:r>
            <a:r>
              <a:rPr lang="en-IE" dirty="0"/>
              <a:t>) </a:t>
            </a:r>
            <a:r>
              <a:rPr lang="en-IE" dirty="0" err="1"/>
              <a:t>émet</a:t>
            </a:r>
            <a:r>
              <a:rPr lang="en-IE" dirty="0"/>
              <a:t> </a:t>
            </a:r>
            <a:r>
              <a:rPr lang="en-IE" dirty="0" err="1"/>
              <a:t>moins</a:t>
            </a:r>
            <a:r>
              <a:rPr lang="en-IE" dirty="0"/>
              <a:t> de CO</a:t>
            </a:r>
            <a:r>
              <a:rPr lang="en-IE" baseline="-25000" dirty="0"/>
              <a:t>2</a:t>
            </a:r>
            <a:r>
              <a:rPr lang="en-IE" dirty="0"/>
              <a:t>, </a:t>
            </a:r>
            <a:r>
              <a:rPr lang="en-IE" dirty="0" err="1"/>
              <a:t>mais</a:t>
            </a:r>
            <a:r>
              <a:rPr lang="en-IE" dirty="0"/>
              <a:t> </a:t>
            </a:r>
            <a:r>
              <a:rPr lang="en-IE" dirty="0" err="1"/>
              <a:t>demande</a:t>
            </a:r>
            <a:r>
              <a:rPr lang="en-IE" dirty="0"/>
              <a:t> plus de </a:t>
            </a:r>
            <a:r>
              <a:rPr lang="en-IE" dirty="0" err="1"/>
              <a:t>matériaux</a:t>
            </a:r>
            <a:r>
              <a:rPr lang="en-IE" dirty="0"/>
              <a:t> – comment </a:t>
            </a:r>
            <a:r>
              <a:rPr lang="en-IE" dirty="0" err="1"/>
              <a:t>arbitrer</a:t>
            </a:r>
            <a:r>
              <a:rPr lang="en-IE" dirty="0"/>
              <a:t> ?</a:t>
            </a:r>
          </a:p>
        </p:txBody>
      </p:sp>
      <p:grpSp>
        <p:nvGrpSpPr>
          <p:cNvPr id="15" name="Group 14">
            <a:extLst>
              <a:ext uri="{FF2B5EF4-FFF2-40B4-BE49-F238E27FC236}">
                <a16:creationId xmlns:a16="http://schemas.microsoft.com/office/drawing/2014/main" id="{A7ABF314-D62C-5D27-74CB-BE668AADA667}"/>
              </a:ext>
            </a:extLst>
          </p:cNvPr>
          <p:cNvGrpSpPr/>
          <p:nvPr/>
        </p:nvGrpSpPr>
        <p:grpSpPr>
          <a:xfrm>
            <a:off x="10460590" y="150429"/>
            <a:ext cx="1452561" cy="1496121"/>
            <a:chOff x="2393602" y="1272912"/>
            <a:chExt cx="3397462" cy="3499345"/>
          </a:xfrm>
        </p:grpSpPr>
        <p:pic>
          <p:nvPicPr>
            <p:cNvPr id="16" name="Picture 15">
              <a:extLst>
                <a:ext uri="{FF2B5EF4-FFF2-40B4-BE49-F238E27FC236}">
                  <a16:creationId xmlns:a16="http://schemas.microsoft.com/office/drawing/2014/main" id="{CF808116-6808-A350-28D5-7766E251DF84}"/>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7" name="Rectangle 16">
              <a:extLst>
                <a:ext uri="{FF2B5EF4-FFF2-40B4-BE49-F238E27FC236}">
                  <a16:creationId xmlns:a16="http://schemas.microsoft.com/office/drawing/2014/main" id="{49E1E173-4F1C-BBB5-9B5A-5E41213142E3}"/>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8" name="Content Placeholder 3">
            <a:extLst>
              <a:ext uri="{FF2B5EF4-FFF2-40B4-BE49-F238E27FC236}">
                <a16:creationId xmlns:a16="http://schemas.microsoft.com/office/drawing/2014/main" id="{5A92F69F-4E3E-A91D-D20C-9F610FD6B5CD}"/>
              </a:ext>
            </a:extLst>
          </p:cNvPr>
          <p:cNvSpPr txBox="1">
            <a:spLocks/>
          </p:cNvSpPr>
          <p:nvPr/>
        </p:nvSpPr>
        <p:spPr>
          <a:xfrm>
            <a:off x="4645314" y="5346825"/>
            <a:ext cx="152346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err="1"/>
              <a:t>Ressources</a:t>
            </a:r>
            <a:r>
              <a:rPr lang="en-IE" sz="1400" dirty="0"/>
              <a:t> </a:t>
            </a:r>
            <a:r>
              <a:rPr lang="en-IE" sz="1400" dirty="0" err="1"/>
              <a:t>minérales</a:t>
            </a:r>
            <a:r>
              <a:rPr lang="en-IE" sz="1400" dirty="0"/>
              <a:t> et </a:t>
            </a:r>
            <a:r>
              <a:rPr lang="en-IE" sz="1400" dirty="0" err="1"/>
              <a:t>métalliques</a:t>
            </a:r>
            <a:endParaRPr lang="en-IE" sz="1400" dirty="0"/>
          </a:p>
        </p:txBody>
      </p:sp>
      <p:sp>
        <p:nvSpPr>
          <p:cNvPr id="19" name="Content Placeholder 3">
            <a:extLst>
              <a:ext uri="{FF2B5EF4-FFF2-40B4-BE49-F238E27FC236}">
                <a16:creationId xmlns:a16="http://schemas.microsoft.com/office/drawing/2014/main" id="{FD02D416-4917-710B-EC06-A543512EBB0A}"/>
              </a:ext>
            </a:extLst>
          </p:cNvPr>
          <p:cNvSpPr txBox="1">
            <a:spLocks/>
          </p:cNvSpPr>
          <p:nvPr/>
        </p:nvSpPr>
        <p:spPr>
          <a:xfrm>
            <a:off x="4645314" y="3108212"/>
            <a:ext cx="152346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err="1"/>
              <a:t>Ressources</a:t>
            </a:r>
            <a:r>
              <a:rPr lang="en-IE" sz="1400" dirty="0"/>
              <a:t> </a:t>
            </a:r>
            <a:r>
              <a:rPr lang="en-IE" sz="1400" dirty="0" err="1"/>
              <a:t>énergétiques</a:t>
            </a:r>
            <a:endParaRPr lang="en-IE" sz="1400" dirty="0"/>
          </a:p>
        </p:txBody>
      </p:sp>
      <p:sp>
        <p:nvSpPr>
          <p:cNvPr id="20" name="Content Placeholder 3">
            <a:extLst>
              <a:ext uri="{FF2B5EF4-FFF2-40B4-BE49-F238E27FC236}">
                <a16:creationId xmlns:a16="http://schemas.microsoft.com/office/drawing/2014/main" id="{37AFAA71-B7BA-5E6C-68D3-25CCC9EC0E8C}"/>
              </a:ext>
            </a:extLst>
          </p:cNvPr>
          <p:cNvSpPr txBox="1">
            <a:spLocks/>
          </p:cNvSpPr>
          <p:nvPr/>
        </p:nvSpPr>
        <p:spPr>
          <a:xfrm>
            <a:off x="5198724" y="1439188"/>
            <a:ext cx="97005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a:t>Gaz à </a:t>
            </a:r>
            <a:r>
              <a:rPr lang="en-IE" sz="1400" dirty="0" err="1"/>
              <a:t>effet</a:t>
            </a:r>
            <a:r>
              <a:rPr lang="en-IE" sz="1400" dirty="0"/>
              <a:t> de serre</a:t>
            </a:r>
          </a:p>
        </p:txBody>
      </p:sp>
      <p:sp>
        <p:nvSpPr>
          <p:cNvPr id="37" name="TextBox 36">
            <a:extLst>
              <a:ext uri="{FF2B5EF4-FFF2-40B4-BE49-F238E27FC236}">
                <a16:creationId xmlns:a16="http://schemas.microsoft.com/office/drawing/2014/main" id="{191A9989-7AB9-AFCB-B6FD-4DE90D65487E}"/>
              </a:ext>
            </a:extLst>
          </p:cNvPr>
          <p:cNvSpPr txBox="1"/>
          <p:nvPr/>
        </p:nvSpPr>
        <p:spPr>
          <a:xfrm>
            <a:off x="120650" y="6273225"/>
            <a:ext cx="4728752" cy="461665"/>
          </a:xfrm>
          <a:prstGeom prst="rect">
            <a:avLst/>
          </a:prstGeom>
          <a:noFill/>
        </p:spPr>
        <p:txBody>
          <a:bodyPr wrap="square">
            <a:spAutoFit/>
          </a:bodyPr>
          <a:lstStyle/>
          <a:p>
            <a:r>
              <a:rPr lang="en-IE" sz="1200" dirty="0">
                <a:hlinkClick r:id="rId3"/>
              </a:rPr>
              <a:t>https://librairie.ademe.fr/changement-climatique-et-energie/4213-analyse-de-cycle-de-vie-relative-a-l-hydrogene.html</a:t>
            </a:r>
            <a:r>
              <a:rPr lang="en-IE" sz="1200" dirty="0"/>
              <a:t> </a:t>
            </a:r>
          </a:p>
        </p:txBody>
      </p:sp>
      <p:graphicFrame>
        <p:nvGraphicFramePr>
          <p:cNvPr id="38" name="Chart 37">
            <a:extLst>
              <a:ext uri="{FF2B5EF4-FFF2-40B4-BE49-F238E27FC236}">
                <a16:creationId xmlns:a16="http://schemas.microsoft.com/office/drawing/2014/main" id="{638B8826-7CA6-8FE0-5294-DF8434C4B0B0}"/>
              </a:ext>
            </a:extLst>
          </p:cNvPr>
          <p:cNvGraphicFramePr>
            <a:graphicFrameLocks/>
          </p:cNvGraphicFramePr>
          <p:nvPr>
            <p:extLst>
              <p:ext uri="{D42A27DB-BD31-4B8C-83A1-F6EECF244321}">
                <p14:modId xmlns:p14="http://schemas.microsoft.com/office/powerpoint/2010/main" val="3085611615"/>
              </p:ext>
            </p:extLst>
          </p:nvPr>
        </p:nvGraphicFramePr>
        <p:xfrm>
          <a:off x="6283156" y="274950"/>
          <a:ext cx="360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Chart 38">
            <a:extLst>
              <a:ext uri="{FF2B5EF4-FFF2-40B4-BE49-F238E27FC236}">
                <a16:creationId xmlns:a16="http://schemas.microsoft.com/office/drawing/2014/main" id="{1874E8EF-6C9A-4D8E-8361-EC231D521BEE}"/>
              </a:ext>
            </a:extLst>
          </p:cNvPr>
          <p:cNvGraphicFramePr>
            <a:graphicFrameLocks/>
          </p:cNvGraphicFramePr>
          <p:nvPr>
            <p:extLst>
              <p:ext uri="{D42A27DB-BD31-4B8C-83A1-F6EECF244321}">
                <p14:modId xmlns:p14="http://schemas.microsoft.com/office/powerpoint/2010/main" val="3851139805"/>
              </p:ext>
            </p:extLst>
          </p:nvPr>
        </p:nvGraphicFramePr>
        <p:xfrm>
          <a:off x="6283156" y="4509000"/>
          <a:ext cx="36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0" name="Chart 39">
            <a:extLst>
              <a:ext uri="{FF2B5EF4-FFF2-40B4-BE49-F238E27FC236}">
                <a16:creationId xmlns:a16="http://schemas.microsoft.com/office/drawing/2014/main" id="{38291ED6-1142-4B5C-A265-44661B7BE5BA}"/>
              </a:ext>
            </a:extLst>
          </p:cNvPr>
          <p:cNvGraphicFramePr>
            <a:graphicFrameLocks/>
          </p:cNvGraphicFramePr>
          <p:nvPr>
            <p:extLst>
              <p:ext uri="{D42A27DB-BD31-4B8C-83A1-F6EECF244321}">
                <p14:modId xmlns:p14="http://schemas.microsoft.com/office/powerpoint/2010/main" val="3452061083"/>
              </p:ext>
            </p:extLst>
          </p:nvPr>
        </p:nvGraphicFramePr>
        <p:xfrm>
          <a:off x="6283156" y="2349000"/>
          <a:ext cx="3600000" cy="2160000"/>
        </p:xfrm>
        <a:graphic>
          <a:graphicData uri="http://schemas.openxmlformats.org/drawingml/2006/chart">
            <c:chart xmlns:c="http://schemas.openxmlformats.org/drawingml/2006/chart" xmlns:r="http://schemas.openxmlformats.org/officeDocument/2006/relationships" r:id="rId6"/>
          </a:graphicData>
        </a:graphic>
      </p:graphicFrame>
      <p:pic>
        <p:nvPicPr>
          <p:cNvPr id="42" name="Picture 41" descr="A large white and blue cylinder with a blue cap&#10;&#10;Description automatically generated">
            <a:extLst>
              <a:ext uri="{FF2B5EF4-FFF2-40B4-BE49-F238E27FC236}">
                <a16:creationId xmlns:a16="http://schemas.microsoft.com/office/drawing/2014/main" id="{34DDA0EE-5249-9CFC-35BE-90DEE700873B}"/>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r="32274"/>
          <a:stretch/>
        </p:blipFill>
        <p:spPr>
          <a:xfrm>
            <a:off x="10099497" y="2922719"/>
            <a:ext cx="1933155" cy="1484281"/>
          </a:xfrm>
          <a:prstGeom prst="rect">
            <a:avLst/>
          </a:prstGeom>
          <a:ln>
            <a:noFill/>
          </a:ln>
          <a:effectLst>
            <a:softEdge rad="112500"/>
          </a:effectLst>
        </p:spPr>
      </p:pic>
    </p:spTree>
    <p:extLst>
      <p:ext uri="{BB962C8B-B14F-4D97-AF65-F5344CB8AC3E}">
        <p14:creationId xmlns:p14="http://schemas.microsoft.com/office/powerpoint/2010/main" val="135405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8" grpId="0"/>
      <p:bldP spid="19" grpId="0"/>
      <p:bldP spid="20" grpId="0"/>
      <p:bldP spid="37" grpId="0"/>
      <p:bldGraphic spid="38" grpId="0">
        <p:bldAsOne/>
      </p:bldGraphic>
      <p:bldGraphic spid="39" grpId="0">
        <p:bldAsOne/>
      </p:bldGraphic>
      <p:bldGraphic spid="40"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60723-DAF5-CCA5-122B-0DCA016AA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D4908E-A0A4-9FB5-96FC-1B59B632530C}"/>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0775531D-3CF2-5387-3EA8-8B588EEF5185}"/>
              </a:ext>
            </a:extLst>
          </p:cNvPr>
          <p:cNvSpPr>
            <a:spLocks noGrp="1"/>
          </p:cNvSpPr>
          <p:nvPr>
            <p:ph type="body" idx="28"/>
          </p:nvPr>
        </p:nvSpPr>
        <p:spPr/>
        <p:txBody>
          <a:bodyPr/>
          <a:lstStyle/>
          <a:p>
            <a:r>
              <a:rPr lang="en-IE" dirty="0"/>
              <a:t>Normalisation et </a:t>
            </a:r>
            <a:r>
              <a:rPr lang="en-IE" dirty="0" err="1"/>
              <a:t>pondération</a:t>
            </a:r>
            <a:endParaRPr lang="en-IE" dirty="0"/>
          </a:p>
        </p:txBody>
      </p:sp>
      <p:sp>
        <p:nvSpPr>
          <p:cNvPr id="4" name="Content Placeholder 3">
            <a:extLst>
              <a:ext uri="{FF2B5EF4-FFF2-40B4-BE49-F238E27FC236}">
                <a16:creationId xmlns:a16="http://schemas.microsoft.com/office/drawing/2014/main" id="{56E5B6EA-4BB6-10D1-A20F-D82B8F57D497}"/>
              </a:ext>
            </a:extLst>
          </p:cNvPr>
          <p:cNvSpPr>
            <a:spLocks noGrp="1"/>
          </p:cNvSpPr>
          <p:nvPr>
            <p:ph sz="quarter" idx="15"/>
          </p:nvPr>
        </p:nvSpPr>
        <p:spPr/>
        <p:txBody>
          <a:bodyPr/>
          <a:lstStyle/>
          <a:p>
            <a:pPr lvl="1"/>
            <a:r>
              <a:rPr lang="fr-FR" dirty="0"/>
              <a:t>Il est possible de normaliser</a:t>
            </a:r>
            <a:br>
              <a:rPr lang="fr-FR" dirty="0"/>
            </a:br>
            <a:r>
              <a:rPr lang="fr-FR" dirty="0"/>
              <a:t>les résultats par rapport à une</a:t>
            </a:r>
            <a:br>
              <a:rPr lang="fr-FR" dirty="0"/>
            </a:br>
            <a:r>
              <a:rPr lang="fr-FR" dirty="0"/>
              <a:t>référence donnée.</a:t>
            </a:r>
          </a:p>
          <a:p>
            <a:pPr lvl="1"/>
            <a:endParaRPr lang="fr-FR" dirty="0"/>
          </a:p>
          <a:p>
            <a:pPr lvl="1"/>
            <a:r>
              <a:rPr lang="fr-FR" dirty="0"/>
              <a:t>La Commission européenne</a:t>
            </a:r>
            <a:br>
              <a:rPr lang="fr-FR" dirty="0"/>
            </a:br>
            <a:r>
              <a:rPr lang="fr-FR" dirty="0"/>
              <a:t>recommande d’utiliser l’empreinte</a:t>
            </a:r>
            <a:br>
              <a:rPr lang="fr-FR" dirty="0"/>
            </a:br>
            <a:r>
              <a:rPr lang="fr-FR" dirty="0"/>
              <a:t>annuelle d’un citoyen européen</a:t>
            </a:r>
            <a:br>
              <a:rPr lang="fr-FR" dirty="0"/>
            </a:br>
            <a:r>
              <a:rPr lang="fr-FR" dirty="0"/>
              <a:t>moyen.</a:t>
            </a:r>
          </a:p>
          <a:p>
            <a:pPr lvl="1"/>
            <a:endParaRPr lang="fr-FR" dirty="0"/>
          </a:p>
          <a:p>
            <a:pPr lvl="1"/>
            <a:r>
              <a:rPr lang="fr-FR" dirty="0"/>
              <a:t>Une pondération est ensuite</a:t>
            </a:r>
            <a:br>
              <a:rPr lang="fr-FR" dirty="0"/>
            </a:br>
            <a:r>
              <a:rPr lang="fr-FR" dirty="0"/>
              <a:t>nécessaire pour produire un</a:t>
            </a:r>
            <a:br>
              <a:rPr lang="fr-FR" dirty="0"/>
            </a:br>
            <a:r>
              <a:rPr lang="fr-FR" dirty="0"/>
              <a:t>score unique – cette étape est</a:t>
            </a:r>
            <a:br>
              <a:rPr lang="fr-FR" dirty="0"/>
            </a:br>
            <a:r>
              <a:rPr lang="fr-FR" dirty="0"/>
              <a:t>bien plus subjective !</a:t>
            </a:r>
          </a:p>
        </p:txBody>
      </p:sp>
      <p:pic>
        <p:nvPicPr>
          <p:cNvPr id="5" name="Picture 4">
            <a:extLst>
              <a:ext uri="{FF2B5EF4-FFF2-40B4-BE49-F238E27FC236}">
                <a16:creationId xmlns:a16="http://schemas.microsoft.com/office/drawing/2014/main" id="{0A3DCB72-EAC6-45AA-BAC6-E1217A6B335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315571" y="125420"/>
            <a:ext cx="6676536" cy="3857975"/>
          </a:xfrm>
          <a:prstGeom prst="rect">
            <a:avLst/>
          </a:prstGeom>
        </p:spPr>
      </p:pic>
      <p:pic>
        <p:nvPicPr>
          <p:cNvPr id="9" name="Picture 8">
            <a:extLst>
              <a:ext uri="{FF2B5EF4-FFF2-40B4-BE49-F238E27FC236}">
                <a16:creationId xmlns:a16="http://schemas.microsoft.com/office/drawing/2014/main" id="{762E5EB8-6F4C-4272-9950-C2BA0298CC3C}"/>
              </a:ext>
            </a:extLst>
          </p:cNvPr>
          <p:cNvPicPr>
            <a:picLocks noChangeAspect="1"/>
          </p:cNvPicPr>
          <p:nvPr/>
        </p:nvPicPr>
        <p:blipFill>
          <a:blip r:embed="rId3"/>
          <a:stretch>
            <a:fillRect/>
          </a:stretch>
        </p:blipFill>
        <p:spPr>
          <a:xfrm>
            <a:off x="4109480" y="4020805"/>
            <a:ext cx="4748524" cy="2837195"/>
          </a:xfrm>
          <a:prstGeom prst="rect">
            <a:avLst/>
          </a:prstGeom>
        </p:spPr>
      </p:pic>
    </p:spTree>
    <p:extLst>
      <p:ext uri="{BB962C8B-B14F-4D97-AF65-F5344CB8AC3E}">
        <p14:creationId xmlns:p14="http://schemas.microsoft.com/office/powerpoint/2010/main" val="208220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B8BF-CE60-A8CA-215E-9C1200CE324E}"/>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A28FCB9D-F0AF-806D-81FD-61DB9E9A46C1}"/>
              </a:ext>
            </a:extLst>
          </p:cNvPr>
          <p:cNvSpPr>
            <a:spLocks noGrp="1"/>
          </p:cNvSpPr>
          <p:nvPr>
            <p:ph type="body" idx="28"/>
          </p:nvPr>
        </p:nvSpPr>
        <p:spPr/>
        <p:txBody>
          <a:bodyPr/>
          <a:lstStyle/>
          <a:p>
            <a:r>
              <a:rPr lang="en-IE" dirty="0"/>
              <a:t>Normalisation et </a:t>
            </a:r>
            <a:r>
              <a:rPr lang="en-IE" dirty="0" err="1"/>
              <a:t>pondération</a:t>
            </a:r>
            <a:endParaRPr lang="en-IE" dirty="0"/>
          </a:p>
          <a:p>
            <a:endParaRPr lang="en-IE" dirty="0"/>
          </a:p>
        </p:txBody>
      </p:sp>
      <p:sp>
        <p:nvSpPr>
          <p:cNvPr id="4" name="Content Placeholder 3">
            <a:extLst>
              <a:ext uri="{FF2B5EF4-FFF2-40B4-BE49-F238E27FC236}">
                <a16:creationId xmlns:a16="http://schemas.microsoft.com/office/drawing/2014/main" id="{3BE0BDEB-AF47-FD3B-F1D2-A3AA08337CE6}"/>
              </a:ext>
            </a:extLst>
          </p:cNvPr>
          <p:cNvSpPr>
            <a:spLocks noGrp="1"/>
          </p:cNvSpPr>
          <p:nvPr>
            <p:ph sz="quarter" idx="15"/>
          </p:nvPr>
        </p:nvSpPr>
        <p:spPr/>
        <p:txBody>
          <a:bodyPr/>
          <a:lstStyle/>
          <a:p>
            <a:pPr lvl="1"/>
            <a:r>
              <a:rPr lang="fr-FR" dirty="0"/>
              <a:t>Il est possible de normaliser</a:t>
            </a:r>
            <a:br>
              <a:rPr lang="fr-FR" dirty="0"/>
            </a:br>
            <a:r>
              <a:rPr lang="fr-FR" dirty="0"/>
              <a:t>les résultats par rapport à une</a:t>
            </a:r>
            <a:br>
              <a:rPr lang="fr-FR" dirty="0"/>
            </a:br>
            <a:r>
              <a:rPr lang="fr-FR" dirty="0"/>
              <a:t>référence donnée.</a:t>
            </a:r>
          </a:p>
          <a:p>
            <a:pPr lvl="1"/>
            <a:endParaRPr lang="fr-FR" dirty="0"/>
          </a:p>
          <a:p>
            <a:pPr lvl="1"/>
            <a:r>
              <a:rPr lang="fr-FR" dirty="0"/>
              <a:t>La Commission européenne</a:t>
            </a:r>
            <a:br>
              <a:rPr lang="fr-FR" dirty="0"/>
            </a:br>
            <a:r>
              <a:rPr lang="fr-FR" dirty="0"/>
              <a:t>recommande d’utiliser l’empreinte</a:t>
            </a:r>
            <a:br>
              <a:rPr lang="fr-FR" dirty="0"/>
            </a:br>
            <a:r>
              <a:rPr lang="fr-FR" dirty="0"/>
              <a:t>annuelle d’un citoyen européen</a:t>
            </a:r>
            <a:br>
              <a:rPr lang="fr-FR" dirty="0"/>
            </a:br>
            <a:r>
              <a:rPr lang="fr-FR" dirty="0"/>
              <a:t>moyen.</a:t>
            </a:r>
          </a:p>
          <a:p>
            <a:pPr lvl="1"/>
            <a:endParaRPr lang="fr-FR" dirty="0"/>
          </a:p>
          <a:p>
            <a:pPr lvl="1"/>
            <a:r>
              <a:rPr lang="fr-FR" dirty="0"/>
              <a:t>Une pondération est ensuite</a:t>
            </a:r>
            <a:br>
              <a:rPr lang="fr-FR" dirty="0"/>
            </a:br>
            <a:r>
              <a:rPr lang="fr-FR" dirty="0"/>
              <a:t>nécessaire pour produire un</a:t>
            </a:r>
            <a:br>
              <a:rPr lang="fr-FR" dirty="0"/>
            </a:br>
            <a:r>
              <a:rPr lang="fr-FR" dirty="0"/>
              <a:t>score unique – cette étape est</a:t>
            </a:r>
            <a:br>
              <a:rPr lang="fr-FR" dirty="0"/>
            </a:br>
            <a:r>
              <a:rPr lang="fr-FR" dirty="0"/>
              <a:t>bien plus subjective !</a:t>
            </a:r>
          </a:p>
        </p:txBody>
      </p:sp>
      <p:graphicFrame>
        <p:nvGraphicFramePr>
          <p:cNvPr id="11" name="Chart 10">
            <a:extLst>
              <a:ext uri="{FF2B5EF4-FFF2-40B4-BE49-F238E27FC236}">
                <a16:creationId xmlns:a16="http://schemas.microsoft.com/office/drawing/2014/main" id="{30045449-4DAE-9DA1-A168-22E510B2F2AD}"/>
              </a:ext>
            </a:extLst>
          </p:cNvPr>
          <p:cNvGraphicFramePr>
            <a:graphicFrameLocks/>
          </p:cNvGraphicFramePr>
          <p:nvPr>
            <p:extLst>
              <p:ext uri="{D42A27DB-BD31-4B8C-83A1-F6EECF244321}">
                <p14:modId xmlns:p14="http://schemas.microsoft.com/office/powerpoint/2010/main" val="2714448287"/>
              </p:ext>
            </p:extLst>
          </p:nvPr>
        </p:nvGraphicFramePr>
        <p:xfrm>
          <a:off x="7264582" y="1713747"/>
          <a:ext cx="4927418" cy="4367213"/>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a:extLst>
              <a:ext uri="{FF2B5EF4-FFF2-40B4-BE49-F238E27FC236}">
                <a16:creationId xmlns:a16="http://schemas.microsoft.com/office/drawing/2014/main" id="{A7FACC4E-6A08-9985-5A6F-92084EADB88D}"/>
              </a:ext>
            </a:extLst>
          </p:cNvPr>
          <p:cNvPicPr>
            <a:picLocks noChangeAspect="1"/>
          </p:cNvPicPr>
          <p:nvPr/>
        </p:nvPicPr>
        <p:blipFill>
          <a:blip r:embed="rId3"/>
          <a:stretch>
            <a:fillRect/>
          </a:stretch>
        </p:blipFill>
        <p:spPr>
          <a:xfrm>
            <a:off x="3908023" y="2190574"/>
            <a:ext cx="2821931" cy="3446107"/>
          </a:xfrm>
          <a:prstGeom prst="rect">
            <a:avLst/>
          </a:prstGeom>
        </p:spPr>
      </p:pic>
      <p:sp>
        <p:nvSpPr>
          <p:cNvPr id="19" name="Right Brace 18">
            <a:extLst>
              <a:ext uri="{FF2B5EF4-FFF2-40B4-BE49-F238E27FC236}">
                <a16:creationId xmlns:a16="http://schemas.microsoft.com/office/drawing/2014/main" id="{E80BB6EA-D4CD-485F-0A9B-3B70F88B08E1}"/>
              </a:ext>
            </a:extLst>
          </p:cNvPr>
          <p:cNvSpPr/>
          <p:nvPr/>
        </p:nvSpPr>
        <p:spPr>
          <a:xfrm>
            <a:off x="6784582" y="2177143"/>
            <a:ext cx="480000" cy="34595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grpSp>
        <p:nvGrpSpPr>
          <p:cNvPr id="20" name="Group 19">
            <a:extLst>
              <a:ext uri="{FF2B5EF4-FFF2-40B4-BE49-F238E27FC236}">
                <a16:creationId xmlns:a16="http://schemas.microsoft.com/office/drawing/2014/main" id="{71C188AF-01C0-DE44-1146-0DD45C839071}"/>
              </a:ext>
            </a:extLst>
          </p:cNvPr>
          <p:cNvGrpSpPr/>
          <p:nvPr/>
        </p:nvGrpSpPr>
        <p:grpSpPr>
          <a:xfrm>
            <a:off x="10460590" y="150429"/>
            <a:ext cx="1452561" cy="1496121"/>
            <a:chOff x="2393602" y="1272912"/>
            <a:chExt cx="3397462" cy="3499345"/>
          </a:xfrm>
        </p:grpSpPr>
        <p:pic>
          <p:nvPicPr>
            <p:cNvPr id="21" name="Picture 20">
              <a:extLst>
                <a:ext uri="{FF2B5EF4-FFF2-40B4-BE49-F238E27FC236}">
                  <a16:creationId xmlns:a16="http://schemas.microsoft.com/office/drawing/2014/main" id="{74141733-6C0B-1F60-B69D-C3C37E42F3F3}"/>
                </a:ext>
              </a:extLst>
            </p:cNvPr>
            <p:cNvPicPr preferRelativeResize="0">
              <a:picLocks noChangeAspect="1"/>
            </p:cNvPicPr>
            <p:nvPr/>
          </p:nvPicPr>
          <p:blipFill rotWithShape="1">
            <a:blip r:embed="rId4">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2" name="Rectangle 21">
              <a:extLst>
                <a:ext uri="{FF2B5EF4-FFF2-40B4-BE49-F238E27FC236}">
                  <a16:creationId xmlns:a16="http://schemas.microsoft.com/office/drawing/2014/main" id="{97AA9BE3-4048-95B7-AB4E-36775BF25BC9}"/>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0905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BAD3-2DEB-7CF6-EC4D-C81A75EC6E7F}"/>
              </a:ext>
            </a:extLst>
          </p:cNvPr>
          <p:cNvSpPr>
            <a:spLocks noGrp="1"/>
          </p:cNvSpPr>
          <p:nvPr>
            <p:ph type="title"/>
          </p:nvPr>
        </p:nvSpPr>
        <p:spPr/>
        <p:txBody>
          <a:bodyPr/>
          <a:lstStyle/>
          <a:p>
            <a:r>
              <a:rPr lang="en-IE" dirty="0"/>
              <a:t>Normalisation et </a:t>
            </a:r>
            <a:r>
              <a:rPr lang="en-IE" dirty="0" err="1"/>
              <a:t>pondération</a:t>
            </a:r>
            <a:br>
              <a:rPr lang="en-IE" dirty="0"/>
            </a:br>
            <a:endParaRPr lang="en-IE" dirty="0"/>
          </a:p>
        </p:txBody>
      </p:sp>
      <p:sp>
        <p:nvSpPr>
          <p:cNvPr id="3" name="Text Placeholder 2">
            <a:extLst>
              <a:ext uri="{FF2B5EF4-FFF2-40B4-BE49-F238E27FC236}">
                <a16:creationId xmlns:a16="http://schemas.microsoft.com/office/drawing/2014/main" id="{94705718-9C73-3136-12FE-F5CFE94E32D6}"/>
              </a:ext>
            </a:extLst>
          </p:cNvPr>
          <p:cNvSpPr>
            <a:spLocks noGrp="1"/>
          </p:cNvSpPr>
          <p:nvPr>
            <p:ph type="body" idx="28"/>
          </p:nvPr>
        </p:nvSpPr>
        <p:spPr/>
        <p:txBody>
          <a:bodyPr/>
          <a:lstStyle/>
          <a:p>
            <a:r>
              <a:rPr lang="en-IE" dirty="0"/>
              <a:t>Normalisation</a:t>
            </a:r>
          </a:p>
        </p:txBody>
      </p:sp>
      <p:sp>
        <p:nvSpPr>
          <p:cNvPr id="8" name="Content Placeholder 7">
            <a:extLst>
              <a:ext uri="{FF2B5EF4-FFF2-40B4-BE49-F238E27FC236}">
                <a16:creationId xmlns:a16="http://schemas.microsoft.com/office/drawing/2014/main" id="{176E026B-982E-5DCB-A8C4-860F0AB57D73}"/>
              </a:ext>
            </a:extLst>
          </p:cNvPr>
          <p:cNvSpPr>
            <a:spLocks noGrp="1"/>
          </p:cNvSpPr>
          <p:nvPr>
            <p:ph sz="quarter" idx="15"/>
          </p:nvPr>
        </p:nvSpPr>
        <p:spPr>
          <a:xfrm>
            <a:off x="480000" y="1881188"/>
            <a:ext cx="5260400" cy="4032333"/>
          </a:xfrm>
        </p:spPr>
        <p:txBody>
          <a:bodyPr/>
          <a:lstStyle/>
          <a:p>
            <a:pPr lvl="1"/>
            <a:r>
              <a:rPr lang="en-IE" dirty="0" err="1"/>
              <a:t>Récemment</a:t>
            </a:r>
            <a:r>
              <a:rPr lang="en-IE" dirty="0"/>
              <a:t>, </a:t>
            </a:r>
            <a:r>
              <a:rPr lang="en-IE" dirty="0" err="1"/>
              <a:t>l’idée</a:t>
            </a:r>
            <a:r>
              <a:rPr lang="en-IE" dirty="0"/>
              <a:t> de </a:t>
            </a:r>
            <a:r>
              <a:rPr lang="en-IE" dirty="0" err="1"/>
              <a:t>limites</a:t>
            </a:r>
            <a:r>
              <a:rPr lang="en-IE" dirty="0"/>
              <a:t> </a:t>
            </a:r>
            <a:r>
              <a:rPr lang="en-IE" dirty="0" err="1"/>
              <a:t>planétaires</a:t>
            </a:r>
            <a:r>
              <a:rPr lang="en-IE" dirty="0"/>
              <a:t> a fait son apparition </a:t>
            </a:r>
            <a:r>
              <a:rPr lang="en-IE" dirty="0" err="1"/>
              <a:t>en</a:t>
            </a:r>
            <a:r>
              <a:rPr lang="en-IE" dirty="0"/>
              <a:t> ACV. Le concept </a:t>
            </a:r>
            <a:r>
              <a:rPr lang="en-IE" dirty="0" err="1"/>
              <a:t>permet</a:t>
            </a:r>
            <a:r>
              <a:rPr lang="en-IE" dirty="0"/>
              <a:t> de </a:t>
            </a:r>
            <a:r>
              <a:rPr lang="en-IE" dirty="0" err="1"/>
              <a:t>prioriser</a:t>
            </a:r>
            <a:r>
              <a:rPr lang="en-IE" dirty="0"/>
              <a:t> les </a:t>
            </a:r>
            <a:r>
              <a:rPr lang="en-IE" dirty="0" err="1"/>
              <a:t>catégories</a:t>
            </a:r>
            <a:r>
              <a:rPr lang="en-IE" dirty="0"/>
              <a:t> </a:t>
            </a:r>
            <a:r>
              <a:rPr lang="en-IE" dirty="0" err="1"/>
              <a:t>d’impact</a:t>
            </a:r>
            <a:r>
              <a:rPr lang="en-IE" dirty="0"/>
              <a:t>.</a:t>
            </a:r>
          </a:p>
        </p:txBody>
      </p:sp>
      <p:pic>
        <p:nvPicPr>
          <p:cNvPr id="9" name="Content Placeholder 5">
            <a:extLst>
              <a:ext uri="{FF2B5EF4-FFF2-40B4-BE49-F238E27FC236}">
                <a16:creationId xmlns:a16="http://schemas.microsoft.com/office/drawing/2014/main" id="{D80EAE8B-A7E8-90B5-7736-9B599C2D3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89593"/>
            <a:ext cx="5926542" cy="5325796"/>
          </a:xfrm>
          <a:prstGeom prst="rect">
            <a:avLst/>
          </a:prstGeom>
        </p:spPr>
      </p:pic>
      <p:pic>
        <p:nvPicPr>
          <p:cNvPr id="14" name="Picture 13" descr="A chart with different colored circles&#10;&#10;Description automatically generated with medium confidence">
            <a:extLst>
              <a:ext uri="{FF2B5EF4-FFF2-40B4-BE49-F238E27FC236}">
                <a16:creationId xmlns:a16="http://schemas.microsoft.com/office/drawing/2014/main" id="{F51CCF5F-237D-C50C-63C2-04133B78A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657" y="2818303"/>
            <a:ext cx="3897086" cy="3897086"/>
          </a:xfrm>
          <a:prstGeom prst="rect">
            <a:avLst/>
          </a:prstGeom>
        </p:spPr>
      </p:pic>
    </p:spTree>
    <p:extLst>
      <p:ext uri="{BB962C8B-B14F-4D97-AF65-F5344CB8AC3E}">
        <p14:creationId xmlns:p14="http://schemas.microsoft.com/office/powerpoint/2010/main" val="1261659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B11D-E0A5-BCE4-93EF-888776841FC9}"/>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94797FF2-9C95-D966-4E51-A2F2CD0AAA28}"/>
              </a:ext>
            </a:extLst>
          </p:cNvPr>
          <p:cNvSpPr>
            <a:spLocks noGrp="1"/>
          </p:cNvSpPr>
          <p:nvPr>
            <p:ph type="body" idx="28"/>
          </p:nvPr>
        </p:nvSpPr>
        <p:spPr/>
        <p:txBody>
          <a:bodyPr/>
          <a:lstStyle/>
          <a:p>
            <a:r>
              <a:rPr lang="en-IE" dirty="0"/>
              <a:t>Analyse, critique</a:t>
            </a:r>
          </a:p>
        </p:txBody>
      </p:sp>
      <p:sp>
        <p:nvSpPr>
          <p:cNvPr id="4" name="Content Placeholder 3">
            <a:extLst>
              <a:ext uri="{FF2B5EF4-FFF2-40B4-BE49-F238E27FC236}">
                <a16:creationId xmlns:a16="http://schemas.microsoft.com/office/drawing/2014/main" id="{4541B7AF-3DFB-59DA-EC99-C4E13E118724}"/>
              </a:ext>
            </a:extLst>
          </p:cNvPr>
          <p:cNvSpPr>
            <a:spLocks noGrp="1"/>
          </p:cNvSpPr>
          <p:nvPr>
            <p:ph sz="quarter" idx="15"/>
          </p:nvPr>
        </p:nvSpPr>
        <p:spPr>
          <a:xfrm>
            <a:off x="480000" y="1881188"/>
            <a:ext cx="6873300" cy="4608512"/>
          </a:xfrm>
        </p:spPr>
        <p:txBody>
          <a:bodyPr>
            <a:normAutofit lnSpcReduction="10000"/>
          </a:bodyPr>
          <a:lstStyle/>
          <a:p>
            <a:r>
              <a:rPr lang="en-IE" dirty="0"/>
              <a:t>Analyse</a:t>
            </a:r>
          </a:p>
          <a:p>
            <a:pPr lvl="1"/>
            <a:r>
              <a:rPr lang="en-IE" dirty="0"/>
              <a:t>La phase </a:t>
            </a:r>
            <a:r>
              <a:rPr lang="en-IE" dirty="0" err="1"/>
              <a:t>d’interprétation</a:t>
            </a:r>
            <a:r>
              <a:rPr lang="en-IE" dirty="0"/>
              <a:t> doit </a:t>
            </a:r>
            <a:r>
              <a:rPr lang="en-IE" dirty="0" err="1"/>
              <a:t>être</a:t>
            </a:r>
            <a:r>
              <a:rPr lang="en-IE" dirty="0"/>
              <a:t> un </a:t>
            </a:r>
            <a:r>
              <a:rPr lang="en-IE" dirty="0" err="1"/>
              <a:t>commentaire</a:t>
            </a:r>
            <a:r>
              <a:rPr lang="en-IE" dirty="0"/>
              <a:t> des </a:t>
            </a:r>
            <a:r>
              <a:rPr lang="en-IE" dirty="0" err="1"/>
              <a:t>résultats</a:t>
            </a:r>
            <a:r>
              <a:rPr lang="en-IE" dirty="0"/>
              <a:t>, à la lumière des </a:t>
            </a:r>
            <a:r>
              <a:rPr lang="en-IE" dirty="0" err="1"/>
              <a:t>objectifs</a:t>
            </a:r>
            <a:r>
              <a:rPr lang="en-IE" dirty="0"/>
              <a:t>, des </a:t>
            </a:r>
            <a:r>
              <a:rPr lang="en-IE" dirty="0" err="1"/>
              <a:t>hypothèses</a:t>
            </a:r>
            <a:r>
              <a:rPr lang="en-IE" dirty="0"/>
              <a:t> prises à </a:t>
            </a:r>
            <a:r>
              <a:rPr lang="en-IE" dirty="0" err="1"/>
              <a:t>chaque</a:t>
            </a:r>
            <a:r>
              <a:rPr lang="en-IE" dirty="0"/>
              <a:t> étape </a:t>
            </a:r>
          </a:p>
          <a:p>
            <a:r>
              <a:rPr lang="en-IE" dirty="0" err="1"/>
              <a:t>Limites</a:t>
            </a:r>
            <a:endParaRPr lang="en-IE" dirty="0"/>
          </a:p>
          <a:p>
            <a:pPr lvl="1"/>
            <a:r>
              <a:rPr lang="en-IE" dirty="0"/>
              <a:t>Les </a:t>
            </a:r>
            <a:r>
              <a:rPr lang="en-IE" b="1" dirty="0" err="1"/>
              <a:t>limites</a:t>
            </a:r>
            <a:r>
              <a:rPr lang="en-IE" dirty="0"/>
              <a:t> de </a:t>
            </a:r>
            <a:r>
              <a:rPr lang="en-IE" dirty="0" err="1"/>
              <a:t>l’étude</a:t>
            </a:r>
            <a:r>
              <a:rPr lang="en-IE" dirty="0"/>
              <a:t> </a:t>
            </a:r>
            <a:r>
              <a:rPr lang="en-IE" dirty="0" err="1"/>
              <a:t>doivent</a:t>
            </a:r>
            <a:r>
              <a:rPr lang="en-IE" dirty="0"/>
              <a:t> </a:t>
            </a:r>
            <a:r>
              <a:rPr lang="en-IE" dirty="0" err="1"/>
              <a:t>être</a:t>
            </a:r>
            <a:r>
              <a:rPr lang="en-IE" dirty="0"/>
              <a:t> </a:t>
            </a:r>
            <a:r>
              <a:rPr lang="en-IE" dirty="0" err="1"/>
              <a:t>explicites</a:t>
            </a:r>
            <a:r>
              <a:rPr lang="en-IE" dirty="0"/>
              <a:t>, </a:t>
            </a:r>
            <a:r>
              <a:rPr lang="en-IE" dirty="0" err="1"/>
              <a:t>afin</a:t>
            </a:r>
            <a:r>
              <a:rPr lang="en-IE" dirty="0"/>
              <a:t> de ne pas utiliser les </a:t>
            </a:r>
            <a:r>
              <a:rPr lang="en-IE" dirty="0" err="1"/>
              <a:t>résultats</a:t>
            </a:r>
            <a:r>
              <a:rPr lang="en-IE" dirty="0"/>
              <a:t> hors du champ </a:t>
            </a:r>
            <a:r>
              <a:rPr lang="en-IE" dirty="0" err="1"/>
              <a:t>d’application</a:t>
            </a:r>
            <a:r>
              <a:rPr lang="en-IE" dirty="0"/>
              <a:t> de </a:t>
            </a:r>
            <a:r>
              <a:rPr lang="en-IE" dirty="0" err="1"/>
              <a:t>l’étude</a:t>
            </a:r>
            <a:r>
              <a:rPr lang="en-IE" dirty="0"/>
              <a:t> (e.g. </a:t>
            </a:r>
            <a:r>
              <a:rPr lang="en-IE" dirty="0" err="1"/>
              <a:t>confondre</a:t>
            </a:r>
            <a:r>
              <a:rPr lang="en-IE" dirty="0"/>
              <a:t> </a:t>
            </a:r>
            <a:r>
              <a:rPr lang="en-IE" dirty="0" err="1"/>
              <a:t>une</a:t>
            </a:r>
            <a:r>
              <a:rPr lang="en-IE" dirty="0"/>
              <a:t> </a:t>
            </a:r>
            <a:r>
              <a:rPr lang="en-IE" dirty="0" err="1"/>
              <a:t>région</a:t>
            </a:r>
            <a:r>
              <a:rPr lang="en-IE" dirty="0"/>
              <a:t>/</a:t>
            </a:r>
            <a:r>
              <a:rPr lang="en-IE" dirty="0" err="1"/>
              <a:t>année</a:t>
            </a:r>
            <a:r>
              <a:rPr lang="en-IE" dirty="0"/>
              <a:t> pour </a:t>
            </a:r>
            <a:r>
              <a:rPr lang="en-IE" dirty="0" err="1"/>
              <a:t>une</a:t>
            </a:r>
            <a:r>
              <a:rPr lang="en-IE" dirty="0"/>
              <a:t> </a:t>
            </a:r>
            <a:r>
              <a:rPr lang="en-IE" dirty="0" err="1"/>
              <a:t>autre</a:t>
            </a:r>
            <a:r>
              <a:rPr lang="en-IE" dirty="0"/>
              <a:t>)</a:t>
            </a:r>
          </a:p>
          <a:p>
            <a:pPr lvl="1"/>
            <a:r>
              <a:rPr lang="en-IE" dirty="0"/>
              <a:t>Les </a:t>
            </a:r>
            <a:r>
              <a:rPr lang="en-IE" b="1" dirty="0" err="1"/>
              <a:t>incertitudes</a:t>
            </a:r>
            <a:r>
              <a:rPr lang="en-IE" dirty="0"/>
              <a:t> </a:t>
            </a:r>
            <a:r>
              <a:rPr lang="en-IE" dirty="0" err="1"/>
              <a:t>doivent</a:t>
            </a:r>
            <a:r>
              <a:rPr lang="en-IE" dirty="0"/>
              <a:t> </a:t>
            </a:r>
            <a:r>
              <a:rPr lang="en-IE" dirty="0" err="1"/>
              <a:t>être</a:t>
            </a:r>
            <a:r>
              <a:rPr lang="en-IE" dirty="0"/>
              <a:t> couvertes </a:t>
            </a:r>
            <a:r>
              <a:rPr lang="en-IE" dirty="0" err="1"/>
              <a:t>autant</a:t>
            </a:r>
            <a:r>
              <a:rPr lang="en-IE" dirty="0"/>
              <a:t> que possible, </a:t>
            </a:r>
            <a:r>
              <a:rPr lang="en-IE" dirty="0" err="1"/>
              <a:t>notamment</a:t>
            </a:r>
            <a:r>
              <a:rPr lang="en-IE" dirty="0"/>
              <a:t> pour les </a:t>
            </a:r>
            <a:r>
              <a:rPr lang="en-IE" dirty="0" err="1"/>
              <a:t>paramètres</a:t>
            </a:r>
            <a:r>
              <a:rPr lang="en-IE" dirty="0"/>
              <a:t> influents (e.g. mix </a:t>
            </a:r>
            <a:r>
              <a:rPr lang="en-IE" dirty="0" err="1"/>
              <a:t>électriques</a:t>
            </a:r>
            <a:r>
              <a:rPr lang="en-IE" dirty="0"/>
              <a:t> pour les technologies </a:t>
            </a:r>
            <a:r>
              <a:rPr lang="en-IE" dirty="0" err="1"/>
              <a:t>électro</a:t>
            </a:r>
            <a:r>
              <a:rPr lang="en-IE" dirty="0"/>
              <a:t>-intensives, durée de vie d’un </a:t>
            </a:r>
            <a:r>
              <a:rPr lang="en-IE" dirty="0" err="1"/>
              <a:t>équipement</a:t>
            </a:r>
            <a:r>
              <a:rPr lang="en-IE" dirty="0"/>
              <a:t>, </a:t>
            </a:r>
            <a:r>
              <a:rPr lang="en-IE" dirty="0" err="1"/>
              <a:t>hypothèses</a:t>
            </a:r>
            <a:r>
              <a:rPr lang="en-IE" dirty="0"/>
              <a:t> </a:t>
            </a:r>
            <a:r>
              <a:rPr lang="en-IE" dirty="0" err="1"/>
              <a:t>d’utilisation</a:t>
            </a:r>
            <a:r>
              <a:rPr lang="en-IE" dirty="0"/>
              <a:t>…)</a:t>
            </a:r>
          </a:p>
          <a:p>
            <a:r>
              <a:rPr lang="en-IE" dirty="0"/>
              <a:t>Visualisation</a:t>
            </a:r>
          </a:p>
          <a:p>
            <a:pPr lvl="1"/>
            <a:r>
              <a:rPr lang="en-IE" dirty="0" err="1"/>
              <a:t>C’est</a:t>
            </a:r>
            <a:r>
              <a:rPr lang="en-IE" dirty="0"/>
              <a:t> </a:t>
            </a:r>
            <a:r>
              <a:rPr lang="en-IE" dirty="0" err="1"/>
              <a:t>aussi</a:t>
            </a:r>
            <a:r>
              <a:rPr lang="en-IE" dirty="0"/>
              <a:t> la phase la plus “</a:t>
            </a:r>
            <a:r>
              <a:rPr lang="en-IE" dirty="0" err="1"/>
              <a:t>créative</a:t>
            </a:r>
            <a:r>
              <a:rPr lang="en-IE" dirty="0"/>
              <a:t>”, </a:t>
            </a:r>
            <a:r>
              <a:rPr lang="en-IE" dirty="0" err="1"/>
              <a:t>où</a:t>
            </a:r>
            <a:r>
              <a:rPr lang="en-IE" dirty="0"/>
              <a:t> le but </a:t>
            </a:r>
            <a:r>
              <a:rPr lang="en-IE" dirty="0" err="1"/>
              <a:t>est</a:t>
            </a:r>
            <a:r>
              <a:rPr lang="en-IE" dirty="0"/>
              <a:t> de </a:t>
            </a:r>
            <a:r>
              <a:rPr lang="en-IE" dirty="0" err="1"/>
              <a:t>transmettre</a:t>
            </a:r>
            <a:r>
              <a:rPr lang="en-IE" dirty="0"/>
              <a:t> le message de </a:t>
            </a:r>
            <a:r>
              <a:rPr lang="en-IE" dirty="0" err="1"/>
              <a:t>l’analyse</a:t>
            </a:r>
            <a:r>
              <a:rPr lang="en-IE" dirty="0"/>
              <a:t> via des visualisations </a:t>
            </a:r>
            <a:r>
              <a:rPr lang="en-IE" dirty="0" err="1"/>
              <a:t>claires</a:t>
            </a:r>
            <a:endParaRPr lang="en-IE" dirty="0"/>
          </a:p>
        </p:txBody>
      </p:sp>
      <p:grpSp>
        <p:nvGrpSpPr>
          <p:cNvPr id="6" name="Group 5">
            <a:extLst>
              <a:ext uri="{FF2B5EF4-FFF2-40B4-BE49-F238E27FC236}">
                <a16:creationId xmlns:a16="http://schemas.microsoft.com/office/drawing/2014/main" id="{FF952D3F-2E77-1A5D-7069-3A7996E8EA43}"/>
              </a:ext>
            </a:extLst>
          </p:cNvPr>
          <p:cNvGrpSpPr/>
          <p:nvPr/>
        </p:nvGrpSpPr>
        <p:grpSpPr>
          <a:xfrm>
            <a:off x="10460590" y="150429"/>
            <a:ext cx="1452561" cy="1496121"/>
            <a:chOff x="2393602" y="1272912"/>
            <a:chExt cx="3397462" cy="3499345"/>
          </a:xfrm>
        </p:grpSpPr>
        <p:pic>
          <p:nvPicPr>
            <p:cNvPr id="7" name="Picture 6">
              <a:extLst>
                <a:ext uri="{FF2B5EF4-FFF2-40B4-BE49-F238E27FC236}">
                  <a16:creationId xmlns:a16="http://schemas.microsoft.com/office/drawing/2014/main" id="{7F729566-2B21-0258-5470-D5ACFF523118}"/>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8" name="Rectangle 7">
              <a:extLst>
                <a:ext uri="{FF2B5EF4-FFF2-40B4-BE49-F238E27FC236}">
                  <a16:creationId xmlns:a16="http://schemas.microsoft.com/office/drawing/2014/main" id="{72B53C29-C265-38B2-FA03-B2E7695B114F}"/>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10" name="Picture 9" descr="A pencil on top of a paper with a printed line graph">
            <a:extLst>
              <a:ext uri="{FF2B5EF4-FFF2-40B4-BE49-F238E27FC236}">
                <a16:creationId xmlns:a16="http://schemas.microsoft.com/office/drawing/2014/main" id="{0C3A02A4-6EAC-FCA0-96A6-B71289F02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651" y="2480732"/>
            <a:ext cx="4127500" cy="2751667"/>
          </a:xfrm>
          <a:prstGeom prst="rect">
            <a:avLst/>
          </a:prstGeom>
        </p:spPr>
      </p:pic>
    </p:spTree>
    <p:extLst>
      <p:ext uri="{BB962C8B-B14F-4D97-AF65-F5344CB8AC3E}">
        <p14:creationId xmlns:p14="http://schemas.microsoft.com/office/powerpoint/2010/main" val="3012123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562A-096D-AB17-AC25-8BCB7C1F5036}"/>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E1A151A5-33E0-B39F-118A-1B23E63AB7A3}"/>
              </a:ext>
            </a:extLst>
          </p:cNvPr>
          <p:cNvSpPr>
            <a:spLocks noGrp="1"/>
          </p:cNvSpPr>
          <p:nvPr>
            <p:ph type="body" idx="28"/>
          </p:nvPr>
        </p:nvSpPr>
        <p:spPr/>
        <p:txBody>
          <a:bodyPr/>
          <a:lstStyle/>
          <a:p>
            <a:r>
              <a:rPr lang="en-IE" dirty="0"/>
              <a:t>Visualisation : de </a:t>
            </a:r>
            <a:r>
              <a:rPr lang="en-IE" dirty="0" err="1"/>
              <a:t>quelles</a:t>
            </a:r>
            <a:r>
              <a:rPr lang="en-IE" dirty="0"/>
              <a:t> </a:t>
            </a:r>
            <a:r>
              <a:rPr lang="en-IE" dirty="0" err="1"/>
              <a:t>activités</a:t>
            </a:r>
            <a:r>
              <a:rPr lang="en-IE" dirty="0"/>
              <a:t> </a:t>
            </a:r>
            <a:r>
              <a:rPr lang="en-IE" dirty="0" err="1"/>
              <a:t>proviennent</a:t>
            </a:r>
            <a:r>
              <a:rPr lang="en-IE" dirty="0"/>
              <a:t> les </a:t>
            </a:r>
            <a:r>
              <a:rPr lang="en-IE" dirty="0" err="1"/>
              <a:t>émissions</a:t>
            </a:r>
            <a:r>
              <a:rPr lang="en-IE" dirty="0"/>
              <a:t> ?</a:t>
            </a:r>
          </a:p>
        </p:txBody>
      </p:sp>
      <p:sp>
        <p:nvSpPr>
          <p:cNvPr id="4" name="Content Placeholder 3">
            <a:extLst>
              <a:ext uri="{FF2B5EF4-FFF2-40B4-BE49-F238E27FC236}">
                <a16:creationId xmlns:a16="http://schemas.microsoft.com/office/drawing/2014/main" id="{5E583615-F372-9834-5E87-9A06315D8DFE}"/>
              </a:ext>
            </a:extLst>
          </p:cNvPr>
          <p:cNvSpPr>
            <a:spLocks noGrp="1"/>
          </p:cNvSpPr>
          <p:nvPr>
            <p:ph sz="quarter" idx="15"/>
          </p:nvPr>
        </p:nvSpPr>
        <p:spPr/>
        <p:txBody>
          <a:bodyPr/>
          <a:lstStyle/>
          <a:p>
            <a:pPr lvl="1"/>
            <a:r>
              <a:rPr lang="en-IE" dirty="0" err="1"/>
              <a:t>Exemple</a:t>
            </a:r>
            <a:r>
              <a:rPr lang="en-IE" dirty="0"/>
              <a:t> : 1 km </a:t>
            </a:r>
            <a:r>
              <a:rPr lang="en-IE" dirty="0" err="1"/>
              <a:t>d’infrastructure</a:t>
            </a:r>
            <a:r>
              <a:rPr lang="en-IE" dirty="0"/>
              <a:t> de connexion d’un parc </a:t>
            </a:r>
            <a:r>
              <a:rPr lang="en-IE" dirty="0" err="1"/>
              <a:t>éolien</a:t>
            </a:r>
            <a:r>
              <a:rPr lang="en-IE" dirty="0"/>
              <a:t> offshore</a:t>
            </a:r>
          </a:p>
        </p:txBody>
      </p:sp>
      <p:pic>
        <p:nvPicPr>
          <p:cNvPr id="6" name="Picture 5">
            <a:extLst>
              <a:ext uri="{FF2B5EF4-FFF2-40B4-BE49-F238E27FC236}">
                <a16:creationId xmlns:a16="http://schemas.microsoft.com/office/drawing/2014/main" id="{DE0A0951-131E-25D6-E706-5DF25775251B}"/>
              </a:ext>
            </a:extLst>
          </p:cNvPr>
          <p:cNvPicPr>
            <a:picLocks noChangeAspect="1"/>
          </p:cNvPicPr>
          <p:nvPr/>
        </p:nvPicPr>
        <p:blipFill>
          <a:blip r:embed="rId2"/>
          <a:stretch>
            <a:fillRect/>
          </a:stretch>
        </p:blipFill>
        <p:spPr>
          <a:xfrm>
            <a:off x="2298700" y="2573429"/>
            <a:ext cx="7594600" cy="3663412"/>
          </a:xfrm>
          <a:prstGeom prst="rect">
            <a:avLst/>
          </a:prstGeom>
        </p:spPr>
      </p:pic>
      <p:grpSp>
        <p:nvGrpSpPr>
          <p:cNvPr id="7" name="Group 6">
            <a:extLst>
              <a:ext uri="{FF2B5EF4-FFF2-40B4-BE49-F238E27FC236}">
                <a16:creationId xmlns:a16="http://schemas.microsoft.com/office/drawing/2014/main" id="{82113AA2-1C89-2000-EDC5-38690AAB1549}"/>
              </a:ext>
            </a:extLst>
          </p:cNvPr>
          <p:cNvGrpSpPr/>
          <p:nvPr/>
        </p:nvGrpSpPr>
        <p:grpSpPr>
          <a:xfrm>
            <a:off x="10460590" y="150429"/>
            <a:ext cx="1452561" cy="1496121"/>
            <a:chOff x="2393602" y="1272912"/>
            <a:chExt cx="3397462" cy="3499345"/>
          </a:xfrm>
        </p:grpSpPr>
        <p:pic>
          <p:nvPicPr>
            <p:cNvPr id="8" name="Picture 7">
              <a:extLst>
                <a:ext uri="{FF2B5EF4-FFF2-40B4-BE49-F238E27FC236}">
                  <a16:creationId xmlns:a16="http://schemas.microsoft.com/office/drawing/2014/main" id="{0AA0412D-5377-C8E1-CFDF-30B34EE1F721}"/>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9" name="Rectangle 8">
              <a:extLst>
                <a:ext uri="{FF2B5EF4-FFF2-40B4-BE49-F238E27FC236}">
                  <a16:creationId xmlns:a16="http://schemas.microsoft.com/office/drawing/2014/main" id="{6F29C2AB-FB9B-7C39-D2E3-E5D3A685F704}"/>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5974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AB39F-36A2-E5F0-C45E-C7475CADB10C}"/>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7DBBAE27-DA41-6ABF-2038-283FCC53E67C}"/>
              </a:ext>
            </a:extLst>
          </p:cNvPr>
          <p:cNvSpPr>
            <a:spLocks noGrp="1"/>
          </p:cNvSpPr>
          <p:nvPr>
            <p:ph type="body" idx="28"/>
          </p:nvPr>
        </p:nvSpPr>
        <p:spPr/>
        <p:txBody>
          <a:bodyPr/>
          <a:lstStyle/>
          <a:p>
            <a:r>
              <a:rPr lang="en-IE" dirty="0"/>
              <a:t>Visualisation : de </a:t>
            </a:r>
            <a:r>
              <a:rPr lang="en-IE" dirty="0" err="1"/>
              <a:t>quelles</a:t>
            </a:r>
            <a:r>
              <a:rPr lang="en-IE" dirty="0"/>
              <a:t> </a:t>
            </a:r>
            <a:r>
              <a:rPr lang="en-IE" dirty="0" err="1"/>
              <a:t>régions</a:t>
            </a:r>
            <a:r>
              <a:rPr lang="en-IE" dirty="0"/>
              <a:t> </a:t>
            </a:r>
            <a:r>
              <a:rPr lang="en-IE" dirty="0" err="1"/>
              <a:t>proviennent</a:t>
            </a:r>
            <a:r>
              <a:rPr lang="en-IE" dirty="0"/>
              <a:t> les </a:t>
            </a:r>
            <a:r>
              <a:rPr lang="en-IE" dirty="0" err="1"/>
              <a:t>émissions</a:t>
            </a:r>
            <a:r>
              <a:rPr lang="en-IE" dirty="0"/>
              <a:t> ?</a:t>
            </a:r>
          </a:p>
          <a:p>
            <a:endParaRPr lang="en-IE" dirty="0"/>
          </a:p>
        </p:txBody>
      </p:sp>
      <p:sp>
        <p:nvSpPr>
          <p:cNvPr id="4" name="Content Placeholder 3">
            <a:extLst>
              <a:ext uri="{FF2B5EF4-FFF2-40B4-BE49-F238E27FC236}">
                <a16:creationId xmlns:a16="http://schemas.microsoft.com/office/drawing/2014/main" id="{90811FDB-3973-593A-DE1F-BA30AACD0658}"/>
              </a:ext>
            </a:extLst>
          </p:cNvPr>
          <p:cNvSpPr>
            <a:spLocks noGrp="1"/>
          </p:cNvSpPr>
          <p:nvPr>
            <p:ph sz="quarter" idx="15"/>
          </p:nvPr>
        </p:nvSpPr>
        <p:spPr/>
        <p:txBody>
          <a:bodyPr/>
          <a:lstStyle/>
          <a:p>
            <a:pPr lvl="1"/>
            <a:r>
              <a:rPr lang="en-IE" dirty="0" err="1"/>
              <a:t>Exemple</a:t>
            </a:r>
            <a:r>
              <a:rPr lang="en-IE" dirty="0"/>
              <a:t> : 1 MJ de </a:t>
            </a:r>
            <a:r>
              <a:rPr lang="en-IE" dirty="0" err="1"/>
              <a:t>chauffage</a:t>
            </a:r>
            <a:r>
              <a:rPr lang="en-IE" dirty="0"/>
              <a:t> au </a:t>
            </a:r>
            <a:r>
              <a:rPr lang="en-IE" dirty="0" err="1"/>
              <a:t>gaz</a:t>
            </a:r>
            <a:r>
              <a:rPr lang="en-IE" dirty="0"/>
              <a:t> </a:t>
            </a:r>
            <a:r>
              <a:rPr lang="en-IE" dirty="0" err="1"/>
              <a:t>en</a:t>
            </a:r>
            <a:r>
              <a:rPr lang="en-IE" dirty="0"/>
              <a:t> Suisse</a:t>
            </a:r>
          </a:p>
        </p:txBody>
      </p:sp>
      <p:pic>
        <p:nvPicPr>
          <p:cNvPr id="6" name="Picture 5">
            <a:extLst>
              <a:ext uri="{FF2B5EF4-FFF2-40B4-BE49-F238E27FC236}">
                <a16:creationId xmlns:a16="http://schemas.microsoft.com/office/drawing/2014/main" id="{4BD4E436-043A-22B1-42A0-63F39CE87647}"/>
              </a:ext>
            </a:extLst>
          </p:cNvPr>
          <p:cNvPicPr>
            <a:picLocks noChangeAspect="1"/>
          </p:cNvPicPr>
          <p:nvPr/>
        </p:nvPicPr>
        <p:blipFill>
          <a:blip r:embed="rId2"/>
          <a:stretch>
            <a:fillRect/>
          </a:stretch>
        </p:blipFill>
        <p:spPr>
          <a:xfrm>
            <a:off x="2151345" y="2473324"/>
            <a:ext cx="7889310" cy="4016376"/>
          </a:xfrm>
          <a:prstGeom prst="rect">
            <a:avLst/>
          </a:prstGeom>
        </p:spPr>
      </p:pic>
      <p:grpSp>
        <p:nvGrpSpPr>
          <p:cNvPr id="7" name="Group 6">
            <a:extLst>
              <a:ext uri="{FF2B5EF4-FFF2-40B4-BE49-F238E27FC236}">
                <a16:creationId xmlns:a16="http://schemas.microsoft.com/office/drawing/2014/main" id="{48FFF4AE-8E7B-B759-5710-478368DF7037}"/>
              </a:ext>
            </a:extLst>
          </p:cNvPr>
          <p:cNvGrpSpPr/>
          <p:nvPr/>
        </p:nvGrpSpPr>
        <p:grpSpPr>
          <a:xfrm>
            <a:off x="10460590" y="150429"/>
            <a:ext cx="1452561" cy="1496121"/>
            <a:chOff x="2393602" y="1272912"/>
            <a:chExt cx="3397462" cy="3499345"/>
          </a:xfrm>
        </p:grpSpPr>
        <p:pic>
          <p:nvPicPr>
            <p:cNvPr id="8" name="Picture 7">
              <a:extLst>
                <a:ext uri="{FF2B5EF4-FFF2-40B4-BE49-F238E27FC236}">
                  <a16:creationId xmlns:a16="http://schemas.microsoft.com/office/drawing/2014/main" id="{2212DF02-55D6-E1A6-0CC1-8BBFBA1D413A}"/>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9" name="Rectangle 8">
              <a:extLst>
                <a:ext uri="{FF2B5EF4-FFF2-40B4-BE49-F238E27FC236}">
                  <a16:creationId xmlns:a16="http://schemas.microsoft.com/office/drawing/2014/main" id="{9F1F6815-67BD-B759-C383-EC2521B6AD34}"/>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49659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618C-A28A-DB28-4882-FD12525D32A8}"/>
              </a:ext>
            </a:extLst>
          </p:cNvPr>
          <p:cNvSpPr>
            <a:spLocks noGrp="1"/>
          </p:cNvSpPr>
          <p:nvPr>
            <p:ph type="title"/>
          </p:nvPr>
        </p:nvSpPr>
        <p:spPr/>
        <p:txBody>
          <a:bodyPr/>
          <a:lstStyle/>
          <a:p>
            <a:r>
              <a:rPr lang="fr-FR" noProof="0" dirty="0"/>
              <a:t>L’ACV, c’est quoi ?</a:t>
            </a:r>
          </a:p>
        </p:txBody>
      </p:sp>
      <p:sp>
        <p:nvSpPr>
          <p:cNvPr id="3" name="Content Placeholder 2">
            <a:extLst>
              <a:ext uri="{FF2B5EF4-FFF2-40B4-BE49-F238E27FC236}">
                <a16:creationId xmlns:a16="http://schemas.microsoft.com/office/drawing/2014/main" id="{1149DF99-989D-0E47-4886-DB7208A5354C}"/>
              </a:ext>
            </a:extLst>
          </p:cNvPr>
          <p:cNvSpPr>
            <a:spLocks noGrp="1"/>
          </p:cNvSpPr>
          <p:nvPr>
            <p:ph idx="1"/>
          </p:nvPr>
        </p:nvSpPr>
        <p:spPr>
          <a:xfrm>
            <a:off x="480001" y="1881189"/>
            <a:ext cx="6120823" cy="4032249"/>
          </a:xfrm>
        </p:spPr>
        <p:txBody>
          <a:bodyPr/>
          <a:lstStyle/>
          <a:p>
            <a:r>
              <a:rPr lang="fr-FR" noProof="0" dirty="0"/>
              <a:t>Exemple : question au gouvernement luxembourgeois du 19 juin 2017</a:t>
            </a:r>
          </a:p>
          <a:p>
            <a:endParaRPr lang="fr-FR" noProof="0" dirty="0"/>
          </a:p>
          <a:p>
            <a:pPr lvl="1"/>
            <a:r>
              <a:rPr lang="fr-FR" noProof="0" dirty="0"/>
              <a:t>Quelles remarques pouvez-vous faire…</a:t>
            </a:r>
          </a:p>
          <a:p>
            <a:pPr lvl="1"/>
            <a:endParaRPr lang="fr-FR" noProof="0" dirty="0"/>
          </a:p>
          <a:p>
            <a:pPr lvl="1"/>
            <a:r>
              <a:rPr lang="fr-FR" noProof="0" dirty="0"/>
              <a:t>- biais de comparaison ?</a:t>
            </a:r>
          </a:p>
          <a:p>
            <a:pPr lvl="1"/>
            <a:r>
              <a:rPr lang="fr-FR" noProof="0" dirty="0"/>
              <a:t>- imprécision des termes ?</a:t>
            </a:r>
          </a:p>
          <a:p>
            <a:pPr lvl="1"/>
            <a:r>
              <a:rPr lang="fr-FR" noProof="0" dirty="0"/>
              <a:t>- limites du raisonnement ?</a:t>
            </a:r>
          </a:p>
        </p:txBody>
      </p:sp>
      <p:pic>
        <p:nvPicPr>
          <p:cNvPr id="5" name="Picture 4">
            <a:extLst>
              <a:ext uri="{FF2B5EF4-FFF2-40B4-BE49-F238E27FC236}">
                <a16:creationId xmlns:a16="http://schemas.microsoft.com/office/drawing/2014/main" id="{15A0B773-083D-01E4-FC28-27DDAE828A51}"/>
              </a:ext>
            </a:extLst>
          </p:cNvPr>
          <p:cNvPicPr>
            <a:picLocks noChangeAspect="1"/>
          </p:cNvPicPr>
          <p:nvPr/>
        </p:nvPicPr>
        <p:blipFill>
          <a:blip r:embed="rId3"/>
          <a:stretch>
            <a:fillRect/>
          </a:stretch>
        </p:blipFill>
        <p:spPr>
          <a:xfrm>
            <a:off x="6329680" y="494844"/>
            <a:ext cx="5557520" cy="5994548"/>
          </a:xfrm>
          <a:prstGeom prst="rect">
            <a:avLst/>
          </a:prstGeom>
          <a:ln>
            <a:noFill/>
          </a:ln>
          <a:effectLst>
            <a:outerShdw blurRad="292100" dist="139700" dir="2700000" algn="tl" rotWithShape="0">
              <a:srgbClr val="333333">
                <a:alpha val="65000"/>
              </a:srgbClr>
            </a:outerShdw>
          </a:effectLst>
        </p:spPr>
      </p:pic>
      <p:sp>
        <p:nvSpPr>
          <p:cNvPr id="10" name="Freeform: Shape 9">
            <a:extLst>
              <a:ext uri="{FF2B5EF4-FFF2-40B4-BE49-F238E27FC236}">
                <a16:creationId xmlns:a16="http://schemas.microsoft.com/office/drawing/2014/main" id="{72E96269-DFE9-B5AE-4743-344774242BF2}"/>
              </a:ext>
            </a:extLst>
          </p:cNvPr>
          <p:cNvSpPr/>
          <p:nvPr/>
        </p:nvSpPr>
        <p:spPr>
          <a:xfrm>
            <a:off x="6600824" y="2745358"/>
            <a:ext cx="3803016" cy="942722"/>
          </a:xfrm>
          <a:custGeom>
            <a:avLst/>
            <a:gdLst>
              <a:gd name="connsiteX0" fmla="*/ 2167256 w 3803016"/>
              <a:gd name="connsiteY0" fmla="*/ 0 h 942722"/>
              <a:gd name="connsiteX1" fmla="*/ 3803016 w 3803016"/>
              <a:gd name="connsiteY1" fmla="*/ 0 h 942722"/>
              <a:gd name="connsiteX2" fmla="*/ 3803016 w 3803016"/>
              <a:gd name="connsiteY2" fmla="*/ 749878 h 942722"/>
              <a:gd name="connsiteX3" fmla="*/ 883604 w 3803016"/>
              <a:gd name="connsiteY3" fmla="*/ 749878 h 942722"/>
              <a:gd name="connsiteX4" fmla="*/ 883604 w 3803016"/>
              <a:gd name="connsiteY4" fmla="*/ 942722 h 942722"/>
              <a:gd name="connsiteX5" fmla="*/ 0 w 3803016"/>
              <a:gd name="connsiteY5" fmla="*/ 942722 h 942722"/>
              <a:gd name="connsiteX6" fmla="*/ 0 w 3803016"/>
              <a:gd name="connsiteY6" fmla="*/ 180722 h 942722"/>
              <a:gd name="connsiteX7" fmla="*/ 2167256 w 3803016"/>
              <a:gd name="connsiteY7" fmla="*/ 180722 h 94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3016" h="942722">
                <a:moveTo>
                  <a:pt x="2167256" y="0"/>
                </a:moveTo>
                <a:lnTo>
                  <a:pt x="3803016" y="0"/>
                </a:lnTo>
                <a:lnTo>
                  <a:pt x="3803016" y="749878"/>
                </a:lnTo>
                <a:lnTo>
                  <a:pt x="883604" y="749878"/>
                </a:lnTo>
                <a:lnTo>
                  <a:pt x="883604" y="942722"/>
                </a:lnTo>
                <a:lnTo>
                  <a:pt x="0" y="942722"/>
                </a:lnTo>
                <a:lnTo>
                  <a:pt x="0" y="180722"/>
                </a:lnTo>
                <a:lnTo>
                  <a:pt x="2167256" y="180722"/>
                </a:lnTo>
                <a:close/>
              </a:path>
            </a:pathLst>
          </a:cu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8" name="TextBox 7">
            <a:extLst>
              <a:ext uri="{FF2B5EF4-FFF2-40B4-BE49-F238E27FC236}">
                <a16:creationId xmlns:a16="http://schemas.microsoft.com/office/drawing/2014/main" id="{27628418-81CE-EB09-50CF-19C026ECE68C}"/>
              </a:ext>
            </a:extLst>
          </p:cNvPr>
          <p:cNvSpPr txBox="1"/>
          <p:nvPr/>
        </p:nvSpPr>
        <p:spPr>
          <a:xfrm>
            <a:off x="6934200" y="6573310"/>
            <a:ext cx="4602956" cy="276999"/>
          </a:xfrm>
          <a:prstGeom prst="rect">
            <a:avLst/>
          </a:prstGeom>
          <a:noFill/>
        </p:spPr>
        <p:txBody>
          <a:bodyPr wrap="square">
            <a:spAutoFit/>
          </a:bodyPr>
          <a:lstStyle/>
          <a:p>
            <a:r>
              <a:rPr lang="en-IE" sz="1200" dirty="0">
                <a:hlinkClick r:id="rId4"/>
              </a:rPr>
              <a:t>https://wdocs-pub.chd.lu/docs/exped/0003/078/6789.pdf</a:t>
            </a:r>
            <a:r>
              <a:rPr lang="en-IE" sz="1200" dirty="0"/>
              <a:t> </a:t>
            </a:r>
          </a:p>
        </p:txBody>
      </p:sp>
    </p:spTree>
    <p:extLst>
      <p:ext uri="{BB962C8B-B14F-4D97-AF65-F5344CB8AC3E}">
        <p14:creationId xmlns:p14="http://schemas.microsoft.com/office/powerpoint/2010/main" val="3937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97A2-CDE8-5345-45FD-ED2475E2D683}"/>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47B6D7CE-6B3B-212F-ED41-C1D0B91DCBE4}"/>
              </a:ext>
            </a:extLst>
          </p:cNvPr>
          <p:cNvSpPr>
            <a:spLocks noGrp="1"/>
          </p:cNvSpPr>
          <p:nvPr>
            <p:ph type="body" idx="28"/>
          </p:nvPr>
        </p:nvSpPr>
        <p:spPr/>
        <p:txBody>
          <a:bodyPr/>
          <a:lstStyle/>
          <a:p>
            <a:r>
              <a:rPr lang="en-IE" dirty="0"/>
              <a:t>Visualisation</a:t>
            </a:r>
          </a:p>
        </p:txBody>
      </p:sp>
      <p:sp>
        <p:nvSpPr>
          <p:cNvPr id="4" name="Content Placeholder 3">
            <a:extLst>
              <a:ext uri="{FF2B5EF4-FFF2-40B4-BE49-F238E27FC236}">
                <a16:creationId xmlns:a16="http://schemas.microsoft.com/office/drawing/2014/main" id="{050465C8-CF75-2A2E-6E1E-58B4EE2CE641}"/>
              </a:ext>
            </a:extLst>
          </p:cNvPr>
          <p:cNvSpPr>
            <a:spLocks noGrp="1"/>
          </p:cNvSpPr>
          <p:nvPr>
            <p:ph sz="quarter" idx="15"/>
          </p:nvPr>
        </p:nvSpPr>
        <p:spPr>
          <a:xfrm>
            <a:off x="480000" y="1881188"/>
            <a:ext cx="2415600" cy="4032333"/>
          </a:xfrm>
        </p:spPr>
        <p:txBody>
          <a:bodyPr anchor="ctr"/>
          <a:lstStyle/>
          <a:p>
            <a:r>
              <a:rPr lang="en-IE" dirty="0" err="1"/>
              <a:t>Émissions</a:t>
            </a:r>
            <a:r>
              <a:rPr lang="en-IE" dirty="0"/>
              <a:t> de la production de plastique dans le monde</a:t>
            </a:r>
          </a:p>
        </p:txBody>
      </p:sp>
      <p:pic>
        <p:nvPicPr>
          <p:cNvPr id="7" name="Picture 6">
            <a:extLst>
              <a:ext uri="{FF2B5EF4-FFF2-40B4-BE49-F238E27FC236}">
                <a16:creationId xmlns:a16="http://schemas.microsoft.com/office/drawing/2014/main" id="{3089F0E3-AE2D-72F3-5C8D-07B9AA684403}"/>
              </a:ext>
            </a:extLst>
          </p:cNvPr>
          <p:cNvPicPr>
            <a:picLocks noChangeAspect="1"/>
          </p:cNvPicPr>
          <p:nvPr/>
        </p:nvPicPr>
        <p:blipFill>
          <a:blip r:embed="rId2"/>
          <a:stretch>
            <a:fillRect/>
          </a:stretch>
        </p:blipFill>
        <p:spPr>
          <a:xfrm>
            <a:off x="4705588" y="368300"/>
            <a:ext cx="7149279" cy="5636683"/>
          </a:xfrm>
          <a:prstGeom prst="rect">
            <a:avLst/>
          </a:prstGeom>
        </p:spPr>
      </p:pic>
      <p:sp>
        <p:nvSpPr>
          <p:cNvPr id="9" name="TextBox 8">
            <a:extLst>
              <a:ext uri="{FF2B5EF4-FFF2-40B4-BE49-F238E27FC236}">
                <a16:creationId xmlns:a16="http://schemas.microsoft.com/office/drawing/2014/main" id="{FA186122-EDE6-EC70-B780-4367B71B0821}"/>
              </a:ext>
            </a:extLst>
          </p:cNvPr>
          <p:cNvSpPr txBox="1"/>
          <p:nvPr/>
        </p:nvSpPr>
        <p:spPr>
          <a:xfrm>
            <a:off x="10146399" y="5908221"/>
            <a:ext cx="2329067" cy="235898"/>
          </a:xfrm>
          <a:prstGeom prst="rect">
            <a:avLst/>
          </a:prstGeom>
          <a:noFill/>
        </p:spPr>
        <p:txBody>
          <a:bodyPr wrap="square" lIns="91440" tIns="45720" rIns="91440" bIns="45720" rtlCol="0" anchor="t">
            <a:spAutoFit/>
          </a:bodyPr>
          <a:lstStyle/>
          <a:p>
            <a:r>
              <a:rPr lang="en-GB" sz="900">
                <a:solidFill>
                  <a:srgbClr val="0D3475"/>
                </a:solidFill>
              </a:rPr>
              <a:t>Image: </a:t>
            </a:r>
            <a:r>
              <a:rPr lang="en-GB" sz="900" err="1">
                <a:solidFill>
                  <a:srgbClr val="0D3475"/>
                </a:solidFill>
              </a:rPr>
              <a:t>Cabernard</a:t>
            </a:r>
            <a:r>
              <a:rPr lang="en-GB" sz="900">
                <a:solidFill>
                  <a:srgbClr val="0D3475"/>
                </a:solidFill>
              </a:rPr>
              <a:t> et al. 2022</a:t>
            </a:r>
          </a:p>
        </p:txBody>
      </p:sp>
      <p:sp>
        <p:nvSpPr>
          <p:cNvPr id="8" name="Content Placeholder 3">
            <a:extLst>
              <a:ext uri="{FF2B5EF4-FFF2-40B4-BE49-F238E27FC236}">
                <a16:creationId xmlns:a16="http://schemas.microsoft.com/office/drawing/2014/main" id="{F0E8C501-842A-DBB8-D608-1C09459E0752}"/>
              </a:ext>
            </a:extLst>
          </p:cNvPr>
          <p:cNvSpPr txBox="1">
            <a:spLocks/>
          </p:cNvSpPr>
          <p:nvPr/>
        </p:nvSpPr>
        <p:spPr>
          <a:xfrm>
            <a:off x="2592794" y="1380327"/>
            <a:ext cx="1882200" cy="4032333"/>
          </a:xfrm>
          <a:prstGeom prst="rect">
            <a:avLst/>
          </a:prstGeom>
        </p:spPr>
        <p:txBody>
          <a:bodyPr vert="horz" lIns="0" tIns="0" rIns="0" bIns="0" rtlCol="0" anchor="ctr">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a:t>Par </a:t>
            </a:r>
            <a:r>
              <a:rPr lang="en-IE" sz="1400" dirty="0" err="1"/>
              <a:t>secteur</a:t>
            </a:r>
            <a:endParaRPr lang="en-IE" sz="1400" dirty="0"/>
          </a:p>
          <a:p>
            <a:pPr lvl="1" algn="r"/>
            <a:endParaRPr lang="en-IE" sz="1400" dirty="0"/>
          </a:p>
          <a:p>
            <a:pPr lvl="1" algn="r"/>
            <a:endParaRPr lang="en-IE" sz="1400" dirty="0"/>
          </a:p>
          <a:p>
            <a:pPr lvl="1" algn="r"/>
            <a:endParaRPr lang="en-IE" sz="1400" dirty="0"/>
          </a:p>
          <a:p>
            <a:pPr lvl="1" algn="r"/>
            <a:r>
              <a:rPr lang="en-IE" sz="1400" dirty="0"/>
              <a:t>Par combustible</a:t>
            </a:r>
          </a:p>
          <a:p>
            <a:pPr lvl="1" algn="r"/>
            <a:endParaRPr lang="en-IE" sz="1400" dirty="0"/>
          </a:p>
          <a:p>
            <a:pPr lvl="1" algn="r"/>
            <a:endParaRPr lang="en-IE" sz="1400" dirty="0"/>
          </a:p>
          <a:p>
            <a:pPr lvl="1" algn="r"/>
            <a:endParaRPr lang="en-IE" sz="1400" dirty="0"/>
          </a:p>
          <a:p>
            <a:pPr lvl="1" algn="r"/>
            <a:r>
              <a:rPr lang="en-IE" sz="1400" dirty="0"/>
              <a:t>Par </a:t>
            </a:r>
            <a:r>
              <a:rPr lang="en-IE" sz="1400" dirty="0" err="1"/>
              <a:t>région</a:t>
            </a:r>
            <a:r>
              <a:rPr lang="en-IE" sz="1400" dirty="0"/>
              <a:t> de production</a:t>
            </a:r>
          </a:p>
          <a:p>
            <a:pPr lvl="1" algn="r"/>
            <a:endParaRPr lang="en-IE" sz="1400" dirty="0"/>
          </a:p>
          <a:p>
            <a:pPr lvl="1" algn="r"/>
            <a:endParaRPr lang="en-IE" sz="1400" dirty="0"/>
          </a:p>
          <a:p>
            <a:pPr lvl="1" algn="r"/>
            <a:r>
              <a:rPr lang="en-IE" sz="1400" dirty="0"/>
              <a:t>Par </a:t>
            </a:r>
            <a:r>
              <a:rPr lang="en-IE" sz="1400" dirty="0" err="1"/>
              <a:t>région</a:t>
            </a:r>
            <a:r>
              <a:rPr lang="en-IE" sz="1400" dirty="0"/>
              <a:t> de </a:t>
            </a:r>
            <a:r>
              <a:rPr lang="en-IE" sz="1400" dirty="0" err="1"/>
              <a:t>consommation</a:t>
            </a:r>
            <a:endParaRPr lang="en-IE" sz="1400" dirty="0"/>
          </a:p>
          <a:p>
            <a:pPr lvl="1" algn="r"/>
            <a:endParaRPr lang="en-IE" sz="1400" dirty="0"/>
          </a:p>
          <a:p>
            <a:pPr lvl="1" algn="r"/>
            <a:endParaRPr lang="en-IE" sz="1400" dirty="0"/>
          </a:p>
          <a:p>
            <a:pPr lvl="1" algn="r"/>
            <a:r>
              <a:rPr lang="en-IE" sz="1400" dirty="0"/>
              <a:t>Par </a:t>
            </a:r>
            <a:r>
              <a:rPr lang="en-IE" sz="1400" dirty="0" err="1"/>
              <a:t>catégorie</a:t>
            </a:r>
            <a:r>
              <a:rPr lang="en-IE" sz="1400" dirty="0"/>
              <a:t> de </a:t>
            </a:r>
            <a:r>
              <a:rPr lang="en-IE" sz="1400" dirty="0" err="1"/>
              <a:t>produit</a:t>
            </a:r>
            <a:endParaRPr lang="en-IE" sz="1400" dirty="0"/>
          </a:p>
        </p:txBody>
      </p:sp>
    </p:spTree>
    <p:extLst>
      <p:ext uri="{BB962C8B-B14F-4D97-AF65-F5344CB8AC3E}">
        <p14:creationId xmlns:p14="http://schemas.microsoft.com/office/powerpoint/2010/main" val="351040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166937-3C47-F1F9-D920-A75497EB639E}"/>
              </a:ext>
            </a:extLst>
          </p:cNvPr>
          <p:cNvSpPr>
            <a:spLocks noGrp="1"/>
          </p:cNvSpPr>
          <p:nvPr>
            <p:ph type="ctrTitle"/>
          </p:nvPr>
        </p:nvSpPr>
        <p:spPr/>
        <p:txBody>
          <a:bodyPr/>
          <a:lstStyle/>
          <a:p>
            <a:r>
              <a:rPr lang="fr-FR" noProof="0" dirty="0"/>
              <a:t>Exemples</a:t>
            </a:r>
          </a:p>
        </p:txBody>
      </p:sp>
      <p:sp>
        <p:nvSpPr>
          <p:cNvPr id="6" name="Subtitle 5">
            <a:extLst>
              <a:ext uri="{FF2B5EF4-FFF2-40B4-BE49-F238E27FC236}">
                <a16:creationId xmlns:a16="http://schemas.microsoft.com/office/drawing/2014/main" id="{4D51A9F6-E6A8-4587-34F8-43B7D0022657}"/>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423259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D5F6A-342C-8214-BA44-EAF06082AE56}"/>
              </a:ext>
            </a:extLst>
          </p:cNvPr>
          <p:cNvSpPr/>
          <p:nvPr/>
        </p:nvSpPr>
        <p:spPr>
          <a:xfrm>
            <a:off x="4471060" y="4515591"/>
            <a:ext cx="6941126" cy="2289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a:solidFill>
                <a:schemeClr val="bg1"/>
              </a:solidFill>
              <a:latin typeface="Franklin Gothic Demi Cond" panose="020B0706030402020204" pitchFamily="34" charset="0"/>
            </a:endParaRPr>
          </a:p>
        </p:txBody>
      </p:sp>
      <p:sp>
        <p:nvSpPr>
          <p:cNvPr id="4" name="Title 3">
            <a:extLst>
              <a:ext uri="{FF2B5EF4-FFF2-40B4-BE49-F238E27FC236}">
                <a16:creationId xmlns:a16="http://schemas.microsoft.com/office/drawing/2014/main" id="{D0F49A7D-1DB0-B482-4B53-0AEC53B39DB3}"/>
              </a:ext>
            </a:extLst>
          </p:cNvPr>
          <p:cNvSpPr>
            <a:spLocks noGrp="1"/>
          </p:cNvSpPr>
          <p:nvPr>
            <p:ph type="title"/>
          </p:nvPr>
        </p:nvSpPr>
        <p:spPr/>
        <p:txBody>
          <a:bodyPr/>
          <a:lstStyle/>
          <a:p>
            <a:r>
              <a:rPr lang="fr-FR" noProof="0" dirty="0"/>
              <a:t>Comparaison d’emballages</a:t>
            </a:r>
          </a:p>
        </p:txBody>
      </p:sp>
      <p:sp>
        <p:nvSpPr>
          <p:cNvPr id="6" name="Text Placeholder 5">
            <a:extLst>
              <a:ext uri="{FF2B5EF4-FFF2-40B4-BE49-F238E27FC236}">
                <a16:creationId xmlns:a16="http://schemas.microsoft.com/office/drawing/2014/main" id="{9DF05160-769F-9B8E-0B0B-56AC3AF55E4D}"/>
              </a:ext>
            </a:extLst>
          </p:cNvPr>
          <p:cNvSpPr>
            <a:spLocks noGrp="1"/>
          </p:cNvSpPr>
          <p:nvPr>
            <p:ph type="body" idx="28"/>
          </p:nvPr>
        </p:nvSpPr>
        <p:spPr/>
        <p:txBody>
          <a:bodyPr/>
          <a:lstStyle/>
          <a:p>
            <a:r>
              <a:rPr lang="fr-FR" noProof="0" dirty="0"/>
              <a:t>Quelle est la meilleure façon de conditionner du vin, parmi 5 options ?</a:t>
            </a:r>
          </a:p>
        </p:txBody>
      </p:sp>
      <p:sp>
        <p:nvSpPr>
          <p:cNvPr id="5" name="Content Placeholder 4">
            <a:extLst>
              <a:ext uri="{FF2B5EF4-FFF2-40B4-BE49-F238E27FC236}">
                <a16:creationId xmlns:a16="http://schemas.microsoft.com/office/drawing/2014/main" id="{4C93980A-B990-CAE7-E9C1-78B881D21142}"/>
              </a:ext>
            </a:extLst>
          </p:cNvPr>
          <p:cNvSpPr>
            <a:spLocks noGrp="1"/>
          </p:cNvSpPr>
          <p:nvPr>
            <p:ph sz="quarter" idx="15"/>
          </p:nvPr>
        </p:nvSpPr>
        <p:spPr>
          <a:xfrm>
            <a:off x="480000" y="1881188"/>
            <a:ext cx="5044500" cy="4032333"/>
          </a:xfrm>
        </p:spPr>
        <p:txBody>
          <a:bodyPr/>
          <a:lstStyle/>
          <a:p>
            <a:r>
              <a:rPr lang="fr-FR" noProof="0" dirty="0"/>
              <a:t>Objectif</a:t>
            </a:r>
          </a:p>
          <a:p>
            <a:pPr lvl="1"/>
            <a:r>
              <a:rPr lang="fr-FR" noProof="0" dirty="0"/>
              <a:t>Parmi 5 options d’emballage, laquelle a le profil environnemental le plus vertueux ?</a:t>
            </a:r>
          </a:p>
          <a:p>
            <a:pPr lvl="1"/>
            <a:endParaRPr lang="fr-FR" noProof="0" dirty="0"/>
          </a:p>
          <a:p>
            <a:pPr lvl="1" defTabSz="628650"/>
            <a:r>
              <a:rPr lang="fr-FR" noProof="0" dirty="0"/>
              <a:t>	Carton (</a:t>
            </a:r>
            <a:r>
              <a:rPr lang="fr-FR" noProof="0" dirty="0" err="1"/>
              <a:t>Tetrapak</a:t>
            </a:r>
            <a:r>
              <a:rPr lang="fr-FR" noProof="0" dirty="0"/>
              <a:t>)</a:t>
            </a:r>
            <a:br>
              <a:rPr lang="fr-FR" noProof="0" dirty="0"/>
            </a:br>
            <a:r>
              <a:rPr lang="fr-FR" noProof="0" dirty="0"/>
              <a:t>	Cubi (“bag-in-box”)</a:t>
            </a:r>
            <a:br>
              <a:rPr lang="fr-FR" noProof="0" dirty="0"/>
            </a:br>
            <a:r>
              <a:rPr lang="fr-FR" noProof="0" dirty="0"/>
              <a:t>	Bouteille en verre à usage unique</a:t>
            </a:r>
            <a:br>
              <a:rPr lang="fr-FR" noProof="0" dirty="0"/>
            </a:br>
            <a:r>
              <a:rPr lang="fr-FR" noProof="0" dirty="0"/>
              <a:t>	Bouteille en verre réutilisable (consignée)</a:t>
            </a:r>
            <a:br>
              <a:rPr lang="fr-FR" noProof="0" dirty="0"/>
            </a:br>
            <a:r>
              <a:rPr lang="fr-FR" noProof="0" dirty="0"/>
              <a:t>	Bouteille en PET multicouche</a:t>
            </a:r>
          </a:p>
        </p:txBody>
      </p:sp>
      <p:pic>
        <p:nvPicPr>
          <p:cNvPr id="7" name="Picture 6">
            <a:extLst>
              <a:ext uri="{FF2B5EF4-FFF2-40B4-BE49-F238E27FC236}">
                <a16:creationId xmlns:a16="http://schemas.microsoft.com/office/drawing/2014/main" id="{61323B8B-EC02-665C-C5E4-8C86FF62FBB2}"/>
              </a:ext>
            </a:extLst>
          </p:cNvPr>
          <p:cNvPicPr>
            <a:picLocks noChangeAspect="1"/>
          </p:cNvPicPr>
          <p:nvPr/>
        </p:nvPicPr>
        <p:blipFill>
          <a:blip r:embed="rId2"/>
          <a:stretch>
            <a:fillRect/>
          </a:stretch>
        </p:blipFill>
        <p:spPr>
          <a:xfrm>
            <a:off x="6096000" y="1812443"/>
            <a:ext cx="5512884" cy="2280810"/>
          </a:xfrm>
          <a:prstGeom prst="rect">
            <a:avLst/>
          </a:prstGeom>
        </p:spPr>
      </p:pic>
      <p:pic>
        <p:nvPicPr>
          <p:cNvPr id="8" name="Picture 7" descr="A close up of a box&#10;&#10;Description automatically generated">
            <a:extLst>
              <a:ext uri="{FF2B5EF4-FFF2-40B4-BE49-F238E27FC236}">
                <a16:creationId xmlns:a16="http://schemas.microsoft.com/office/drawing/2014/main" id="{A353B54E-60BD-9750-710D-730E1F282A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978" y="4774108"/>
            <a:ext cx="1920240" cy="1920240"/>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342B373D-D87F-6E3E-B8D0-261A4428E8B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9579" y="4505325"/>
            <a:ext cx="2352675" cy="2352675"/>
          </a:xfrm>
          <a:prstGeom prst="rect">
            <a:avLst/>
          </a:prstGeom>
        </p:spPr>
      </p:pic>
      <p:pic>
        <p:nvPicPr>
          <p:cNvPr id="10" name="Picture 9" descr="A bottle of wine&#10;&#10;Description automatically generated">
            <a:extLst>
              <a:ext uri="{FF2B5EF4-FFF2-40B4-BE49-F238E27FC236}">
                <a16:creationId xmlns:a16="http://schemas.microsoft.com/office/drawing/2014/main" id="{5652B353-7B8C-B0AF-FDEB-B5A08024B2C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6296" y="4512731"/>
            <a:ext cx="2247900" cy="2247900"/>
          </a:xfrm>
          <a:prstGeom prst="rect">
            <a:avLst/>
          </a:prstGeom>
        </p:spPr>
      </p:pic>
      <p:pic>
        <p:nvPicPr>
          <p:cNvPr id="11" name="Picture 10" descr="A bottle of wine&#10;&#10;Description automatically generated">
            <a:extLst>
              <a:ext uri="{FF2B5EF4-FFF2-40B4-BE49-F238E27FC236}">
                <a16:creationId xmlns:a16="http://schemas.microsoft.com/office/drawing/2014/main" id="{C91EAE05-CB25-3EF1-04D3-8DD89265B166}"/>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58399" r="27733"/>
          <a:stretch/>
        </p:blipFill>
        <p:spPr>
          <a:xfrm>
            <a:off x="9671125" y="4518257"/>
            <a:ext cx="595692" cy="2247900"/>
          </a:xfrm>
          <a:prstGeom prst="rect">
            <a:avLst/>
          </a:prstGeom>
        </p:spPr>
      </p:pic>
      <p:pic>
        <p:nvPicPr>
          <p:cNvPr id="12" name="Picture 11" descr="A close up of a bottle&#10;&#10;Description automatically generated">
            <a:extLst>
              <a:ext uri="{FF2B5EF4-FFF2-40B4-BE49-F238E27FC236}">
                <a16:creationId xmlns:a16="http://schemas.microsoft.com/office/drawing/2014/main" id="{2650A8AC-F48F-BD67-87B1-D6E8041F84AF}"/>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8764" r="50193"/>
          <a:stretch/>
        </p:blipFill>
        <p:spPr>
          <a:xfrm>
            <a:off x="10746257" y="4430279"/>
            <a:ext cx="666750" cy="2385622"/>
          </a:xfrm>
          <a:prstGeom prst="rect">
            <a:avLst/>
          </a:prstGeom>
        </p:spPr>
      </p:pic>
    </p:spTree>
    <p:extLst>
      <p:ext uri="{BB962C8B-B14F-4D97-AF65-F5344CB8AC3E}">
        <p14:creationId xmlns:p14="http://schemas.microsoft.com/office/powerpoint/2010/main" val="40716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585C-D3B4-5168-F376-75C713A31A6A}"/>
              </a:ext>
            </a:extLst>
          </p:cNvPr>
          <p:cNvSpPr>
            <a:spLocks noGrp="1"/>
          </p:cNvSpPr>
          <p:nvPr>
            <p:ph type="title"/>
          </p:nvPr>
        </p:nvSpPr>
        <p:spPr/>
        <p:txBody>
          <a:bodyPr/>
          <a:lstStyle/>
          <a:p>
            <a:r>
              <a:rPr lang="fr-FR" noProof="0" dirty="0"/>
              <a:t>Comparaison d’emballages</a:t>
            </a:r>
          </a:p>
        </p:txBody>
      </p:sp>
      <p:sp>
        <p:nvSpPr>
          <p:cNvPr id="3" name="Text Placeholder 2">
            <a:extLst>
              <a:ext uri="{FF2B5EF4-FFF2-40B4-BE49-F238E27FC236}">
                <a16:creationId xmlns:a16="http://schemas.microsoft.com/office/drawing/2014/main" id="{620606AC-DE27-9A2A-D22F-EFED9BCD14DE}"/>
              </a:ext>
            </a:extLst>
          </p:cNvPr>
          <p:cNvSpPr>
            <a:spLocks noGrp="1"/>
          </p:cNvSpPr>
          <p:nvPr>
            <p:ph type="body" idx="28"/>
          </p:nvPr>
        </p:nvSpPr>
        <p:spPr/>
        <p:txBody>
          <a:bodyPr/>
          <a:lstStyle/>
          <a:p>
            <a:r>
              <a:rPr lang="fr-FR" dirty="0"/>
              <a:t>Phase 1 : objectif et champ d’application</a:t>
            </a:r>
          </a:p>
        </p:txBody>
      </p:sp>
      <p:sp>
        <p:nvSpPr>
          <p:cNvPr id="4" name="Content Placeholder 3">
            <a:extLst>
              <a:ext uri="{FF2B5EF4-FFF2-40B4-BE49-F238E27FC236}">
                <a16:creationId xmlns:a16="http://schemas.microsoft.com/office/drawing/2014/main" id="{7E7484F2-96CA-5558-ECA4-90309F494A4A}"/>
              </a:ext>
            </a:extLst>
          </p:cNvPr>
          <p:cNvSpPr>
            <a:spLocks noGrp="1"/>
          </p:cNvSpPr>
          <p:nvPr>
            <p:ph sz="quarter" idx="15"/>
          </p:nvPr>
        </p:nvSpPr>
        <p:spPr>
          <a:xfrm>
            <a:off x="480000" y="1881188"/>
            <a:ext cx="10691583" cy="4826383"/>
          </a:xfrm>
        </p:spPr>
        <p:txBody>
          <a:bodyPr>
            <a:normAutofit lnSpcReduction="10000"/>
          </a:bodyPr>
          <a:lstStyle/>
          <a:p>
            <a:pPr lvl="1"/>
            <a:r>
              <a:rPr lang="fr-FR" b="1" noProof="0" dirty="0">
                <a:solidFill>
                  <a:schemeClr val="accent1"/>
                </a:solidFill>
              </a:rPr>
              <a:t>Approche</a:t>
            </a:r>
            <a:endParaRPr lang="fr-FR" noProof="0" dirty="0">
              <a:solidFill>
                <a:schemeClr val="accent1"/>
              </a:solidFill>
            </a:endParaRPr>
          </a:p>
          <a:p>
            <a:pPr lvl="1"/>
            <a:r>
              <a:rPr lang="fr-FR" noProof="0" dirty="0">
                <a:sym typeface="Wingdings" panose="05000000000000000000" pitchFamily="2" charset="2"/>
              </a:rPr>
              <a:t> </a:t>
            </a:r>
            <a:r>
              <a:rPr lang="fr-FR" noProof="0" dirty="0"/>
              <a:t>“</a:t>
            </a:r>
            <a:r>
              <a:rPr lang="fr-FR" noProof="0" dirty="0" err="1"/>
              <a:t>cradle</a:t>
            </a:r>
            <a:r>
              <a:rPr lang="fr-FR" noProof="0" dirty="0"/>
              <a:t>-to-grave” (du berceau à la tombe,</a:t>
            </a:r>
            <a:br>
              <a:rPr lang="fr-FR" noProof="0" dirty="0"/>
            </a:br>
            <a:r>
              <a:rPr lang="fr-FR" noProof="0" dirty="0"/>
              <a:t>     c’est-à-dire en incluant la fin de vie post-consommation)</a:t>
            </a:r>
          </a:p>
          <a:p>
            <a:pPr lvl="1"/>
            <a:endParaRPr lang="fr-FR" noProof="0" dirty="0"/>
          </a:p>
          <a:p>
            <a:pPr lvl="1"/>
            <a:r>
              <a:rPr lang="fr-FR" b="1" noProof="0" dirty="0">
                <a:solidFill>
                  <a:schemeClr val="accent1"/>
                </a:solidFill>
              </a:rPr>
              <a:t>Objectif</a:t>
            </a:r>
            <a:endParaRPr lang="fr-FR" noProof="0" dirty="0">
              <a:solidFill>
                <a:schemeClr val="accent1"/>
              </a:solidFill>
            </a:endParaRPr>
          </a:p>
          <a:p>
            <a:pPr lvl="1"/>
            <a:r>
              <a:rPr lang="fr-FR" noProof="0" dirty="0">
                <a:sym typeface="Wingdings" panose="05000000000000000000" pitchFamily="2" charset="2"/>
              </a:rPr>
              <a:t> </a:t>
            </a:r>
            <a:r>
              <a:rPr lang="fr-FR" noProof="0" dirty="0"/>
              <a:t>identifier l’option de conditionnement de vin ayant les impacts environnementaux les plus bas</a:t>
            </a:r>
          </a:p>
          <a:p>
            <a:pPr lvl="1"/>
            <a:endParaRPr lang="fr-FR" noProof="0" dirty="0"/>
          </a:p>
          <a:p>
            <a:pPr lvl="1"/>
            <a:r>
              <a:rPr lang="fr-FR" b="1" dirty="0">
                <a:solidFill>
                  <a:schemeClr val="accent1"/>
                </a:solidFill>
              </a:rPr>
              <a:t>Contexte</a:t>
            </a:r>
          </a:p>
          <a:p>
            <a:pPr lvl="1"/>
            <a:r>
              <a:rPr lang="fr-FR" noProof="0" dirty="0">
                <a:sym typeface="Wingdings" panose="05000000000000000000" pitchFamily="2" charset="2"/>
              </a:rPr>
              <a:t> </a:t>
            </a:r>
            <a:r>
              <a:rPr lang="fr-FR" dirty="0"/>
              <a:t>Italie en 2020</a:t>
            </a:r>
          </a:p>
          <a:p>
            <a:pPr lvl="1"/>
            <a:endParaRPr lang="fr-FR" dirty="0"/>
          </a:p>
          <a:p>
            <a:pPr lvl="1"/>
            <a:r>
              <a:rPr lang="fr-FR" b="1" dirty="0">
                <a:solidFill>
                  <a:schemeClr val="accent1"/>
                </a:solidFill>
              </a:rPr>
              <a:t>Analyse de sensibilité</a:t>
            </a:r>
          </a:p>
          <a:p>
            <a:pPr lvl="1"/>
            <a:r>
              <a:rPr lang="fr-FR" noProof="0" dirty="0">
                <a:sym typeface="Wingdings" panose="05000000000000000000" pitchFamily="2" charset="2"/>
              </a:rPr>
              <a:t> </a:t>
            </a:r>
            <a:r>
              <a:rPr lang="fr-FR" noProof="0" dirty="0"/>
              <a:t>poids des contenants, distances de distribution,</a:t>
            </a:r>
            <a:br>
              <a:rPr lang="fr-FR" noProof="0" dirty="0"/>
            </a:br>
            <a:r>
              <a:rPr lang="fr-FR" noProof="0" dirty="0"/>
              <a:t>     options de traitement de fin de vie</a:t>
            </a:r>
          </a:p>
          <a:p>
            <a:pPr lvl="1"/>
            <a:endParaRPr lang="fr-FR" noProof="0" dirty="0"/>
          </a:p>
          <a:p>
            <a:pPr lvl="1"/>
            <a:r>
              <a:rPr lang="fr-FR" b="1" dirty="0">
                <a:solidFill>
                  <a:schemeClr val="accent1"/>
                </a:solidFill>
              </a:rPr>
              <a:t>Unité fonctionnelle </a:t>
            </a:r>
          </a:p>
          <a:p>
            <a:pPr lvl="1"/>
            <a:r>
              <a:rPr lang="fr-FR" noProof="0" dirty="0">
                <a:sym typeface="Wingdings" panose="05000000000000000000" pitchFamily="2" charset="2"/>
              </a:rPr>
              <a:t> </a:t>
            </a:r>
            <a:r>
              <a:rPr lang="fr-FR" dirty="0"/>
              <a:t>« emballage requis pour l’embouteillage et la distribution de 3 litres de vin »</a:t>
            </a:r>
            <a:endParaRPr lang="fr-FR" noProof="0" dirty="0"/>
          </a:p>
        </p:txBody>
      </p:sp>
      <p:sp>
        <p:nvSpPr>
          <p:cNvPr id="5" name="Rectangle 4">
            <a:extLst>
              <a:ext uri="{FF2B5EF4-FFF2-40B4-BE49-F238E27FC236}">
                <a16:creationId xmlns:a16="http://schemas.microsoft.com/office/drawing/2014/main" id="{D1A3DB46-5C5B-8EA2-F5DA-846940F375A5}"/>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6" name="!!lca">
            <a:extLst>
              <a:ext uri="{FF2B5EF4-FFF2-40B4-BE49-F238E27FC236}">
                <a16:creationId xmlns:a16="http://schemas.microsoft.com/office/drawing/2014/main" id="{76B9D861-55EF-C879-FA47-9641610EB5CB}"/>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7" name="!!rect">
            <a:extLst>
              <a:ext uri="{FF2B5EF4-FFF2-40B4-BE49-F238E27FC236}">
                <a16:creationId xmlns:a16="http://schemas.microsoft.com/office/drawing/2014/main" id="{272245DB-FDBC-6AD6-2A55-A919B027F8DF}"/>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descr="A diagram of a product life cycle&#10;&#10;Description automatically generated">
            <a:extLst>
              <a:ext uri="{FF2B5EF4-FFF2-40B4-BE49-F238E27FC236}">
                <a16:creationId xmlns:a16="http://schemas.microsoft.com/office/drawing/2014/main" id="{55B44AA5-C893-0A39-870B-78F2D59C6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777" y="853745"/>
            <a:ext cx="2850493" cy="2280395"/>
          </a:xfrm>
          <a:prstGeom prst="rect">
            <a:avLst/>
          </a:prstGeom>
        </p:spPr>
      </p:pic>
      <p:pic>
        <p:nvPicPr>
          <p:cNvPr id="11" name="Picture 10" descr="Audiovisual control panel with dials, buttons, slider controls, and LED indicators">
            <a:extLst>
              <a:ext uri="{FF2B5EF4-FFF2-40B4-BE49-F238E27FC236}">
                <a16:creationId xmlns:a16="http://schemas.microsoft.com/office/drawing/2014/main" id="{66AAA31A-D747-B021-2F7A-C09F10007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055" y="4100877"/>
            <a:ext cx="2459936" cy="1639957"/>
          </a:xfrm>
          <a:prstGeom prst="rect">
            <a:avLst/>
          </a:prstGeom>
        </p:spPr>
      </p:pic>
    </p:spTree>
    <p:extLst>
      <p:ext uri="{BB962C8B-B14F-4D97-AF65-F5344CB8AC3E}">
        <p14:creationId xmlns:p14="http://schemas.microsoft.com/office/powerpoint/2010/main" val="102161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animEffect transition="in" filter="fade">
                                      <p:cBhvr>
                                        <p:cTn id="53" dur="500"/>
                                        <p:tgtEl>
                                          <p:spTgt spid="4">
                                            <p:txEl>
                                              <p:pRg st="12" end="1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xEl>
                                              <p:pRg st="13" end="13"/>
                                            </p:txEl>
                                          </p:spTgt>
                                        </p:tgtEl>
                                        <p:attrNameLst>
                                          <p:attrName>style.visibility</p:attrName>
                                        </p:attrNameLst>
                                      </p:cBhvr>
                                      <p:to>
                                        <p:strVal val="visible"/>
                                      </p:to>
                                    </p:set>
                                    <p:animEffect transition="in" filter="fade">
                                      <p:cBhvr>
                                        <p:cTn id="58"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C724-F1A9-B007-1F62-82DA25A24E9E}"/>
              </a:ext>
            </a:extLst>
          </p:cNvPr>
          <p:cNvSpPr>
            <a:spLocks noGrp="1"/>
          </p:cNvSpPr>
          <p:nvPr>
            <p:ph type="title"/>
          </p:nvPr>
        </p:nvSpPr>
        <p:spPr/>
        <p:txBody>
          <a:bodyPr/>
          <a:lstStyle/>
          <a:p>
            <a:r>
              <a:rPr lang="fr-FR" noProof="0" dirty="0"/>
              <a:t>Comparaison d’emballages</a:t>
            </a:r>
            <a:endParaRPr lang="en-IE" dirty="0"/>
          </a:p>
        </p:txBody>
      </p:sp>
      <p:sp>
        <p:nvSpPr>
          <p:cNvPr id="3" name="Text Placeholder 2">
            <a:extLst>
              <a:ext uri="{FF2B5EF4-FFF2-40B4-BE49-F238E27FC236}">
                <a16:creationId xmlns:a16="http://schemas.microsoft.com/office/drawing/2014/main" id="{6734C6BC-48EE-27EC-2887-1F5966AEAD41}"/>
              </a:ext>
            </a:extLst>
          </p:cNvPr>
          <p:cNvSpPr>
            <a:spLocks noGrp="1"/>
          </p:cNvSpPr>
          <p:nvPr>
            <p:ph type="body" idx="28"/>
          </p:nvPr>
        </p:nvSpPr>
        <p:spPr/>
        <p:txBody>
          <a:bodyPr/>
          <a:lstStyle/>
          <a:p>
            <a:r>
              <a:rPr lang="fr-FR" noProof="0" dirty="0"/>
              <a:t>Phase 1 : </a:t>
            </a:r>
            <a:r>
              <a:rPr lang="fr-FR" noProof="0" dirty="0" err="1"/>
              <a:t>fronti</a:t>
            </a:r>
            <a:r>
              <a:rPr lang="fr-FR" dirty="0"/>
              <a:t>ères du système</a:t>
            </a:r>
            <a:endParaRPr lang="fr-FR" noProof="0" dirty="0"/>
          </a:p>
        </p:txBody>
      </p:sp>
      <p:sp>
        <p:nvSpPr>
          <p:cNvPr id="4" name="Content Placeholder 3">
            <a:extLst>
              <a:ext uri="{FF2B5EF4-FFF2-40B4-BE49-F238E27FC236}">
                <a16:creationId xmlns:a16="http://schemas.microsoft.com/office/drawing/2014/main" id="{140C9126-D2E0-1351-C5E0-D6DCB4056CF0}"/>
              </a:ext>
            </a:extLst>
          </p:cNvPr>
          <p:cNvSpPr>
            <a:spLocks noGrp="1"/>
          </p:cNvSpPr>
          <p:nvPr>
            <p:ph sz="quarter" idx="15"/>
          </p:nvPr>
        </p:nvSpPr>
        <p:spPr/>
        <p:txBody>
          <a:bodyPr/>
          <a:lstStyle/>
          <a:p>
            <a:endParaRPr lang="en-IE"/>
          </a:p>
        </p:txBody>
      </p:sp>
      <p:pic>
        <p:nvPicPr>
          <p:cNvPr id="5" name="Picture 4">
            <a:extLst>
              <a:ext uri="{FF2B5EF4-FFF2-40B4-BE49-F238E27FC236}">
                <a16:creationId xmlns:a16="http://schemas.microsoft.com/office/drawing/2014/main" id="{5FBBD135-DCB3-98B4-FC8D-DEE2E46F4446}"/>
              </a:ext>
            </a:extLst>
          </p:cNvPr>
          <p:cNvPicPr>
            <a:picLocks noChangeAspect="1"/>
          </p:cNvPicPr>
          <p:nvPr/>
        </p:nvPicPr>
        <p:blipFill>
          <a:blip r:embed="rId2"/>
          <a:stretch>
            <a:fillRect/>
          </a:stretch>
        </p:blipFill>
        <p:spPr>
          <a:xfrm>
            <a:off x="2716826" y="1881188"/>
            <a:ext cx="7406047" cy="4160238"/>
          </a:xfrm>
          <a:prstGeom prst="rect">
            <a:avLst/>
          </a:prstGeom>
        </p:spPr>
      </p:pic>
      <p:sp>
        <p:nvSpPr>
          <p:cNvPr id="6" name="Rectangle 5">
            <a:extLst>
              <a:ext uri="{FF2B5EF4-FFF2-40B4-BE49-F238E27FC236}">
                <a16:creationId xmlns:a16="http://schemas.microsoft.com/office/drawing/2014/main" id="{4E65C159-90A0-803B-DB97-E0F5C2F36662}"/>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7" name="!!lca">
            <a:extLst>
              <a:ext uri="{FF2B5EF4-FFF2-40B4-BE49-F238E27FC236}">
                <a16:creationId xmlns:a16="http://schemas.microsoft.com/office/drawing/2014/main" id="{CFFFD8E6-1C85-C105-36ED-833CE9C919F4}"/>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8" name="!!rect">
            <a:extLst>
              <a:ext uri="{FF2B5EF4-FFF2-40B4-BE49-F238E27FC236}">
                <a16:creationId xmlns:a16="http://schemas.microsoft.com/office/drawing/2014/main" id="{B238A22E-1A61-0015-D422-A3D8CDBE2044}"/>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7B064B3-10B9-354B-DF07-4337A10216BC}"/>
              </a:ext>
            </a:extLst>
          </p:cNvPr>
          <p:cNvSpPr txBox="1"/>
          <p:nvPr/>
        </p:nvSpPr>
        <p:spPr>
          <a:xfrm>
            <a:off x="8721360" y="6036870"/>
            <a:ext cx="2329067" cy="235898"/>
          </a:xfrm>
          <a:prstGeom prst="rect">
            <a:avLst/>
          </a:prstGeom>
          <a:noFill/>
        </p:spPr>
        <p:txBody>
          <a:bodyPr wrap="square" lIns="91440" tIns="45720" rIns="91440" bIns="45720" rtlCol="0" anchor="t">
            <a:spAutoFit/>
          </a:bodyPr>
          <a:lstStyle/>
          <a:p>
            <a:r>
              <a:rPr lang="en-GB" sz="900">
                <a:solidFill>
                  <a:srgbClr val="0D3475"/>
                </a:solidFill>
              </a:rPr>
              <a:t>Ferrara and De Feo, 2020</a:t>
            </a:r>
          </a:p>
        </p:txBody>
      </p:sp>
    </p:spTree>
    <p:extLst>
      <p:ext uri="{BB962C8B-B14F-4D97-AF65-F5344CB8AC3E}">
        <p14:creationId xmlns:p14="http://schemas.microsoft.com/office/powerpoint/2010/main" val="81014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DF1A-3FAF-B9EA-1C5A-92BCEB0D7E3F}"/>
              </a:ext>
            </a:extLst>
          </p:cNvPr>
          <p:cNvSpPr>
            <a:spLocks noGrp="1"/>
          </p:cNvSpPr>
          <p:nvPr>
            <p:ph type="title"/>
          </p:nvPr>
        </p:nvSpPr>
        <p:spPr/>
        <p:txBody>
          <a:bodyPr/>
          <a:lstStyle/>
          <a:p>
            <a:r>
              <a:rPr lang="fr-FR" noProof="0" dirty="0"/>
              <a:t>Comparaison d’emballages</a:t>
            </a:r>
            <a:endParaRPr lang="en-IE" dirty="0"/>
          </a:p>
        </p:txBody>
      </p:sp>
      <p:sp>
        <p:nvSpPr>
          <p:cNvPr id="3" name="Text Placeholder 2">
            <a:extLst>
              <a:ext uri="{FF2B5EF4-FFF2-40B4-BE49-F238E27FC236}">
                <a16:creationId xmlns:a16="http://schemas.microsoft.com/office/drawing/2014/main" id="{0ED51DF3-2344-3D6D-BE80-6AC57127710B}"/>
              </a:ext>
            </a:extLst>
          </p:cNvPr>
          <p:cNvSpPr>
            <a:spLocks noGrp="1"/>
          </p:cNvSpPr>
          <p:nvPr>
            <p:ph type="body" idx="28"/>
          </p:nvPr>
        </p:nvSpPr>
        <p:spPr/>
        <p:txBody>
          <a:bodyPr/>
          <a:lstStyle/>
          <a:p>
            <a:r>
              <a:rPr lang="en-IE" dirty="0"/>
              <a:t>Phase 2 : analyse </a:t>
            </a:r>
            <a:r>
              <a:rPr lang="en-IE" dirty="0" err="1"/>
              <a:t>d’inventaire</a:t>
            </a:r>
            <a:endParaRPr lang="en-IE" dirty="0"/>
          </a:p>
        </p:txBody>
      </p:sp>
      <p:sp>
        <p:nvSpPr>
          <p:cNvPr id="4" name="Content Placeholder 3">
            <a:extLst>
              <a:ext uri="{FF2B5EF4-FFF2-40B4-BE49-F238E27FC236}">
                <a16:creationId xmlns:a16="http://schemas.microsoft.com/office/drawing/2014/main" id="{ACB23563-6E8E-9569-0545-B20052273A62}"/>
              </a:ext>
            </a:extLst>
          </p:cNvPr>
          <p:cNvSpPr>
            <a:spLocks noGrp="1"/>
          </p:cNvSpPr>
          <p:nvPr>
            <p:ph sz="quarter" idx="15"/>
          </p:nvPr>
        </p:nvSpPr>
        <p:spPr/>
        <p:txBody>
          <a:bodyPr/>
          <a:lstStyle/>
          <a:p>
            <a:endParaRPr lang="en-IE"/>
          </a:p>
        </p:txBody>
      </p:sp>
      <p:pic>
        <p:nvPicPr>
          <p:cNvPr id="5" name="Picture 4">
            <a:extLst>
              <a:ext uri="{FF2B5EF4-FFF2-40B4-BE49-F238E27FC236}">
                <a16:creationId xmlns:a16="http://schemas.microsoft.com/office/drawing/2014/main" id="{1C036FD4-70D2-3E0E-C291-654A3B076D62}"/>
              </a:ext>
            </a:extLst>
          </p:cNvPr>
          <p:cNvPicPr>
            <a:picLocks noChangeAspect="1"/>
          </p:cNvPicPr>
          <p:nvPr/>
        </p:nvPicPr>
        <p:blipFill>
          <a:blip r:embed="rId2"/>
          <a:stretch>
            <a:fillRect/>
          </a:stretch>
        </p:blipFill>
        <p:spPr>
          <a:xfrm>
            <a:off x="1101338" y="2187709"/>
            <a:ext cx="6424613" cy="31944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E87AC1B-A52F-BA90-7600-161E10B99823}"/>
              </a:ext>
            </a:extLst>
          </p:cNvPr>
          <p:cNvPicPr>
            <a:picLocks noChangeAspect="1"/>
          </p:cNvPicPr>
          <p:nvPr/>
        </p:nvPicPr>
        <p:blipFill>
          <a:blip r:embed="rId3"/>
          <a:stretch>
            <a:fillRect/>
          </a:stretch>
        </p:blipFill>
        <p:spPr>
          <a:xfrm>
            <a:off x="1821338" y="2547709"/>
            <a:ext cx="6132168" cy="34885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656095D-60D4-043F-7B58-1F8AB7322923}"/>
              </a:ext>
            </a:extLst>
          </p:cNvPr>
          <p:cNvPicPr>
            <a:picLocks noChangeAspect="1"/>
          </p:cNvPicPr>
          <p:nvPr/>
        </p:nvPicPr>
        <p:blipFill>
          <a:blip r:embed="rId4"/>
          <a:stretch>
            <a:fillRect/>
          </a:stretch>
        </p:blipFill>
        <p:spPr>
          <a:xfrm>
            <a:off x="2541338" y="2907709"/>
            <a:ext cx="6676969" cy="262443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4D6E680-320C-7F0E-319A-CFB82526B777}"/>
              </a:ext>
            </a:extLst>
          </p:cNvPr>
          <p:cNvPicPr>
            <a:picLocks noChangeAspect="1"/>
          </p:cNvPicPr>
          <p:nvPr/>
        </p:nvPicPr>
        <p:blipFill>
          <a:blip r:embed="rId5"/>
          <a:stretch>
            <a:fillRect/>
          </a:stretch>
        </p:blipFill>
        <p:spPr>
          <a:xfrm>
            <a:off x="3261338" y="3267709"/>
            <a:ext cx="7309860" cy="283909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EB5EB8A-C9EE-FF7D-F2D8-4A38D982EBCA}"/>
              </a:ext>
            </a:extLst>
          </p:cNvPr>
          <p:cNvPicPr>
            <a:picLocks noChangeAspect="1"/>
          </p:cNvPicPr>
          <p:nvPr/>
        </p:nvPicPr>
        <p:blipFill>
          <a:blip r:embed="rId6"/>
          <a:stretch>
            <a:fillRect/>
          </a:stretch>
        </p:blipFill>
        <p:spPr>
          <a:xfrm>
            <a:off x="3981338" y="3627709"/>
            <a:ext cx="7166113" cy="2804131"/>
          </a:xfrm>
          <a:prstGeom prst="rect">
            <a:avLst/>
          </a:prstGeom>
          <a:ln>
            <a:no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866CE7D1-79E2-0E54-DCD9-FF6EE531939C}"/>
              </a:ext>
            </a:extLst>
          </p:cNvPr>
          <p:cNvGrpSpPr/>
          <p:nvPr/>
        </p:nvGrpSpPr>
        <p:grpSpPr>
          <a:xfrm>
            <a:off x="10460590" y="150429"/>
            <a:ext cx="1452561" cy="1496121"/>
            <a:chOff x="2393602" y="1272912"/>
            <a:chExt cx="3397462" cy="3499345"/>
          </a:xfrm>
        </p:grpSpPr>
        <p:pic>
          <p:nvPicPr>
            <p:cNvPr id="12" name="Picture 11">
              <a:extLst>
                <a:ext uri="{FF2B5EF4-FFF2-40B4-BE49-F238E27FC236}">
                  <a16:creationId xmlns:a16="http://schemas.microsoft.com/office/drawing/2014/main" id="{716F95C6-702C-63A9-79D6-9A76672F4E6C}"/>
                </a:ext>
              </a:extLst>
            </p:cNvPr>
            <p:cNvPicPr preferRelativeResize="0">
              <a:picLocks noChangeAspect="1"/>
            </p:cNvPicPr>
            <p:nvPr/>
          </p:nvPicPr>
          <p:blipFill rotWithShape="1">
            <a:blip r:embed="rId7">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3" name="Rectangle 12">
              <a:extLst>
                <a:ext uri="{FF2B5EF4-FFF2-40B4-BE49-F238E27FC236}">
                  <a16:creationId xmlns:a16="http://schemas.microsoft.com/office/drawing/2014/main" id="{497B8637-CF64-4F45-A231-B5A25FF071D9}"/>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5" name="TextBox 13">
            <a:extLst>
              <a:ext uri="{FF2B5EF4-FFF2-40B4-BE49-F238E27FC236}">
                <a16:creationId xmlns:a16="http://schemas.microsoft.com/office/drawing/2014/main" id="{08A466EA-6ADE-F91C-155D-893CBF6BE0AF}"/>
              </a:ext>
            </a:extLst>
          </p:cNvPr>
          <p:cNvSpPr txBox="1"/>
          <p:nvPr/>
        </p:nvSpPr>
        <p:spPr>
          <a:xfrm>
            <a:off x="7959360" y="6432714"/>
            <a:ext cx="2329067" cy="2358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rgbClr val="0D3475"/>
                </a:solidFill>
              </a:rPr>
              <a:t>Ferrara and De Feo, 2020</a:t>
            </a:r>
          </a:p>
        </p:txBody>
      </p:sp>
    </p:spTree>
    <p:extLst>
      <p:ext uri="{BB962C8B-B14F-4D97-AF65-F5344CB8AC3E}">
        <p14:creationId xmlns:p14="http://schemas.microsoft.com/office/powerpoint/2010/main" val="40002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7E790CC-DA5E-7CC7-1CE4-B9F5B3F5A400}"/>
              </a:ext>
            </a:extLst>
          </p:cNvPr>
          <p:cNvSpPr/>
          <p:nvPr/>
        </p:nvSpPr>
        <p:spPr>
          <a:xfrm>
            <a:off x="8894618" y="5673435"/>
            <a:ext cx="2824348" cy="1112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a:solidFill>
                <a:schemeClr val="bg1"/>
              </a:solidFill>
              <a:latin typeface="Franklin Gothic Demi Cond" panose="020B0706030402020204" pitchFamily="34" charset="0"/>
            </a:endParaRPr>
          </a:p>
        </p:txBody>
      </p:sp>
      <p:sp>
        <p:nvSpPr>
          <p:cNvPr id="2" name="Title 1">
            <a:extLst>
              <a:ext uri="{FF2B5EF4-FFF2-40B4-BE49-F238E27FC236}">
                <a16:creationId xmlns:a16="http://schemas.microsoft.com/office/drawing/2014/main" id="{F05029C5-70AC-405F-0D51-6055F786285E}"/>
              </a:ext>
            </a:extLst>
          </p:cNvPr>
          <p:cNvSpPr>
            <a:spLocks noGrp="1"/>
          </p:cNvSpPr>
          <p:nvPr>
            <p:ph type="title"/>
          </p:nvPr>
        </p:nvSpPr>
        <p:spPr/>
        <p:txBody>
          <a:bodyPr/>
          <a:lstStyle/>
          <a:p>
            <a:r>
              <a:rPr lang="fr-FR" noProof="0" dirty="0"/>
              <a:t>Comparaison d’emballages</a:t>
            </a:r>
            <a:endParaRPr lang="en-IE" dirty="0"/>
          </a:p>
        </p:txBody>
      </p:sp>
      <p:sp>
        <p:nvSpPr>
          <p:cNvPr id="3" name="Text Placeholder 2">
            <a:extLst>
              <a:ext uri="{FF2B5EF4-FFF2-40B4-BE49-F238E27FC236}">
                <a16:creationId xmlns:a16="http://schemas.microsoft.com/office/drawing/2014/main" id="{1E1BB768-F2F5-9482-DBFA-7F63AE532B1D}"/>
              </a:ext>
            </a:extLst>
          </p:cNvPr>
          <p:cNvSpPr>
            <a:spLocks noGrp="1"/>
          </p:cNvSpPr>
          <p:nvPr>
            <p:ph type="body" idx="28"/>
          </p:nvPr>
        </p:nvSpPr>
        <p:spPr/>
        <p:txBody>
          <a:bodyPr/>
          <a:lstStyle/>
          <a:p>
            <a:r>
              <a:rPr lang="en-IE" dirty="0"/>
              <a:t>Phase 3 : </a:t>
            </a:r>
            <a:r>
              <a:rPr lang="en-IE" dirty="0" err="1"/>
              <a:t>évaluation</a:t>
            </a:r>
            <a:r>
              <a:rPr lang="en-IE" dirty="0"/>
              <a:t> </a:t>
            </a:r>
            <a:r>
              <a:rPr lang="en-IE" dirty="0" err="1"/>
              <a:t>d’impact</a:t>
            </a:r>
            <a:endParaRPr lang="en-IE" dirty="0"/>
          </a:p>
        </p:txBody>
      </p:sp>
      <p:sp>
        <p:nvSpPr>
          <p:cNvPr id="4" name="Content Placeholder 3">
            <a:extLst>
              <a:ext uri="{FF2B5EF4-FFF2-40B4-BE49-F238E27FC236}">
                <a16:creationId xmlns:a16="http://schemas.microsoft.com/office/drawing/2014/main" id="{618109D1-B9A3-3C59-A536-0936A5E657A8}"/>
              </a:ext>
            </a:extLst>
          </p:cNvPr>
          <p:cNvSpPr>
            <a:spLocks noGrp="1"/>
          </p:cNvSpPr>
          <p:nvPr>
            <p:ph sz="quarter" idx="15"/>
          </p:nvPr>
        </p:nvSpPr>
        <p:spPr/>
        <p:txBody>
          <a:bodyPr/>
          <a:lstStyle/>
          <a:p>
            <a:endParaRPr lang="en-IE"/>
          </a:p>
        </p:txBody>
      </p:sp>
      <p:pic>
        <p:nvPicPr>
          <p:cNvPr id="5" name="Picture 4">
            <a:extLst>
              <a:ext uri="{FF2B5EF4-FFF2-40B4-BE49-F238E27FC236}">
                <a16:creationId xmlns:a16="http://schemas.microsoft.com/office/drawing/2014/main" id="{99E18736-D34D-32F6-2965-745484B21EF3}"/>
              </a:ext>
            </a:extLst>
          </p:cNvPr>
          <p:cNvPicPr>
            <a:picLocks noChangeAspect="1"/>
          </p:cNvPicPr>
          <p:nvPr/>
        </p:nvPicPr>
        <p:blipFill rotWithShape="1">
          <a:blip r:embed="rId2"/>
          <a:srcRect b="53774"/>
          <a:stretch/>
        </p:blipFill>
        <p:spPr>
          <a:xfrm>
            <a:off x="-270536" y="3264002"/>
            <a:ext cx="8762301" cy="3140361"/>
          </a:xfrm>
          <a:prstGeom prst="rect">
            <a:avLst/>
          </a:prstGeom>
        </p:spPr>
      </p:pic>
      <p:pic>
        <p:nvPicPr>
          <p:cNvPr id="6" name="Picture 5">
            <a:extLst>
              <a:ext uri="{FF2B5EF4-FFF2-40B4-BE49-F238E27FC236}">
                <a16:creationId xmlns:a16="http://schemas.microsoft.com/office/drawing/2014/main" id="{858CF148-A105-08EA-DFC9-729C353C3BA1}"/>
              </a:ext>
            </a:extLst>
          </p:cNvPr>
          <p:cNvPicPr>
            <a:picLocks noChangeAspect="1"/>
          </p:cNvPicPr>
          <p:nvPr/>
        </p:nvPicPr>
        <p:blipFill rotWithShape="1">
          <a:blip r:embed="rId2"/>
          <a:srcRect t="95054"/>
          <a:stretch/>
        </p:blipFill>
        <p:spPr>
          <a:xfrm>
            <a:off x="969844" y="6404338"/>
            <a:ext cx="10737221" cy="383084"/>
          </a:xfrm>
          <a:prstGeom prst="rect">
            <a:avLst/>
          </a:prstGeom>
        </p:spPr>
      </p:pic>
      <p:pic>
        <p:nvPicPr>
          <p:cNvPr id="7" name="Picture 6" descr="A picture containing plate, food, table, cake&#10;&#10;Description automatically generated">
            <a:extLst>
              <a:ext uri="{FF2B5EF4-FFF2-40B4-BE49-F238E27FC236}">
                <a16:creationId xmlns:a16="http://schemas.microsoft.com/office/drawing/2014/main" id="{BAE6DCC7-EAD7-84EE-1E9A-692448135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1310" y="2143760"/>
            <a:ext cx="1679511" cy="944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large body of water with a city in the background&#10;&#10;Description automatically generated">
            <a:extLst>
              <a:ext uri="{FF2B5EF4-FFF2-40B4-BE49-F238E27FC236}">
                <a16:creationId xmlns:a16="http://schemas.microsoft.com/office/drawing/2014/main" id="{DE22CA16-DE59-2389-777F-B8B2DC68C3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785" y="2142594"/>
            <a:ext cx="1894113" cy="9470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close up of a rock&#10;&#10;Description automatically generated">
            <a:extLst>
              <a:ext uri="{FF2B5EF4-FFF2-40B4-BE49-F238E27FC236}">
                <a16:creationId xmlns:a16="http://schemas.microsoft.com/office/drawing/2014/main" id="{51958421-70A0-AACB-3F6F-5DBA2BC6C6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992542">
            <a:off x="8814510" y="2145533"/>
            <a:ext cx="1473920" cy="9603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872CF42-A39F-2486-6697-60322DDC3EB3}"/>
              </a:ext>
            </a:extLst>
          </p:cNvPr>
          <p:cNvPicPr>
            <a:picLocks noChangeAspect="1"/>
          </p:cNvPicPr>
          <p:nvPr/>
        </p:nvPicPr>
        <p:blipFill rotWithShape="1">
          <a:blip r:embed="rId2">
            <a:clrChange>
              <a:clrFrom>
                <a:srgbClr val="FFFFFF"/>
              </a:clrFrom>
              <a:clrTo>
                <a:srgbClr val="FFFFFF">
                  <a:alpha val="0"/>
                </a:srgbClr>
              </a:clrTo>
            </a:clrChange>
          </a:blip>
          <a:srcRect t="47781" r="50737" b="6030"/>
          <a:stretch/>
        </p:blipFill>
        <p:spPr>
          <a:xfrm>
            <a:off x="7641393" y="3298055"/>
            <a:ext cx="4320000" cy="3140361"/>
          </a:xfrm>
          <a:prstGeom prst="rect">
            <a:avLst/>
          </a:prstGeom>
        </p:spPr>
      </p:pic>
      <p:pic>
        <p:nvPicPr>
          <p:cNvPr id="11" name="Picture 10" descr="A close up of a box&#10;&#10;Description automatically generated">
            <a:extLst>
              <a:ext uri="{FF2B5EF4-FFF2-40B4-BE49-F238E27FC236}">
                <a16:creationId xmlns:a16="http://schemas.microsoft.com/office/drawing/2014/main" id="{EBB0586E-E5C2-D2F7-C816-1539D48503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44110" y="3644054"/>
            <a:ext cx="510812" cy="510812"/>
          </a:xfrm>
          <a:prstGeom prst="rect">
            <a:avLst/>
          </a:prstGeom>
        </p:spPr>
      </p:pic>
      <p:pic>
        <p:nvPicPr>
          <p:cNvPr id="12" name="Picture 11" descr="A close up of a piece of paper&#10;&#10;Description automatically generated">
            <a:extLst>
              <a:ext uri="{FF2B5EF4-FFF2-40B4-BE49-F238E27FC236}">
                <a16:creationId xmlns:a16="http://schemas.microsoft.com/office/drawing/2014/main" id="{166E953F-BF9C-C6EE-4878-C04E15BE0B0B}"/>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398924" y="3663976"/>
            <a:ext cx="625846" cy="625846"/>
          </a:xfrm>
          <a:prstGeom prst="rect">
            <a:avLst/>
          </a:prstGeom>
        </p:spPr>
      </p:pic>
      <p:pic>
        <p:nvPicPr>
          <p:cNvPr id="13" name="Picture 12" descr="A bottle of wine&#10;&#10;Description automatically generated">
            <a:extLst>
              <a:ext uri="{FF2B5EF4-FFF2-40B4-BE49-F238E27FC236}">
                <a16:creationId xmlns:a16="http://schemas.microsoft.com/office/drawing/2014/main" id="{932E199C-FE8B-8ECF-2C9C-CD84F96F4657}"/>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2259663" y="4289822"/>
            <a:ext cx="597974" cy="597974"/>
          </a:xfrm>
          <a:prstGeom prst="rect">
            <a:avLst/>
          </a:prstGeom>
        </p:spPr>
      </p:pic>
      <p:pic>
        <p:nvPicPr>
          <p:cNvPr id="14" name="Picture 13" descr="A bottle of wine&#10;&#10;Description automatically generated">
            <a:extLst>
              <a:ext uri="{FF2B5EF4-FFF2-40B4-BE49-F238E27FC236}">
                <a16:creationId xmlns:a16="http://schemas.microsoft.com/office/drawing/2014/main" id="{F95F30B3-52F4-8906-E5E8-7A559B42504A}"/>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58399" r="27733"/>
          <a:stretch/>
        </p:blipFill>
        <p:spPr>
          <a:xfrm flipH="1">
            <a:off x="3010809" y="3489844"/>
            <a:ext cx="158463" cy="597974"/>
          </a:xfrm>
          <a:prstGeom prst="rect">
            <a:avLst/>
          </a:prstGeom>
        </p:spPr>
      </p:pic>
      <p:pic>
        <p:nvPicPr>
          <p:cNvPr id="15" name="Picture 14" descr="A close up of a bottle&#10;&#10;Description automatically generated">
            <a:extLst>
              <a:ext uri="{FF2B5EF4-FFF2-40B4-BE49-F238E27FC236}">
                <a16:creationId xmlns:a16="http://schemas.microsoft.com/office/drawing/2014/main" id="{2B7B128B-897B-1C85-A577-F9729F9AE031}"/>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8764" r="50193"/>
          <a:stretch/>
        </p:blipFill>
        <p:spPr>
          <a:xfrm flipH="1">
            <a:off x="3670901" y="3263490"/>
            <a:ext cx="177365" cy="634610"/>
          </a:xfrm>
          <a:prstGeom prst="rect">
            <a:avLst/>
          </a:prstGeom>
        </p:spPr>
      </p:pic>
      <p:pic>
        <p:nvPicPr>
          <p:cNvPr id="16" name="Picture 15" descr="A tree in a forest&#10;&#10;Description automatically generated">
            <a:extLst>
              <a:ext uri="{FF2B5EF4-FFF2-40B4-BE49-F238E27FC236}">
                <a16:creationId xmlns:a16="http://schemas.microsoft.com/office/drawing/2014/main" id="{F0438D3F-5F41-759B-9907-12C0EC25902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681146">
            <a:off x="9971845" y="2371040"/>
            <a:ext cx="1833280" cy="1038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B3E0974A-269B-BF6B-FA9B-08FD9C545FC4}"/>
              </a:ext>
            </a:extLst>
          </p:cNvPr>
          <p:cNvSpPr txBox="1"/>
          <p:nvPr/>
        </p:nvSpPr>
        <p:spPr>
          <a:xfrm>
            <a:off x="3420132" y="2142594"/>
            <a:ext cx="1249076" cy="923330"/>
          </a:xfrm>
          <a:prstGeom prst="rect">
            <a:avLst/>
          </a:prstGeom>
          <a:noFill/>
        </p:spPr>
        <p:txBody>
          <a:bodyPr wrap="square" rtlCol="0">
            <a:spAutoFit/>
          </a:bodyPr>
          <a:lstStyle/>
          <a:p>
            <a:r>
              <a:rPr lang="en-GB" dirty="0">
                <a:solidFill>
                  <a:srgbClr val="1F497D"/>
                </a:solidFill>
                <a:latin typeface="Arial Nova" panose="020B0504020202020204" pitchFamily="34" charset="0"/>
                <a:ea typeface="Open Sans" panose="020B0606030504020204" pitchFamily="34" charset="0"/>
                <a:cs typeface="Open Sans" panose="020B0606030504020204" pitchFamily="34" charset="0"/>
              </a:rPr>
              <a:t>Global warming potential</a:t>
            </a:r>
          </a:p>
        </p:txBody>
      </p:sp>
      <p:sp>
        <p:nvSpPr>
          <p:cNvPr id="18" name="TextBox 17">
            <a:extLst>
              <a:ext uri="{FF2B5EF4-FFF2-40B4-BE49-F238E27FC236}">
                <a16:creationId xmlns:a16="http://schemas.microsoft.com/office/drawing/2014/main" id="{7976A56B-5F5F-FD26-FA88-8D30FDD0E575}"/>
              </a:ext>
            </a:extLst>
          </p:cNvPr>
          <p:cNvSpPr txBox="1"/>
          <p:nvPr/>
        </p:nvSpPr>
        <p:spPr>
          <a:xfrm>
            <a:off x="7251183" y="2281093"/>
            <a:ext cx="1341662" cy="646331"/>
          </a:xfrm>
          <a:prstGeom prst="rect">
            <a:avLst/>
          </a:prstGeom>
          <a:noFill/>
        </p:spPr>
        <p:txBody>
          <a:bodyPr wrap="square" rtlCol="0">
            <a:spAutoFit/>
          </a:bodyPr>
          <a:lstStyle/>
          <a:p>
            <a:r>
              <a:rPr lang="en-GB" dirty="0">
                <a:solidFill>
                  <a:srgbClr val="1F497D"/>
                </a:solidFill>
                <a:latin typeface="Arial Nova" panose="020B0504020202020204" pitchFamily="34" charset="0"/>
                <a:ea typeface="Open Sans" panose="020B0606030504020204" pitchFamily="34" charset="0"/>
                <a:cs typeface="Open Sans" panose="020B0606030504020204" pitchFamily="34" charset="0"/>
              </a:rPr>
              <a:t>Particulate matter</a:t>
            </a:r>
          </a:p>
        </p:txBody>
      </p:sp>
      <p:sp>
        <p:nvSpPr>
          <p:cNvPr id="19" name="TextBox 18">
            <a:extLst>
              <a:ext uri="{FF2B5EF4-FFF2-40B4-BE49-F238E27FC236}">
                <a16:creationId xmlns:a16="http://schemas.microsoft.com/office/drawing/2014/main" id="{45DB7D40-0B6B-819D-E32C-CCD9E7FC05B6}"/>
              </a:ext>
            </a:extLst>
          </p:cNvPr>
          <p:cNvSpPr txBox="1"/>
          <p:nvPr/>
        </p:nvSpPr>
        <p:spPr>
          <a:xfrm>
            <a:off x="10557592" y="1894844"/>
            <a:ext cx="1341662" cy="369332"/>
          </a:xfrm>
          <a:prstGeom prst="rect">
            <a:avLst/>
          </a:prstGeom>
          <a:noFill/>
        </p:spPr>
        <p:txBody>
          <a:bodyPr wrap="square" rtlCol="0">
            <a:spAutoFit/>
          </a:bodyPr>
          <a:lstStyle/>
          <a:p>
            <a:r>
              <a:rPr lang="en-GB" dirty="0">
                <a:solidFill>
                  <a:srgbClr val="1F497D"/>
                </a:solidFill>
                <a:latin typeface="Arial Nova" panose="020B0504020202020204" pitchFamily="34" charset="0"/>
                <a:ea typeface="Open Sans" panose="020B0606030504020204" pitchFamily="34" charset="0"/>
                <a:cs typeface="Open Sans" panose="020B0606030504020204" pitchFamily="34" charset="0"/>
              </a:rPr>
              <a:t>Land use</a:t>
            </a:r>
          </a:p>
        </p:txBody>
      </p:sp>
      <p:sp>
        <p:nvSpPr>
          <p:cNvPr id="20" name="TextBox 19">
            <a:extLst>
              <a:ext uri="{FF2B5EF4-FFF2-40B4-BE49-F238E27FC236}">
                <a16:creationId xmlns:a16="http://schemas.microsoft.com/office/drawing/2014/main" id="{EFDE9409-84FF-C8A2-1BB2-6F9E98B97ABC}"/>
              </a:ext>
            </a:extLst>
          </p:cNvPr>
          <p:cNvSpPr txBox="1"/>
          <p:nvPr/>
        </p:nvSpPr>
        <p:spPr>
          <a:xfrm>
            <a:off x="-1" y="2281093"/>
            <a:ext cx="1646025" cy="646331"/>
          </a:xfrm>
          <a:prstGeom prst="rect">
            <a:avLst/>
          </a:prstGeom>
          <a:noFill/>
        </p:spPr>
        <p:txBody>
          <a:bodyPr wrap="square" rtlCol="0">
            <a:spAutoFit/>
          </a:bodyPr>
          <a:lstStyle/>
          <a:p>
            <a:pPr algn="ctr"/>
            <a:r>
              <a:rPr lang="en-GB" b="1" dirty="0">
                <a:solidFill>
                  <a:srgbClr val="1F497D"/>
                </a:solidFill>
                <a:latin typeface="Arial Nova" panose="020B0504020202020204" pitchFamily="34" charset="0"/>
                <a:ea typeface="Open Sans" panose="020B0606030504020204" pitchFamily="34" charset="0"/>
                <a:cs typeface="Open Sans" panose="020B0606030504020204" pitchFamily="34" charset="0"/>
              </a:rPr>
              <a:t>Method: </a:t>
            </a:r>
            <a:r>
              <a:rPr lang="en-GB" b="1" dirty="0" err="1">
                <a:solidFill>
                  <a:srgbClr val="1F497D"/>
                </a:solidFill>
                <a:latin typeface="Arial Nova" panose="020B0504020202020204" pitchFamily="34" charset="0"/>
                <a:ea typeface="Open Sans" panose="020B0606030504020204" pitchFamily="34" charset="0"/>
                <a:cs typeface="Open Sans" panose="020B0606030504020204" pitchFamily="34" charset="0"/>
              </a:rPr>
              <a:t>ReCiPe</a:t>
            </a:r>
            <a:r>
              <a:rPr lang="en-GB" b="1" dirty="0">
                <a:solidFill>
                  <a:srgbClr val="1F497D"/>
                </a:solidFill>
                <a:latin typeface="Arial Nova" panose="020B0504020202020204" pitchFamily="34" charset="0"/>
                <a:ea typeface="Open Sans" panose="020B0606030504020204" pitchFamily="34" charset="0"/>
                <a:cs typeface="Open Sans" panose="020B0606030504020204" pitchFamily="34" charset="0"/>
              </a:rPr>
              <a:t> 2016</a:t>
            </a:r>
          </a:p>
        </p:txBody>
      </p:sp>
      <p:grpSp>
        <p:nvGrpSpPr>
          <p:cNvPr id="21" name="Group 20">
            <a:extLst>
              <a:ext uri="{FF2B5EF4-FFF2-40B4-BE49-F238E27FC236}">
                <a16:creationId xmlns:a16="http://schemas.microsoft.com/office/drawing/2014/main" id="{F0E6EF26-ED99-832E-C223-8F751A58F253}"/>
              </a:ext>
            </a:extLst>
          </p:cNvPr>
          <p:cNvGrpSpPr/>
          <p:nvPr/>
        </p:nvGrpSpPr>
        <p:grpSpPr>
          <a:xfrm>
            <a:off x="10460590" y="150429"/>
            <a:ext cx="1452561" cy="1496121"/>
            <a:chOff x="2393602" y="1272912"/>
            <a:chExt cx="3397462" cy="3499345"/>
          </a:xfrm>
        </p:grpSpPr>
        <p:pic>
          <p:nvPicPr>
            <p:cNvPr id="22" name="Picture 21">
              <a:extLst>
                <a:ext uri="{FF2B5EF4-FFF2-40B4-BE49-F238E27FC236}">
                  <a16:creationId xmlns:a16="http://schemas.microsoft.com/office/drawing/2014/main" id="{F2BFA9A7-BAC8-8681-5973-F91A32DADEB5}"/>
                </a:ext>
              </a:extLst>
            </p:cNvPr>
            <p:cNvPicPr preferRelativeResize="0">
              <a:picLocks noChangeAspect="1"/>
            </p:cNvPicPr>
            <p:nvPr/>
          </p:nvPicPr>
          <p:blipFill rotWithShape="1">
            <a:blip r:embed="rId1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3" name="Rectangle 22">
              <a:extLst>
                <a:ext uri="{FF2B5EF4-FFF2-40B4-BE49-F238E27FC236}">
                  <a16:creationId xmlns:a16="http://schemas.microsoft.com/office/drawing/2014/main" id="{1C9BDC54-979B-1900-9B3E-2C5769B6AFA7}"/>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7" name="TextBox 13">
            <a:extLst>
              <a:ext uri="{FF2B5EF4-FFF2-40B4-BE49-F238E27FC236}">
                <a16:creationId xmlns:a16="http://schemas.microsoft.com/office/drawing/2014/main" id="{51EA8128-2D75-5F9E-DFBB-29488CC398B9}"/>
              </a:ext>
            </a:extLst>
          </p:cNvPr>
          <p:cNvSpPr txBox="1"/>
          <p:nvPr/>
        </p:nvSpPr>
        <p:spPr>
          <a:xfrm rot="16200000">
            <a:off x="10868815" y="5551961"/>
            <a:ext cx="2329067" cy="2358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rgbClr val="0D3475"/>
                </a:solidFill>
              </a:rPr>
              <a:t>Ferrara and De Feo, 2020</a:t>
            </a:r>
          </a:p>
        </p:txBody>
      </p:sp>
    </p:spTree>
    <p:extLst>
      <p:ext uri="{BB962C8B-B14F-4D97-AF65-F5344CB8AC3E}">
        <p14:creationId xmlns:p14="http://schemas.microsoft.com/office/powerpoint/2010/main" val="2076011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B40CE-A829-D95D-EC2A-6733192248D0}"/>
              </a:ext>
            </a:extLst>
          </p:cNvPr>
          <p:cNvSpPr>
            <a:spLocks noGrp="1"/>
          </p:cNvSpPr>
          <p:nvPr>
            <p:ph type="title"/>
          </p:nvPr>
        </p:nvSpPr>
        <p:spPr/>
        <p:txBody>
          <a:bodyPr/>
          <a:lstStyle/>
          <a:p>
            <a:r>
              <a:rPr lang="fr-FR" noProof="0" dirty="0"/>
              <a:t>Comparaison d’emballages</a:t>
            </a:r>
            <a:endParaRPr lang="en-IE" dirty="0"/>
          </a:p>
        </p:txBody>
      </p:sp>
      <p:sp>
        <p:nvSpPr>
          <p:cNvPr id="4" name="Content Placeholder 3">
            <a:extLst>
              <a:ext uri="{FF2B5EF4-FFF2-40B4-BE49-F238E27FC236}">
                <a16:creationId xmlns:a16="http://schemas.microsoft.com/office/drawing/2014/main" id="{9B1D08FA-B8C5-B3C4-CE14-75E92D0073BC}"/>
              </a:ext>
            </a:extLst>
          </p:cNvPr>
          <p:cNvSpPr>
            <a:spLocks noGrp="1"/>
          </p:cNvSpPr>
          <p:nvPr>
            <p:ph sz="quarter" idx="15"/>
          </p:nvPr>
        </p:nvSpPr>
        <p:spPr/>
        <p:txBody>
          <a:bodyPr>
            <a:normAutofit/>
          </a:bodyPr>
          <a:lstStyle/>
          <a:p>
            <a:pPr lvl="1"/>
            <a:r>
              <a:rPr lang="fr-FR" dirty="0"/>
              <a:t>Le « bag-in-box » est l’alternative la plus respectueuse de l’environnement </a:t>
            </a:r>
            <a:r>
              <a:rPr lang="fr-FR" i="1" dirty="0"/>
              <a:t>pour les aspects pris en compte</a:t>
            </a:r>
          </a:p>
          <a:p>
            <a:pPr lvl="1"/>
            <a:r>
              <a:rPr lang="fr-FR" dirty="0"/>
              <a:t>
Les cartons « </a:t>
            </a:r>
            <a:r>
              <a:rPr lang="fr-FR" dirty="0" err="1"/>
              <a:t>Tetrapak</a:t>
            </a:r>
            <a:r>
              <a:rPr lang="fr-FR" dirty="0"/>
              <a:t> » n’ont que des performances environnementales légèrement inférieures</a:t>
            </a:r>
          </a:p>
          <a:p>
            <a:pPr lvl="1"/>
            <a:r>
              <a:rPr lang="fr-FR" dirty="0"/>
              <a:t>
Les bouteilles en verre à usage unique sont la pire alternative d’emballage (en termes d’énergie, de ressources matérielles, et d’emprise au sol)</a:t>
            </a:r>
          </a:p>
          <a:p>
            <a:pPr lvl="1"/>
            <a:r>
              <a:rPr lang="fr-FR" dirty="0"/>
              <a:t>
La réutilisation des bouteilles en verre en Italie est une alternative pratique </a:t>
            </a:r>
            <a:r>
              <a:rPr lang="fr-FR" b="1" dirty="0"/>
              <a:t>uniquement pour le marché local </a:t>
            </a:r>
            <a:r>
              <a:rPr lang="fr-FR" dirty="0"/>
              <a:t>(conclusion de l’analyse de sensibilité sur les distances de transport)</a:t>
            </a:r>
            <a:endParaRPr lang="en-IE" dirty="0"/>
          </a:p>
        </p:txBody>
      </p:sp>
      <p:sp>
        <p:nvSpPr>
          <p:cNvPr id="3" name="Text Placeholder 2">
            <a:extLst>
              <a:ext uri="{FF2B5EF4-FFF2-40B4-BE49-F238E27FC236}">
                <a16:creationId xmlns:a16="http://schemas.microsoft.com/office/drawing/2014/main" id="{DA88CE76-8EC5-C105-0639-6601BFC8E805}"/>
              </a:ext>
            </a:extLst>
          </p:cNvPr>
          <p:cNvSpPr>
            <a:spLocks noGrp="1"/>
          </p:cNvSpPr>
          <p:nvPr>
            <p:ph type="body" idx="28"/>
          </p:nvPr>
        </p:nvSpPr>
        <p:spPr/>
        <p:txBody>
          <a:bodyPr/>
          <a:lstStyle/>
          <a:p>
            <a:r>
              <a:rPr lang="en-IE" dirty="0"/>
              <a:t>Phase 4 : </a:t>
            </a:r>
            <a:r>
              <a:rPr lang="en-IE" dirty="0" err="1"/>
              <a:t>interprétation</a:t>
            </a:r>
            <a:endParaRPr lang="en-IE" dirty="0"/>
          </a:p>
        </p:txBody>
      </p:sp>
      <p:pic>
        <p:nvPicPr>
          <p:cNvPr id="6" name="Picture 5" descr="A close up of a piece of paper&#10;&#10;Description automatically generated">
            <a:extLst>
              <a:ext uri="{FF2B5EF4-FFF2-40B4-BE49-F238E27FC236}">
                <a16:creationId xmlns:a16="http://schemas.microsoft.com/office/drawing/2014/main" id="{34EA34B4-D64D-EA47-4BDB-D35F4ED8C85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945423" y="1646550"/>
            <a:ext cx="971206" cy="971206"/>
          </a:xfrm>
          <a:prstGeom prst="rect">
            <a:avLst/>
          </a:prstGeom>
        </p:spPr>
      </p:pic>
      <p:pic>
        <p:nvPicPr>
          <p:cNvPr id="9" name="Picture 8" descr="A close up of a box&#10;&#10;Description automatically generated">
            <a:extLst>
              <a:ext uri="{FF2B5EF4-FFF2-40B4-BE49-F238E27FC236}">
                <a16:creationId xmlns:a16="http://schemas.microsoft.com/office/drawing/2014/main" id="{8F0B3B54-F303-A058-DE98-3FAC89113F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6760" y="2575640"/>
            <a:ext cx="908490" cy="908490"/>
          </a:xfrm>
          <a:prstGeom prst="rect">
            <a:avLst/>
          </a:prstGeom>
        </p:spPr>
      </p:pic>
      <p:pic>
        <p:nvPicPr>
          <p:cNvPr id="10" name="Picture 9" descr="A bottle of wine&#10;&#10;Description automatically generated">
            <a:extLst>
              <a:ext uri="{FF2B5EF4-FFF2-40B4-BE49-F238E27FC236}">
                <a16:creationId xmlns:a16="http://schemas.microsoft.com/office/drawing/2014/main" id="{E47331A3-B8DA-5CE2-2B60-50A873ED41F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8352369" y="3552300"/>
            <a:ext cx="959787" cy="959787"/>
          </a:xfrm>
          <a:prstGeom prst="rect">
            <a:avLst/>
          </a:prstGeom>
        </p:spPr>
      </p:pic>
      <p:pic>
        <p:nvPicPr>
          <p:cNvPr id="11" name="Picture 10" descr="A bottle of wine&#10;&#10;Description automatically generated">
            <a:extLst>
              <a:ext uri="{FF2B5EF4-FFF2-40B4-BE49-F238E27FC236}">
                <a16:creationId xmlns:a16="http://schemas.microsoft.com/office/drawing/2014/main" id="{26B030D0-8A8A-1C94-BC40-3E550AB7F245}"/>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58399" r="27733"/>
          <a:stretch/>
        </p:blipFill>
        <p:spPr>
          <a:xfrm flipH="1">
            <a:off x="9461005" y="4580258"/>
            <a:ext cx="279952" cy="1056423"/>
          </a:xfrm>
          <a:prstGeom prst="rect">
            <a:avLst/>
          </a:prstGeom>
        </p:spPr>
      </p:pic>
      <p:grpSp>
        <p:nvGrpSpPr>
          <p:cNvPr id="12" name="Group 11">
            <a:extLst>
              <a:ext uri="{FF2B5EF4-FFF2-40B4-BE49-F238E27FC236}">
                <a16:creationId xmlns:a16="http://schemas.microsoft.com/office/drawing/2014/main" id="{382A036A-8D7E-C5D5-BBAD-4714AC38AA03}"/>
              </a:ext>
            </a:extLst>
          </p:cNvPr>
          <p:cNvGrpSpPr/>
          <p:nvPr/>
        </p:nvGrpSpPr>
        <p:grpSpPr>
          <a:xfrm>
            <a:off x="10460590" y="150429"/>
            <a:ext cx="1452561" cy="1496121"/>
            <a:chOff x="2393602" y="1272912"/>
            <a:chExt cx="3397462" cy="3499345"/>
          </a:xfrm>
        </p:grpSpPr>
        <p:pic>
          <p:nvPicPr>
            <p:cNvPr id="13" name="Picture 12">
              <a:extLst>
                <a:ext uri="{FF2B5EF4-FFF2-40B4-BE49-F238E27FC236}">
                  <a16:creationId xmlns:a16="http://schemas.microsoft.com/office/drawing/2014/main" id="{B92866AF-561F-BFBA-8683-B53A8AAA5C16}"/>
                </a:ext>
              </a:extLst>
            </p:cNvPr>
            <p:cNvPicPr preferRelativeResize="0">
              <a:picLocks noChangeAspect="1"/>
            </p:cNvPicPr>
            <p:nvPr/>
          </p:nvPicPr>
          <p:blipFill rotWithShape="1">
            <a:blip r:embed="rId6">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4" name="Rectangle 13">
              <a:extLst>
                <a:ext uri="{FF2B5EF4-FFF2-40B4-BE49-F238E27FC236}">
                  <a16:creationId xmlns:a16="http://schemas.microsoft.com/office/drawing/2014/main" id="{9AAF3B56-EB10-6D45-421F-BEAFC6005904}"/>
                </a:ext>
              </a:extLst>
            </p:cNvPr>
            <p:cNvSpPr/>
            <p:nvPr/>
          </p:nvSpPr>
          <p:spPr>
            <a:xfrm>
              <a:off x="4086957" y="1503310"/>
              <a:ext cx="1420624" cy="3004588"/>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7" name="TextBox 13">
            <a:extLst>
              <a:ext uri="{FF2B5EF4-FFF2-40B4-BE49-F238E27FC236}">
                <a16:creationId xmlns:a16="http://schemas.microsoft.com/office/drawing/2014/main" id="{058D2C18-8717-2C92-2C4A-15CE9E3DF0FB}"/>
              </a:ext>
            </a:extLst>
          </p:cNvPr>
          <p:cNvSpPr txBox="1"/>
          <p:nvPr/>
        </p:nvSpPr>
        <p:spPr>
          <a:xfrm>
            <a:off x="398737" y="5799363"/>
            <a:ext cx="2329067" cy="2358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rgbClr val="0D3475"/>
                </a:solidFill>
              </a:rPr>
              <a:t>Ferrara and De Feo, 2020</a:t>
            </a:r>
          </a:p>
        </p:txBody>
      </p:sp>
    </p:spTree>
    <p:extLst>
      <p:ext uri="{BB962C8B-B14F-4D97-AF65-F5344CB8AC3E}">
        <p14:creationId xmlns:p14="http://schemas.microsoft.com/office/powerpoint/2010/main" val="13340135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838D-58AA-4879-B82A-4EED6EC1868D}"/>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C3296F1E-1BB3-467C-A8F0-9B82D6087146}"/>
              </a:ext>
            </a:extLst>
          </p:cNvPr>
          <p:cNvSpPr>
            <a:spLocks noGrp="1"/>
          </p:cNvSpPr>
          <p:nvPr>
            <p:ph type="body" idx="28"/>
          </p:nvPr>
        </p:nvSpPr>
        <p:spPr/>
        <p:txBody>
          <a:bodyPr/>
          <a:lstStyle/>
          <a:p>
            <a:r>
              <a:rPr lang="en-IE" sz="2250" err="1">
                <a:ea typeface="+mj-lt"/>
                <a:cs typeface="+mj-lt"/>
              </a:rPr>
              <a:t>Émissions</a:t>
            </a:r>
            <a:r>
              <a:rPr lang="en-IE" sz="2250">
                <a:ea typeface="+mj-lt"/>
                <a:cs typeface="+mj-lt"/>
              </a:rPr>
              <a:t> </a:t>
            </a:r>
            <a:r>
              <a:rPr lang="en-IE" sz="2250" err="1">
                <a:ea typeface="+mj-lt"/>
                <a:cs typeface="+mj-lt"/>
              </a:rPr>
              <a:t>régionales</a:t>
            </a:r>
            <a:r>
              <a:rPr lang="en-IE" sz="2250">
                <a:ea typeface="+mj-lt"/>
                <a:cs typeface="+mj-lt"/>
              </a:rPr>
              <a:t> de GES sur </a:t>
            </a:r>
            <a:r>
              <a:rPr lang="en-IE" sz="2250" err="1">
                <a:ea typeface="+mj-lt"/>
                <a:cs typeface="+mj-lt"/>
              </a:rPr>
              <a:t>l'ensemble</a:t>
            </a:r>
            <a:r>
              <a:rPr lang="en-IE" sz="2250">
                <a:ea typeface="+mj-lt"/>
                <a:cs typeface="+mj-lt"/>
              </a:rPr>
              <a:t> du cycle de vie</a:t>
            </a:r>
            <a:r>
              <a:rPr lang="en-IE" sz="2250"/>
              <a:t>, g CO</a:t>
            </a:r>
            <a:r>
              <a:rPr lang="en-IE" sz="2250" baseline="-25000"/>
              <a:t>2</a:t>
            </a:r>
            <a:r>
              <a:rPr lang="en-IE" sz="2250"/>
              <a:t> eq./kWh</a:t>
            </a:r>
            <a:endParaRPr lang="en-US"/>
          </a:p>
        </p:txBody>
      </p:sp>
      <p:graphicFrame>
        <p:nvGraphicFramePr>
          <p:cNvPr id="5" name="Chart Placeholder 4">
            <a:extLst>
              <a:ext uri="{FF2B5EF4-FFF2-40B4-BE49-F238E27FC236}">
                <a16:creationId xmlns:a16="http://schemas.microsoft.com/office/drawing/2014/main" id="{750A9C0E-1665-4912-AFA4-D8CA76CF8E51}"/>
              </a:ext>
            </a:extLst>
          </p:cNvPr>
          <p:cNvGraphicFramePr>
            <a:graphicFrameLocks noGrp="1"/>
          </p:cNvGraphicFramePr>
          <p:nvPr>
            <p:ph type="chart" sz="quarter" idx="29"/>
          </p:nvPr>
        </p:nvGraphicFramePr>
        <p:xfrm>
          <a:off x="468000" y="1872000"/>
          <a:ext cx="10260000" cy="40322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9424FC2E-378E-4DA3-B41D-250BC55769A2}"/>
              </a:ext>
            </a:extLst>
          </p:cNvPr>
          <p:cNvGraphicFramePr>
            <a:graphicFrameLocks noGrp="1"/>
          </p:cNvGraphicFramePr>
          <p:nvPr/>
        </p:nvGraphicFramePr>
        <p:xfrm>
          <a:off x="10486572" y="2433112"/>
          <a:ext cx="1618344" cy="2770716"/>
        </p:xfrm>
        <a:graphic>
          <a:graphicData uri="http://schemas.openxmlformats.org/drawingml/2006/table">
            <a:tbl>
              <a:tblPr firstRow="1">
                <a:tableStyleId>{5C22544A-7EE6-4342-B048-85BDC9FD1C3A}</a:tableStyleId>
              </a:tblPr>
              <a:tblGrid>
                <a:gridCol w="1618344">
                  <a:extLst>
                    <a:ext uri="{9D8B030D-6E8A-4147-A177-3AD203B41FA5}">
                      <a16:colId xmlns:a16="http://schemas.microsoft.com/office/drawing/2014/main" val="2464046755"/>
                    </a:ext>
                  </a:extLst>
                </a:gridCol>
              </a:tblGrid>
              <a:tr h="213132">
                <a:tc>
                  <a:txBody>
                    <a:bodyPr/>
                    <a:lstStyle/>
                    <a:p>
                      <a:pPr algn="l" fontAlgn="b"/>
                      <a:r>
                        <a:rPr lang="en-IE" sz="800" i="1" u="none" strike="noStrike" dirty="0">
                          <a:effectLst/>
                        </a:rPr>
                        <a:t>REMIND regions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45016137"/>
                  </a:ext>
                </a:extLst>
              </a:tr>
              <a:tr h="213132">
                <a:tc>
                  <a:txBody>
                    <a:bodyPr/>
                    <a:lstStyle/>
                    <a:p>
                      <a:pPr algn="l" fontAlgn="b"/>
                      <a:r>
                        <a:rPr lang="en-IE" sz="800" i="1" u="none" strike="noStrike" dirty="0">
                          <a:effectLst/>
                        </a:rPr>
                        <a:t>Canada, Australia &amp; New Zealand</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22109590"/>
                  </a:ext>
                </a:extLst>
              </a:tr>
              <a:tr h="213132">
                <a:tc>
                  <a:txBody>
                    <a:bodyPr/>
                    <a:lstStyle/>
                    <a:p>
                      <a:pPr algn="l" fontAlgn="b"/>
                      <a:r>
                        <a:rPr lang="en-IE" sz="800" i="1" u="none" strike="noStrike">
                          <a:effectLst/>
                        </a:rPr>
                        <a:t>China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838880551"/>
                  </a:ext>
                </a:extLst>
              </a:tr>
              <a:tr h="213132">
                <a:tc>
                  <a:txBody>
                    <a:bodyPr/>
                    <a:lstStyle/>
                    <a:p>
                      <a:pPr algn="l" fontAlgn="b"/>
                      <a:r>
                        <a:rPr lang="en-IE" sz="800" i="1" u="none" strike="noStrike">
                          <a:effectLst/>
                        </a:rPr>
                        <a:t>European Union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95083850"/>
                  </a:ext>
                </a:extLst>
              </a:tr>
              <a:tr h="213132">
                <a:tc>
                  <a:txBody>
                    <a:bodyPr/>
                    <a:lstStyle/>
                    <a:p>
                      <a:pPr algn="l" fontAlgn="b"/>
                      <a:r>
                        <a:rPr lang="en-IE" sz="800" i="1" u="none" strike="noStrike" dirty="0">
                          <a:effectLst/>
                        </a:rPr>
                        <a:t>India</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680724027"/>
                  </a:ext>
                </a:extLst>
              </a:tr>
              <a:tr h="213132">
                <a:tc>
                  <a:txBody>
                    <a:bodyPr/>
                    <a:lstStyle/>
                    <a:p>
                      <a:pPr algn="l" fontAlgn="b"/>
                      <a:r>
                        <a:rPr lang="en-IE" sz="800" i="1" u="none" strike="noStrike">
                          <a:effectLst/>
                        </a:rPr>
                        <a:t>Japan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712271738"/>
                  </a:ext>
                </a:extLst>
              </a:tr>
              <a:tr h="213132">
                <a:tc>
                  <a:txBody>
                    <a:bodyPr/>
                    <a:lstStyle/>
                    <a:p>
                      <a:pPr algn="l" fontAlgn="b"/>
                      <a:r>
                        <a:rPr lang="en-IE" sz="800" i="1" u="none" strike="noStrike">
                          <a:effectLst/>
                        </a:rPr>
                        <a:t>Latin America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676581512"/>
                  </a:ext>
                </a:extLst>
              </a:tr>
              <a:tr h="213132">
                <a:tc>
                  <a:txBody>
                    <a:bodyPr/>
                    <a:lstStyle/>
                    <a:p>
                      <a:pPr algn="l" fontAlgn="b"/>
                      <a:r>
                        <a:rPr lang="en-IE" sz="800" i="1" u="none" strike="noStrike">
                          <a:effectLst/>
                        </a:rPr>
                        <a:t>Middle East and NorthAfrica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69724341"/>
                  </a:ext>
                </a:extLst>
              </a:tr>
              <a:tr h="213132">
                <a:tc>
                  <a:txBody>
                    <a:bodyPr/>
                    <a:lstStyle/>
                    <a:p>
                      <a:pPr algn="l" fontAlgn="b"/>
                      <a:r>
                        <a:rPr lang="en-IE" sz="800" i="1" u="none" strike="noStrike">
                          <a:effectLst/>
                        </a:rPr>
                        <a:t>Non-EU member states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35539422"/>
                  </a:ext>
                </a:extLst>
              </a:tr>
              <a:tr h="213132">
                <a:tc>
                  <a:txBody>
                    <a:bodyPr/>
                    <a:lstStyle/>
                    <a:p>
                      <a:pPr algn="l" fontAlgn="b"/>
                      <a:r>
                        <a:rPr lang="en-IE" sz="800" i="1" u="none" strike="noStrike">
                          <a:effectLst/>
                        </a:rPr>
                        <a:t>Other Asia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43594720"/>
                  </a:ext>
                </a:extLst>
              </a:tr>
              <a:tr h="213132">
                <a:tc>
                  <a:txBody>
                    <a:bodyPr/>
                    <a:lstStyle/>
                    <a:p>
                      <a:pPr algn="l" fontAlgn="b"/>
                      <a:r>
                        <a:rPr lang="en-IE" sz="800" i="1" u="none" strike="noStrike">
                          <a:effectLst/>
                        </a:rPr>
                        <a:t>Reforming countries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509485969"/>
                  </a:ext>
                </a:extLst>
              </a:tr>
              <a:tr h="213132">
                <a:tc>
                  <a:txBody>
                    <a:bodyPr/>
                    <a:lstStyle/>
                    <a:p>
                      <a:pPr algn="l" fontAlgn="b"/>
                      <a:r>
                        <a:rPr lang="en-IE" sz="800" i="1" u="none" strike="noStrike">
                          <a:effectLst/>
                        </a:rPr>
                        <a:t>Sub Saharan 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055403036"/>
                  </a:ext>
                </a:extLst>
              </a:tr>
              <a:tr h="213132">
                <a:tc>
                  <a:txBody>
                    <a:bodyPr/>
                    <a:lstStyle/>
                    <a:p>
                      <a:pPr algn="l" fontAlgn="b"/>
                      <a:r>
                        <a:rPr lang="en-IE" sz="800" i="1" u="none" strike="noStrike" dirty="0">
                          <a:effectLst/>
                        </a:rPr>
                        <a:t>United States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83537918"/>
                  </a:ext>
                </a:extLst>
              </a:tr>
            </a:tbl>
          </a:graphicData>
        </a:graphic>
      </p:graphicFrame>
      <p:grpSp>
        <p:nvGrpSpPr>
          <p:cNvPr id="19" name="Group 18">
            <a:extLst>
              <a:ext uri="{FF2B5EF4-FFF2-40B4-BE49-F238E27FC236}">
                <a16:creationId xmlns:a16="http://schemas.microsoft.com/office/drawing/2014/main" id="{B2CE21E0-15F2-494B-B43F-7B8D6115177D}"/>
              </a:ext>
            </a:extLst>
          </p:cNvPr>
          <p:cNvGrpSpPr/>
          <p:nvPr/>
        </p:nvGrpSpPr>
        <p:grpSpPr>
          <a:xfrm>
            <a:off x="933450" y="6016606"/>
            <a:ext cx="1647825" cy="756920"/>
            <a:chOff x="933450" y="6016605"/>
            <a:chExt cx="1647825" cy="756920"/>
          </a:xfrm>
        </p:grpSpPr>
        <p:pic>
          <p:nvPicPr>
            <p:cNvPr id="13" name="Picture 12">
              <a:extLst>
                <a:ext uri="{FF2B5EF4-FFF2-40B4-BE49-F238E27FC236}">
                  <a16:creationId xmlns:a16="http://schemas.microsoft.com/office/drawing/2014/main" id="{94C79C0E-6450-4E02-BBDC-0E88E788F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D2AF88C4-1712-48A2-BDED-615C43C84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grpSp>
        <p:nvGrpSpPr>
          <p:cNvPr id="26" name="Group 25">
            <a:extLst>
              <a:ext uri="{FF2B5EF4-FFF2-40B4-BE49-F238E27FC236}">
                <a16:creationId xmlns:a16="http://schemas.microsoft.com/office/drawing/2014/main" id="{ED4D6D2A-C85B-4178-BCA0-F69AA22D6A0F}"/>
              </a:ext>
            </a:extLst>
          </p:cNvPr>
          <p:cNvGrpSpPr/>
          <p:nvPr/>
        </p:nvGrpSpPr>
        <p:grpSpPr>
          <a:xfrm>
            <a:off x="2581275" y="6016606"/>
            <a:ext cx="1647825" cy="756920"/>
            <a:chOff x="933450" y="6016605"/>
            <a:chExt cx="1647825" cy="756920"/>
          </a:xfrm>
        </p:grpSpPr>
        <p:pic>
          <p:nvPicPr>
            <p:cNvPr id="27" name="Picture 26">
              <a:extLst>
                <a:ext uri="{FF2B5EF4-FFF2-40B4-BE49-F238E27FC236}">
                  <a16:creationId xmlns:a16="http://schemas.microsoft.com/office/drawing/2014/main" id="{9B9BBBF6-0F80-490C-BC21-2C999E337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28" name="Picture 27" descr="A picture containing water, outdoor&#10;&#10;Description automatically generated">
              <a:extLst>
                <a:ext uri="{FF2B5EF4-FFF2-40B4-BE49-F238E27FC236}">
                  <a16:creationId xmlns:a16="http://schemas.microsoft.com/office/drawing/2014/main" id="{76EEBF6E-2644-4556-BA83-9BEA0409F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sp>
        <p:nvSpPr>
          <p:cNvPr id="18" name="Rectangle 17">
            <a:extLst>
              <a:ext uri="{FF2B5EF4-FFF2-40B4-BE49-F238E27FC236}">
                <a16:creationId xmlns:a16="http://schemas.microsoft.com/office/drawing/2014/main" id="{3FD6F4C6-585D-4A60-B81D-E4C637982609}"/>
              </a:ext>
            </a:extLst>
          </p:cNvPr>
          <p:cNvSpPr/>
          <p:nvPr/>
        </p:nvSpPr>
        <p:spPr>
          <a:xfrm>
            <a:off x="2760279" y="6190636"/>
            <a:ext cx="1371600" cy="5828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228600" tIns="228600" rIns="228600" bIns="228600" rtlCol="0" anchor="ctr">
            <a:noAutofit/>
          </a:bodyPr>
          <a:lstStyle/>
          <a:p>
            <a:pPr algn="ctr"/>
            <a:r>
              <a:rPr lang="en-IE" sz="3200" b="1" dirty="0">
                <a:ln>
                  <a:solidFill>
                    <a:schemeClr val="tx1"/>
                  </a:solidFill>
                </a:ln>
                <a:solidFill>
                  <a:schemeClr val="bg1"/>
                </a:solidFill>
                <a:latin typeface="Arial Nova" panose="020B0504020202020204" pitchFamily="34" charset="0"/>
              </a:rPr>
              <a:t>+CCS</a:t>
            </a:r>
          </a:p>
        </p:txBody>
      </p:sp>
      <p:pic>
        <p:nvPicPr>
          <p:cNvPr id="30" name="Picture 29" descr="A picture containing water, outdoor, mountain, lake&#10;&#10;Description automatically generated">
            <a:extLst>
              <a:ext uri="{FF2B5EF4-FFF2-40B4-BE49-F238E27FC236}">
                <a16:creationId xmlns:a16="http://schemas.microsoft.com/office/drawing/2014/main" id="{11C90DE8-997B-4CD2-ACB7-432A981FA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237" y="6016606"/>
            <a:ext cx="756920" cy="756920"/>
          </a:xfrm>
          <a:prstGeom prst="rect">
            <a:avLst/>
          </a:prstGeom>
        </p:spPr>
      </p:pic>
      <p:pic>
        <p:nvPicPr>
          <p:cNvPr id="32" name="Picture 31" descr="A picture containing outdoor, nature, clouds&#10;&#10;Description automatically generated">
            <a:extLst>
              <a:ext uri="{FF2B5EF4-FFF2-40B4-BE49-F238E27FC236}">
                <a16:creationId xmlns:a16="http://schemas.microsoft.com/office/drawing/2014/main" id="{D7F9D77A-632E-47D7-96A1-AEE9A006FBDC}"/>
              </a:ext>
            </a:extLst>
          </p:cNvPr>
          <p:cNvPicPr>
            <a:picLocks noChangeAspect="1"/>
          </p:cNvPicPr>
          <p:nvPr/>
        </p:nvPicPr>
        <p:blipFill rotWithShape="1">
          <a:blip r:embed="rId7">
            <a:extLst>
              <a:ext uri="{28A0092B-C50C-407E-A947-70E740481C1C}">
                <a14:useLocalDpi xmlns:a14="http://schemas.microsoft.com/office/drawing/2010/main" val="0"/>
              </a:ext>
            </a:extLst>
          </a:blip>
          <a:srcRect l="25489" r="47143" b="41208"/>
          <a:stretch/>
        </p:blipFill>
        <p:spPr>
          <a:xfrm>
            <a:off x="4914900" y="6016606"/>
            <a:ext cx="527738" cy="756920"/>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FA968CD7-E3A4-4338-A43F-0EFBA1E14C32}"/>
              </a:ext>
            </a:extLst>
          </p:cNvPr>
          <p:cNvPicPr>
            <a:picLocks noChangeAspect="1"/>
          </p:cNvPicPr>
          <p:nvPr/>
        </p:nvPicPr>
        <p:blipFill rotWithShape="1">
          <a:blip r:embed="rId8">
            <a:extLst>
              <a:ext uri="{28A0092B-C50C-407E-A947-70E740481C1C}">
                <a14:useLocalDpi xmlns:a14="http://schemas.microsoft.com/office/drawing/2010/main" val="0"/>
              </a:ext>
            </a:extLst>
          </a:blip>
          <a:srcRect l="11785" t="13907" r="41791" b="17755"/>
          <a:stretch/>
        </p:blipFill>
        <p:spPr>
          <a:xfrm>
            <a:off x="5423588" y="6016606"/>
            <a:ext cx="783021" cy="756920"/>
          </a:xfrm>
          <a:prstGeom prst="rect">
            <a:avLst/>
          </a:prstGeom>
        </p:spPr>
      </p:pic>
      <p:pic>
        <p:nvPicPr>
          <p:cNvPr id="36" name="Picture 35">
            <a:extLst>
              <a:ext uri="{FF2B5EF4-FFF2-40B4-BE49-F238E27FC236}">
                <a16:creationId xmlns:a16="http://schemas.microsoft.com/office/drawing/2014/main" id="{B1293C8F-66B5-40ED-B4BA-62578188C4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6609" y="6016606"/>
            <a:ext cx="1467276" cy="756920"/>
          </a:xfrm>
          <a:prstGeom prst="rect">
            <a:avLst/>
          </a:prstGeom>
        </p:spPr>
      </p:pic>
      <p:pic>
        <p:nvPicPr>
          <p:cNvPr id="38" name="Picture 37">
            <a:extLst>
              <a:ext uri="{FF2B5EF4-FFF2-40B4-BE49-F238E27FC236}">
                <a16:creationId xmlns:a16="http://schemas.microsoft.com/office/drawing/2014/main" id="{50489DBC-89ED-489C-AF23-F3DD9A23BC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4" y="6016607"/>
            <a:ext cx="1010452" cy="756920"/>
          </a:xfrm>
          <a:prstGeom prst="rect">
            <a:avLst/>
          </a:prstGeom>
        </p:spPr>
      </p:pic>
      <p:pic>
        <p:nvPicPr>
          <p:cNvPr id="40" name="Picture 39">
            <a:extLst>
              <a:ext uri="{FF2B5EF4-FFF2-40B4-BE49-F238E27FC236}">
                <a16:creationId xmlns:a16="http://schemas.microsoft.com/office/drawing/2014/main" id="{FD4C20FC-E75F-443D-B76B-8D609B00C063}"/>
              </a:ext>
            </a:extLst>
          </p:cNvPr>
          <p:cNvPicPr>
            <a:picLocks noChangeAspect="1"/>
          </p:cNvPicPr>
          <p:nvPr/>
        </p:nvPicPr>
        <p:blipFill rotWithShape="1">
          <a:blip r:embed="rId11">
            <a:extLst>
              <a:ext uri="{28A0092B-C50C-407E-A947-70E740481C1C}">
                <a14:useLocalDpi xmlns:a14="http://schemas.microsoft.com/office/drawing/2010/main" val="0"/>
              </a:ext>
            </a:extLst>
          </a:blip>
          <a:srcRect l="34305" t="23929" r="31568"/>
          <a:stretch/>
        </p:blipFill>
        <p:spPr>
          <a:xfrm>
            <a:off x="8646896" y="6016606"/>
            <a:ext cx="649872" cy="756920"/>
          </a:xfrm>
          <a:prstGeom prst="rect">
            <a:avLst/>
          </a:prstGeom>
        </p:spPr>
      </p:pic>
      <p:pic>
        <p:nvPicPr>
          <p:cNvPr id="42" name="Picture 41">
            <a:extLst>
              <a:ext uri="{FF2B5EF4-FFF2-40B4-BE49-F238E27FC236}">
                <a16:creationId xmlns:a16="http://schemas.microsoft.com/office/drawing/2014/main" id="{A0F9E934-0C32-414E-88CF-4B501FFF89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6768" y="6016605"/>
            <a:ext cx="562175" cy="749567"/>
          </a:xfrm>
          <a:prstGeom prst="rect">
            <a:avLst/>
          </a:prstGeom>
        </p:spPr>
      </p:pic>
      <p:sp>
        <p:nvSpPr>
          <p:cNvPr id="7" name="TextBox 6">
            <a:extLst>
              <a:ext uri="{FF2B5EF4-FFF2-40B4-BE49-F238E27FC236}">
                <a16:creationId xmlns:a16="http://schemas.microsoft.com/office/drawing/2014/main" id="{60D2A2C7-9B75-3A02-63BC-93076DF2DA3B}"/>
              </a:ext>
            </a:extLst>
          </p:cNvPr>
          <p:cNvSpPr txBox="1"/>
          <p:nvPr/>
        </p:nvSpPr>
        <p:spPr>
          <a:xfrm rot="16200000">
            <a:off x="-2774431" y="3777356"/>
            <a:ext cx="5870122" cy="246221"/>
          </a:xfrm>
          <a:prstGeom prst="rect">
            <a:avLst/>
          </a:prstGeom>
          <a:noFill/>
        </p:spPr>
        <p:txBody>
          <a:bodyPr wrap="square">
            <a:spAutoFit/>
          </a:bodyPr>
          <a:lstStyle/>
          <a:p>
            <a:r>
              <a:rPr lang="en-IE" sz="1000" dirty="0">
                <a:hlinkClick r:id="rId13"/>
              </a:rPr>
              <a:t>https://unece.org/sites/default/files/2022-04/LCA_3_FINAL%20March%202022.pdf</a:t>
            </a:r>
            <a:r>
              <a:rPr lang="en-IE" sz="1000" dirty="0"/>
              <a:t> </a:t>
            </a:r>
          </a:p>
        </p:txBody>
      </p:sp>
    </p:spTree>
    <p:extLst>
      <p:ext uri="{BB962C8B-B14F-4D97-AF65-F5344CB8AC3E}">
        <p14:creationId xmlns:p14="http://schemas.microsoft.com/office/powerpoint/2010/main" val="3963689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1426-B8EC-46FD-A379-77DBA471A191}"/>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99FE9079-22A5-4E79-AACD-1E00DB60C82F}"/>
              </a:ext>
            </a:extLst>
          </p:cNvPr>
          <p:cNvSpPr>
            <a:spLocks noGrp="1"/>
          </p:cNvSpPr>
          <p:nvPr>
            <p:ph type="body" idx="28"/>
          </p:nvPr>
        </p:nvSpPr>
        <p:spPr/>
        <p:txBody>
          <a:bodyPr/>
          <a:lstStyle/>
          <a:p>
            <a:r>
              <a:rPr lang="en-IE" sz="2250">
                <a:ea typeface="+mj-lt"/>
                <a:cs typeface="+mj-lt"/>
              </a:rPr>
              <a:t>Cycle de vie de </a:t>
            </a:r>
            <a:r>
              <a:rPr lang="en-IE" sz="2250" err="1">
                <a:ea typeface="+mj-lt"/>
                <a:cs typeface="+mj-lt"/>
              </a:rPr>
              <a:t>l'occupation</a:t>
            </a:r>
            <a:r>
              <a:rPr lang="en-IE" sz="2250">
                <a:ea typeface="+mj-lt"/>
                <a:cs typeface="+mj-lt"/>
              </a:rPr>
              <a:t> du sol</a:t>
            </a:r>
            <a:r>
              <a:rPr lang="en-IE" sz="2250"/>
              <a:t>, en m2-annum/MWh</a:t>
            </a:r>
            <a:endParaRPr lang="en-US" sz="2250"/>
          </a:p>
        </p:txBody>
      </p:sp>
      <p:sp>
        <p:nvSpPr>
          <p:cNvPr id="7" name="Chart Placeholder 6">
            <a:extLst>
              <a:ext uri="{FF2B5EF4-FFF2-40B4-BE49-F238E27FC236}">
                <a16:creationId xmlns:a16="http://schemas.microsoft.com/office/drawing/2014/main" id="{C75D2972-F8D2-4337-B382-2D622F0AB374}"/>
              </a:ext>
            </a:extLst>
          </p:cNvPr>
          <p:cNvSpPr>
            <a:spLocks noGrp="1"/>
          </p:cNvSpPr>
          <p:nvPr>
            <p:ph type="chart" sz="quarter" idx="29"/>
          </p:nvPr>
        </p:nvSpPr>
        <p:spPr/>
        <p:txBody>
          <a:bodyPr/>
          <a:lstStyle/>
          <a:p>
            <a:endParaRPr lang="en-IE"/>
          </a:p>
        </p:txBody>
      </p:sp>
      <p:graphicFrame>
        <p:nvGraphicFramePr>
          <p:cNvPr id="8" name="Chart 7">
            <a:extLst>
              <a:ext uri="{FF2B5EF4-FFF2-40B4-BE49-F238E27FC236}">
                <a16:creationId xmlns:a16="http://schemas.microsoft.com/office/drawing/2014/main" id="{7AF95950-FB24-4C66-8167-7D4E3FDD2095}"/>
              </a:ext>
            </a:extLst>
          </p:cNvPr>
          <p:cNvGraphicFramePr>
            <a:graphicFrameLocks/>
          </p:cNvGraphicFramePr>
          <p:nvPr/>
        </p:nvGraphicFramePr>
        <p:xfrm>
          <a:off x="468000" y="1872000"/>
          <a:ext cx="10260000" cy="403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412266F3-4390-4DCE-989D-743850807657}"/>
              </a:ext>
            </a:extLst>
          </p:cNvPr>
          <p:cNvGraphicFramePr>
            <a:graphicFrameLocks noGrp="1"/>
          </p:cNvGraphicFramePr>
          <p:nvPr/>
        </p:nvGraphicFramePr>
        <p:xfrm>
          <a:off x="10486572" y="2433112"/>
          <a:ext cx="1618344" cy="2770716"/>
        </p:xfrm>
        <a:graphic>
          <a:graphicData uri="http://schemas.openxmlformats.org/drawingml/2006/table">
            <a:tbl>
              <a:tblPr firstRow="1">
                <a:tableStyleId>{5C22544A-7EE6-4342-B048-85BDC9FD1C3A}</a:tableStyleId>
              </a:tblPr>
              <a:tblGrid>
                <a:gridCol w="1618344">
                  <a:extLst>
                    <a:ext uri="{9D8B030D-6E8A-4147-A177-3AD203B41FA5}">
                      <a16:colId xmlns:a16="http://schemas.microsoft.com/office/drawing/2014/main" val="2464046755"/>
                    </a:ext>
                  </a:extLst>
                </a:gridCol>
              </a:tblGrid>
              <a:tr h="213132">
                <a:tc>
                  <a:txBody>
                    <a:bodyPr/>
                    <a:lstStyle/>
                    <a:p>
                      <a:pPr algn="l" fontAlgn="b"/>
                      <a:r>
                        <a:rPr lang="en-IE" sz="800" i="1" u="none" strike="noStrike" dirty="0">
                          <a:effectLst/>
                        </a:rPr>
                        <a:t>REMIND regions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45016137"/>
                  </a:ext>
                </a:extLst>
              </a:tr>
              <a:tr h="213132">
                <a:tc>
                  <a:txBody>
                    <a:bodyPr/>
                    <a:lstStyle/>
                    <a:p>
                      <a:pPr algn="l" fontAlgn="b"/>
                      <a:r>
                        <a:rPr lang="en-IE" sz="800" i="1" u="none" strike="noStrike" dirty="0">
                          <a:effectLst/>
                        </a:rPr>
                        <a:t>Canada, Australia &amp; New Zealand</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22109590"/>
                  </a:ext>
                </a:extLst>
              </a:tr>
              <a:tr h="213132">
                <a:tc>
                  <a:txBody>
                    <a:bodyPr/>
                    <a:lstStyle/>
                    <a:p>
                      <a:pPr algn="l" fontAlgn="b"/>
                      <a:r>
                        <a:rPr lang="en-IE" sz="800" i="1" u="none" strike="noStrike">
                          <a:effectLst/>
                        </a:rPr>
                        <a:t>China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838880551"/>
                  </a:ext>
                </a:extLst>
              </a:tr>
              <a:tr h="213132">
                <a:tc>
                  <a:txBody>
                    <a:bodyPr/>
                    <a:lstStyle/>
                    <a:p>
                      <a:pPr algn="l" fontAlgn="b"/>
                      <a:r>
                        <a:rPr lang="en-IE" sz="800" i="1" u="none" strike="noStrike">
                          <a:effectLst/>
                        </a:rPr>
                        <a:t>European Union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95083850"/>
                  </a:ext>
                </a:extLst>
              </a:tr>
              <a:tr h="213132">
                <a:tc>
                  <a:txBody>
                    <a:bodyPr/>
                    <a:lstStyle/>
                    <a:p>
                      <a:pPr algn="l" fontAlgn="b"/>
                      <a:r>
                        <a:rPr lang="en-IE" sz="800" i="1" u="none" strike="noStrike" dirty="0">
                          <a:effectLst/>
                        </a:rPr>
                        <a:t>India</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680724027"/>
                  </a:ext>
                </a:extLst>
              </a:tr>
              <a:tr h="213132">
                <a:tc>
                  <a:txBody>
                    <a:bodyPr/>
                    <a:lstStyle/>
                    <a:p>
                      <a:pPr algn="l" fontAlgn="b"/>
                      <a:r>
                        <a:rPr lang="en-IE" sz="800" i="1" u="none" strike="noStrike">
                          <a:effectLst/>
                        </a:rPr>
                        <a:t>Japan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712271738"/>
                  </a:ext>
                </a:extLst>
              </a:tr>
              <a:tr h="213132">
                <a:tc>
                  <a:txBody>
                    <a:bodyPr/>
                    <a:lstStyle/>
                    <a:p>
                      <a:pPr algn="l" fontAlgn="b"/>
                      <a:r>
                        <a:rPr lang="en-IE" sz="800" i="1" u="none" strike="noStrike">
                          <a:effectLst/>
                        </a:rPr>
                        <a:t>Latin America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676581512"/>
                  </a:ext>
                </a:extLst>
              </a:tr>
              <a:tr h="213132">
                <a:tc>
                  <a:txBody>
                    <a:bodyPr/>
                    <a:lstStyle/>
                    <a:p>
                      <a:pPr algn="l" fontAlgn="b"/>
                      <a:r>
                        <a:rPr lang="en-IE" sz="800" i="1" u="none" strike="noStrike">
                          <a:effectLst/>
                        </a:rPr>
                        <a:t>Middle East and NorthAfrica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69724341"/>
                  </a:ext>
                </a:extLst>
              </a:tr>
              <a:tr h="213132">
                <a:tc>
                  <a:txBody>
                    <a:bodyPr/>
                    <a:lstStyle/>
                    <a:p>
                      <a:pPr algn="l" fontAlgn="b"/>
                      <a:r>
                        <a:rPr lang="en-IE" sz="800" i="1" u="none" strike="noStrike">
                          <a:effectLst/>
                        </a:rPr>
                        <a:t>Non-EU member states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35539422"/>
                  </a:ext>
                </a:extLst>
              </a:tr>
              <a:tr h="213132">
                <a:tc>
                  <a:txBody>
                    <a:bodyPr/>
                    <a:lstStyle/>
                    <a:p>
                      <a:pPr algn="l" fontAlgn="b"/>
                      <a:r>
                        <a:rPr lang="en-IE" sz="800" i="1" u="none" strike="noStrike">
                          <a:effectLst/>
                        </a:rPr>
                        <a:t>Other Asia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43594720"/>
                  </a:ext>
                </a:extLst>
              </a:tr>
              <a:tr h="213132">
                <a:tc>
                  <a:txBody>
                    <a:bodyPr/>
                    <a:lstStyle/>
                    <a:p>
                      <a:pPr algn="l" fontAlgn="b"/>
                      <a:r>
                        <a:rPr lang="en-IE" sz="800" i="1" u="none" strike="noStrike">
                          <a:effectLst/>
                        </a:rPr>
                        <a:t>Reforming countries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509485969"/>
                  </a:ext>
                </a:extLst>
              </a:tr>
              <a:tr h="213132">
                <a:tc>
                  <a:txBody>
                    <a:bodyPr/>
                    <a:lstStyle/>
                    <a:p>
                      <a:pPr algn="l" fontAlgn="b"/>
                      <a:r>
                        <a:rPr lang="en-IE" sz="800" i="1" u="none" strike="noStrike">
                          <a:effectLst/>
                        </a:rPr>
                        <a:t>Sub Saharan 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055403036"/>
                  </a:ext>
                </a:extLst>
              </a:tr>
              <a:tr h="213132">
                <a:tc>
                  <a:txBody>
                    <a:bodyPr/>
                    <a:lstStyle/>
                    <a:p>
                      <a:pPr algn="l" fontAlgn="b"/>
                      <a:r>
                        <a:rPr lang="en-IE" sz="800" i="1" u="none" strike="noStrike" dirty="0">
                          <a:effectLst/>
                        </a:rPr>
                        <a:t>United States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83537918"/>
                  </a:ext>
                </a:extLst>
              </a:tr>
            </a:tbl>
          </a:graphicData>
        </a:graphic>
      </p:graphicFrame>
      <p:grpSp>
        <p:nvGrpSpPr>
          <p:cNvPr id="10" name="Group 9">
            <a:extLst>
              <a:ext uri="{FF2B5EF4-FFF2-40B4-BE49-F238E27FC236}">
                <a16:creationId xmlns:a16="http://schemas.microsoft.com/office/drawing/2014/main" id="{CE23C188-AD0E-4561-9B43-7446F89C756D}"/>
              </a:ext>
            </a:extLst>
          </p:cNvPr>
          <p:cNvGrpSpPr/>
          <p:nvPr/>
        </p:nvGrpSpPr>
        <p:grpSpPr>
          <a:xfrm>
            <a:off x="933450" y="6016606"/>
            <a:ext cx="1647825" cy="756920"/>
            <a:chOff x="933450" y="6016605"/>
            <a:chExt cx="1647825" cy="756920"/>
          </a:xfrm>
        </p:grpSpPr>
        <p:pic>
          <p:nvPicPr>
            <p:cNvPr id="11" name="Picture 10">
              <a:extLst>
                <a:ext uri="{FF2B5EF4-FFF2-40B4-BE49-F238E27FC236}">
                  <a16:creationId xmlns:a16="http://schemas.microsoft.com/office/drawing/2014/main" id="{BC3DFFF6-91A2-4FF3-BCDE-B9793169F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2" name="Picture 11" descr="A picture containing water, outdoor&#10;&#10;Description automatically generated">
              <a:extLst>
                <a:ext uri="{FF2B5EF4-FFF2-40B4-BE49-F238E27FC236}">
                  <a16:creationId xmlns:a16="http://schemas.microsoft.com/office/drawing/2014/main" id="{88B04860-9046-4AA1-BA4D-7C28E7C473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grpSp>
        <p:nvGrpSpPr>
          <p:cNvPr id="13" name="Group 12">
            <a:extLst>
              <a:ext uri="{FF2B5EF4-FFF2-40B4-BE49-F238E27FC236}">
                <a16:creationId xmlns:a16="http://schemas.microsoft.com/office/drawing/2014/main" id="{6E0F5A4C-2C91-4748-85BC-45BD8728BE54}"/>
              </a:ext>
            </a:extLst>
          </p:cNvPr>
          <p:cNvGrpSpPr/>
          <p:nvPr/>
        </p:nvGrpSpPr>
        <p:grpSpPr>
          <a:xfrm>
            <a:off x="2581275" y="6016606"/>
            <a:ext cx="1647825" cy="756920"/>
            <a:chOff x="933450" y="6016605"/>
            <a:chExt cx="1647825" cy="756920"/>
          </a:xfrm>
        </p:grpSpPr>
        <p:pic>
          <p:nvPicPr>
            <p:cNvPr id="14" name="Picture 13">
              <a:extLst>
                <a:ext uri="{FF2B5EF4-FFF2-40B4-BE49-F238E27FC236}">
                  <a16:creationId xmlns:a16="http://schemas.microsoft.com/office/drawing/2014/main" id="{91E7B8E7-ECDB-4897-8513-14728F0D6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5" name="Picture 14" descr="A picture containing water, outdoor&#10;&#10;Description automatically generated">
              <a:extLst>
                <a:ext uri="{FF2B5EF4-FFF2-40B4-BE49-F238E27FC236}">
                  <a16:creationId xmlns:a16="http://schemas.microsoft.com/office/drawing/2014/main" id="{4988F273-B961-48FE-9C9B-F6CFBA391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sp>
        <p:nvSpPr>
          <p:cNvPr id="16" name="Rectangle 15">
            <a:extLst>
              <a:ext uri="{FF2B5EF4-FFF2-40B4-BE49-F238E27FC236}">
                <a16:creationId xmlns:a16="http://schemas.microsoft.com/office/drawing/2014/main" id="{41C57735-887F-4B56-948F-23B7C0083E91}"/>
              </a:ext>
            </a:extLst>
          </p:cNvPr>
          <p:cNvSpPr/>
          <p:nvPr/>
        </p:nvSpPr>
        <p:spPr>
          <a:xfrm>
            <a:off x="2760279" y="6190636"/>
            <a:ext cx="1371600" cy="5828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228600" tIns="228600" rIns="228600" bIns="228600" rtlCol="0" anchor="ctr">
            <a:noAutofit/>
          </a:bodyPr>
          <a:lstStyle/>
          <a:p>
            <a:pPr algn="ctr"/>
            <a:r>
              <a:rPr lang="en-IE" sz="3200" b="1" dirty="0">
                <a:ln>
                  <a:solidFill>
                    <a:schemeClr val="tx1"/>
                  </a:solidFill>
                </a:ln>
                <a:solidFill>
                  <a:schemeClr val="bg1"/>
                </a:solidFill>
                <a:latin typeface="Arial Nova" panose="020B0504020202020204" pitchFamily="34" charset="0"/>
              </a:rPr>
              <a:t>+CCS</a:t>
            </a:r>
          </a:p>
        </p:txBody>
      </p:sp>
      <p:pic>
        <p:nvPicPr>
          <p:cNvPr id="17" name="Picture 16" descr="A picture containing water, outdoor, mountain, lake&#10;&#10;Description automatically generated">
            <a:extLst>
              <a:ext uri="{FF2B5EF4-FFF2-40B4-BE49-F238E27FC236}">
                <a16:creationId xmlns:a16="http://schemas.microsoft.com/office/drawing/2014/main" id="{F30191DB-9A10-497D-A08F-F341F37A9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237" y="6016606"/>
            <a:ext cx="756920" cy="756920"/>
          </a:xfrm>
          <a:prstGeom prst="rect">
            <a:avLst/>
          </a:prstGeom>
        </p:spPr>
      </p:pic>
      <p:pic>
        <p:nvPicPr>
          <p:cNvPr id="18" name="Picture 17" descr="A picture containing outdoor, nature, clouds&#10;&#10;Description automatically generated">
            <a:extLst>
              <a:ext uri="{FF2B5EF4-FFF2-40B4-BE49-F238E27FC236}">
                <a16:creationId xmlns:a16="http://schemas.microsoft.com/office/drawing/2014/main" id="{F145453C-0AC8-404A-8D85-565858414BD8}"/>
              </a:ext>
            </a:extLst>
          </p:cNvPr>
          <p:cNvPicPr>
            <a:picLocks noChangeAspect="1"/>
          </p:cNvPicPr>
          <p:nvPr/>
        </p:nvPicPr>
        <p:blipFill rotWithShape="1">
          <a:blip r:embed="rId7">
            <a:extLst>
              <a:ext uri="{28A0092B-C50C-407E-A947-70E740481C1C}">
                <a14:useLocalDpi xmlns:a14="http://schemas.microsoft.com/office/drawing/2010/main" val="0"/>
              </a:ext>
            </a:extLst>
          </a:blip>
          <a:srcRect l="25489" r="47143" b="41208"/>
          <a:stretch/>
        </p:blipFill>
        <p:spPr>
          <a:xfrm>
            <a:off x="4914900" y="6016606"/>
            <a:ext cx="527738" cy="75692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3EBB590F-6554-4905-9C39-B6012CBACFD5}"/>
              </a:ext>
            </a:extLst>
          </p:cNvPr>
          <p:cNvPicPr>
            <a:picLocks noChangeAspect="1"/>
          </p:cNvPicPr>
          <p:nvPr/>
        </p:nvPicPr>
        <p:blipFill rotWithShape="1">
          <a:blip r:embed="rId8">
            <a:extLst>
              <a:ext uri="{28A0092B-C50C-407E-A947-70E740481C1C}">
                <a14:useLocalDpi xmlns:a14="http://schemas.microsoft.com/office/drawing/2010/main" val="0"/>
              </a:ext>
            </a:extLst>
          </a:blip>
          <a:srcRect l="11785" t="13907" r="41791" b="17755"/>
          <a:stretch/>
        </p:blipFill>
        <p:spPr>
          <a:xfrm>
            <a:off x="5423588" y="6016606"/>
            <a:ext cx="783021" cy="756920"/>
          </a:xfrm>
          <a:prstGeom prst="rect">
            <a:avLst/>
          </a:prstGeom>
        </p:spPr>
      </p:pic>
      <p:pic>
        <p:nvPicPr>
          <p:cNvPr id="20" name="Picture 19">
            <a:extLst>
              <a:ext uri="{FF2B5EF4-FFF2-40B4-BE49-F238E27FC236}">
                <a16:creationId xmlns:a16="http://schemas.microsoft.com/office/drawing/2014/main" id="{AA21474D-FB42-4B4F-876B-EDD07B808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6609" y="6016606"/>
            <a:ext cx="1467276" cy="756920"/>
          </a:xfrm>
          <a:prstGeom prst="rect">
            <a:avLst/>
          </a:prstGeom>
        </p:spPr>
      </p:pic>
      <p:pic>
        <p:nvPicPr>
          <p:cNvPr id="21" name="Picture 20">
            <a:extLst>
              <a:ext uri="{FF2B5EF4-FFF2-40B4-BE49-F238E27FC236}">
                <a16:creationId xmlns:a16="http://schemas.microsoft.com/office/drawing/2014/main" id="{3ED7208A-F276-44EE-A870-F2AC9BFBE5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4" y="6016607"/>
            <a:ext cx="1010452" cy="756920"/>
          </a:xfrm>
          <a:prstGeom prst="rect">
            <a:avLst/>
          </a:prstGeom>
        </p:spPr>
      </p:pic>
      <p:pic>
        <p:nvPicPr>
          <p:cNvPr id="22" name="Picture 21">
            <a:extLst>
              <a:ext uri="{FF2B5EF4-FFF2-40B4-BE49-F238E27FC236}">
                <a16:creationId xmlns:a16="http://schemas.microsoft.com/office/drawing/2014/main" id="{DB717E3B-0B13-44A0-9839-E79D596F7A36}"/>
              </a:ext>
            </a:extLst>
          </p:cNvPr>
          <p:cNvPicPr>
            <a:picLocks noChangeAspect="1"/>
          </p:cNvPicPr>
          <p:nvPr/>
        </p:nvPicPr>
        <p:blipFill rotWithShape="1">
          <a:blip r:embed="rId11">
            <a:extLst>
              <a:ext uri="{28A0092B-C50C-407E-A947-70E740481C1C}">
                <a14:useLocalDpi xmlns:a14="http://schemas.microsoft.com/office/drawing/2010/main" val="0"/>
              </a:ext>
            </a:extLst>
          </a:blip>
          <a:srcRect l="34305" t="23929" r="31568"/>
          <a:stretch/>
        </p:blipFill>
        <p:spPr>
          <a:xfrm>
            <a:off x="8646896" y="6016606"/>
            <a:ext cx="649872" cy="756920"/>
          </a:xfrm>
          <a:prstGeom prst="rect">
            <a:avLst/>
          </a:prstGeom>
        </p:spPr>
      </p:pic>
      <p:pic>
        <p:nvPicPr>
          <p:cNvPr id="23" name="Picture 22">
            <a:extLst>
              <a:ext uri="{FF2B5EF4-FFF2-40B4-BE49-F238E27FC236}">
                <a16:creationId xmlns:a16="http://schemas.microsoft.com/office/drawing/2014/main" id="{3CA2D0A7-B03F-421E-AB78-BCFB489C02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6768" y="6016605"/>
            <a:ext cx="562175" cy="749567"/>
          </a:xfrm>
          <a:prstGeom prst="rect">
            <a:avLst/>
          </a:prstGeom>
        </p:spPr>
      </p:pic>
      <p:grpSp>
        <p:nvGrpSpPr>
          <p:cNvPr id="30" name="Group 29">
            <a:extLst>
              <a:ext uri="{FF2B5EF4-FFF2-40B4-BE49-F238E27FC236}">
                <a16:creationId xmlns:a16="http://schemas.microsoft.com/office/drawing/2014/main" id="{A73E247F-F2AD-4923-9F6E-75922A44E255}"/>
              </a:ext>
            </a:extLst>
          </p:cNvPr>
          <p:cNvGrpSpPr/>
          <p:nvPr/>
        </p:nvGrpSpPr>
        <p:grpSpPr>
          <a:xfrm>
            <a:off x="8529975" y="269488"/>
            <a:ext cx="2693464" cy="3246946"/>
            <a:chOff x="8529975" y="269488"/>
            <a:chExt cx="2693464" cy="3246946"/>
          </a:xfrm>
        </p:grpSpPr>
        <p:grpSp>
          <p:nvGrpSpPr>
            <p:cNvPr id="27" name="Group 26">
              <a:extLst>
                <a:ext uri="{FF2B5EF4-FFF2-40B4-BE49-F238E27FC236}">
                  <a16:creationId xmlns:a16="http://schemas.microsoft.com/office/drawing/2014/main" id="{01336B02-CEDF-435D-A479-D58A182232D2}"/>
                </a:ext>
              </a:extLst>
            </p:cNvPr>
            <p:cNvGrpSpPr/>
            <p:nvPr/>
          </p:nvGrpSpPr>
          <p:grpSpPr>
            <a:xfrm>
              <a:off x="8817690" y="2410887"/>
              <a:ext cx="1059017" cy="1105547"/>
              <a:chOff x="8817690" y="2410887"/>
              <a:chExt cx="1059017" cy="1105547"/>
            </a:xfrm>
          </p:grpSpPr>
          <p:sp>
            <p:nvSpPr>
              <p:cNvPr id="4" name="Rectangle 3">
                <a:extLst>
                  <a:ext uri="{FF2B5EF4-FFF2-40B4-BE49-F238E27FC236}">
                    <a16:creationId xmlns:a16="http://schemas.microsoft.com/office/drawing/2014/main" id="{E2E4D5AF-EE4C-4CD7-BC74-77FED2399A24}"/>
                  </a:ext>
                </a:extLst>
              </p:cNvPr>
              <p:cNvSpPr/>
              <p:nvPr/>
            </p:nvSpPr>
            <p:spPr>
              <a:xfrm>
                <a:off x="8817690" y="2805114"/>
                <a:ext cx="77082" cy="711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6" name="Straight Arrow Connector 5">
                <a:extLst>
                  <a:ext uri="{FF2B5EF4-FFF2-40B4-BE49-F238E27FC236}">
                    <a16:creationId xmlns:a16="http://schemas.microsoft.com/office/drawing/2014/main" id="{2BC1F397-C0E4-42D9-A3A9-61CEEB62FB92}"/>
                  </a:ext>
                </a:extLst>
              </p:cNvPr>
              <p:cNvCxnSpPr>
                <a:cxnSpLocks/>
              </p:cNvCxnSpPr>
              <p:nvPr/>
            </p:nvCxnSpPr>
            <p:spPr>
              <a:xfrm flipH="1">
                <a:off x="8894772" y="2827020"/>
                <a:ext cx="325428" cy="313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68A0F3-4FC7-4BF8-B4F0-7CDAAD6F728B}"/>
                  </a:ext>
                </a:extLst>
              </p:cNvPr>
              <p:cNvSpPr txBox="1"/>
              <p:nvPr/>
            </p:nvSpPr>
            <p:spPr>
              <a:xfrm>
                <a:off x="8971832" y="2410887"/>
                <a:ext cx="904875" cy="369332"/>
              </a:xfrm>
              <a:prstGeom prst="rect">
                <a:avLst/>
              </a:prstGeom>
              <a:noFill/>
            </p:spPr>
            <p:txBody>
              <a:bodyPr wrap="square" lIns="0" tIns="0" rIns="0" bIns="0" rtlCol="0" anchor="b">
                <a:spAutoFit/>
              </a:bodyPr>
              <a:lstStyle/>
              <a:p>
                <a:pPr algn="l"/>
                <a:r>
                  <a:rPr lang="en-IE" sz="800" dirty="0">
                    <a:solidFill>
                      <a:schemeClr val="accent1"/>
                    </a:solidFill>
                    <a:latin typeface="+mn-lt"/>
                  </a:rPr>
                  <a:t>When accounting for “project area” as land use</a:t>
                </a:r>
              </a:p>
            </p:txBody>
          </p:sp>
        </p:grpSp>
        <p:pic>
          <p:nvPicPr>
            <p:cNvPr id="29" name="Picture 28" descr="Map&#10;&#10;Description automatically generated">
              <a:extLst>
                <a:ext uri="{FF2B5EF4-FFF2-40B4-BE49-F238E27FC236}">
                  <a16:creationId xmlns:a16="http://schemas.microsoft.com/office/drawing/2014/main" id="{05E2B0D0-E8D9-4A9F-8DBC-9CEF362DD57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29975" y="269488"/>
              <a:ext cx="2693464" cy="1903662"/>
            </a:xfrm>
            <a:prstGeom prst="rect">
              <a:avLst/>
            </a:prstGeom>
          </p:spPr>
        </p:pic>
      </p:grpSp>
      <p:sp>
        <p:nvSpPr>
          <p:cNvPr id="5" name="TextBox 4">
            <a:extLst>
              <a:ext uri="{FF2B5EF4-FFF2-40B4-BE49-F238E27FC236}">
                <a16:creationId xmlns:a16="http://schemas.microsoft.com/office/drawing/2014/main" id="{9B17AB8A-D428-7EC0-4B0C-898D6E7B5A29}"/>
              </a:ext>
            </a:extLst>
          </p:cNvPr>
          <p:cNvSpPr txBox="1"/>
          <p:nvPr/>
        </p:nvSpPr>
        <p:spPr>
          <a:xfrm rot="16200000">
            <a:off x="-2774431" y="3777356"/>
            <a:ext cx="5870122" cy="246221"/>
          </a:xfrm>
          <a:prstGeom prst="rect">
            <a:avLst/>
          </a:prstGeom>
          <a:noFill/>
        </p:spPr>
        <p:txBody>
          <a:bodyPr wrap="square">
            <a:spAutoFit/>
          </a:bodyPr>
          <a:lstStyle/>
          <a:p>
            <a:r>
              <a:rPr lang="en-IE" sz="1000" dirty="0">
                <a:hlinkClick r:id="rId14"/>
              </a:rPr>
              <a:t>https://unece.org/sites/default/files/2022-04/LCA_3_FINAL%20March%202022.pdf</a:t>
            </a:r>
            <a:r>
              <a:rPr lang="en-IE" sz="1000" dirty="0"/>
              <a:t> </a:t>
            </a:r>
          </a:p>
        </p:txBody>
      </p:sp>
    </p:spTree>
    <p:extLst>
      <p:ext uri="{BB962C8B-B14F-4D97-AF65-F5344CB8AC3E}">
        <p14:creationId xmlns:p14="http://schemas.microsoft.com/office/powerpoint/2010/main" val="25921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2B7E-C72F-F326-2243-3043AE37A433}"/>
              </a:ext>
            </a:extLst>
          </p:cNvPr>
          <p:cNvSpPr>
            <a:spLocks noGrp="1"/>
          </p:cNvSpPr>
          <p:nvPr>
            <p:ph type="title"/>
          </p:nvPr>
        </p:nvSpPr>
        <p:spPr/>
        <p:txBody>
          <a:bodyPr/>
          <a:lstStyle/>
          <a:p>
            <a:r>
              <a:rPr lang="fr-FR" noProof="0" dirty="0"/>
              <a:t>L’ACV, c’est quoi ?</a:t>
            </a:r>
          </a:p>
        </p:txBody>
      </p:sp>
      <p:sp>
        <p:nvSpPr>
          <p:cNvPr id="3" name="Content Placeholder 2">
            <a:extLst>
              <a:ext uri="{FF2B5EF4-FFF2-40B4-BE49-F238E27FC236}">
                <a16:creationId xmlns:a16="http://schemas.microsoft.com/office/drawing/2014/main" id="{0FAF2AFE-5780-073C-DA0E-EAA1328CEFFD}"/>
              </a:ext>
            </a:extLst>
          </p:cNvPr>
          <p:cNvSpPr>
            <a:spLocks noGrp="1"/>
          </p:cNvSpPr>
          <p:nvPr>
            <p:ph idx="1"/>
          </p:nvPr>
        </p:nvSpPr>
        <p:spPr>
          <a:xfrm>
            <a:off x="480001" y="1881189"/>
            <a:ext cx="5981759" cy="4032249"/>
          </a:xfrm>
        </p:spPr>
        <p:txBody>
          <a:bodyPr/>
          <a:lstStyle/>
          <a:p>
            <a:r>
              <a:rPr lang="fr-FR" noProof="0" dirty="0"/>
              <a:t>Exemple : émissions de GES d’1 kWh d’électricité nucléaire d’après le média allemand Deutsche Welle</a:t>
            </a:r>
          </a:p>
          <a:p>
            <a:r>
              <a:rPr lang="fr-FR" noProof="0" dirty="0"/>
              <a:t>Quelles remarques pouvez-vous faire…</a:t>
            </a:r>
          </a:p>
          <a:p>
            <a:endParaRPr lang="fr-FR" noProof="0" dirty="0"/>
          </a:p>
        </p:txBody>
      </p:sp>
      <p:pic>
        <p:nvPicPr>
          <p:cNvPr id="5" name="Picture 4" descr="A screenshot of a cell phone&#10;&#10;Description automatically generated">
            <a:extLst>
              <a:ext uri="{FF2B5EF4-FFF2-40B4-BE49-F238E27FC236}">
                <a16:creationId xmlns:a16="http://schemas.microsoft.com/office/drawing/2014/main" id="{268D17D3-1DEE-BB8B-05AC-32A073AA8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1922" y="711200"/>
            <a:ext cx="3361448" cy="5059680"/>
          </a:xfrm>
          <a:prstGeom prst="rect">
            <a:avLst/>
          </a:prstGeom>
        </p:spPr>
      </p:pic>
    </p:spTree>
    <p:extLst>
      <p:ext uri="{BB962C8B-B14F-4D97-AF65-F5344CB8AC3E}">
        <p14:creationId xmlns:p14="http://schemas.microsoft.com/office/powerpoint/2010/main" val="43656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CFFC6F-156D-E20C-C976-F033D1FF8BAE}"/>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11" name="Text Placeholder 10">
            <a:extLst>
              <a:ext uri="{FF2B5EF4-FFF2-40B4-BE49-F238E27FC236}">
                <a16:creationId xmlns:a16="http://schemas.microsoft.com/office/drawing/2014/main" id="{DE9C92D2-C640-8EE4-3D5F-8A53060410A2}"/>
              </a:ext>
            </a:extLst>
          </p:cNvPr>
          <p:cNvSpPr>
            <a:spLocks noGrp="1"/>
          </p:cNvSpPr>
          <p:nvPr>
            <p:ph type="body" idx="28"/>
          </p:nvPr>
        </p:nvSpPr>
        <p:spPr/>
        <p:txBody>
          <a:bodyPr/>
          <a:lstStyle/>
          <a:p>
            <a:r>
              <a:rPr lang="en-IE" sz="2250" dirty="0"/>
              <a:t>Emprise </a:t>
            </a:r>
            <a:r>
              <a:rPr lang="en-IE" sz="2250" dirty="0" err="1"/>
              <a:t>directe</a:t>
            </a:r>
            <a:r>
              <a:rPr lang="en-IE" sz="2250" dirty="0"/>
              <a:t> vs. </a:t>
            </a:r>
            <a:r>
              <a:rPr lang="en-IE" sz="2250" dirty="0" err="1"/>
              <a:t>totale</a:t>
            </a:r>
            <a:endParaRPr lang="en-IE" sz="2250" dirty="0"/>
          </a:p>
          <a:p>
            <a:endParaRPr lang="en-IE" dirty="0"/>
          </a:p>
        </p:txBody>
      </p:sp>
      <p:sp>
        <p:nvSpPr>
          <p:cNvPr id="7" name="Content Placeholder 6">
            <a:extLst>
              <a:ext uri="{FF2B5EF4-FFF2-40B4-BE49-F238E27FC236}">
                <a16:creationId xmlns:a16="http://schemas.microsoft.com/office/drawing/2014/main" id="{9873B944-14E3-8448-529C-EC044B879A51}"/>
              </a:ext>
            </a:extLst>
          </p:cNvPr>
          <p:cNvSpPr>
            <a:spLocks noGrp="1"/>
          </p:cNvSpPr>
          <p:nvPr>
            <p:ph sz="quarter" idx="15"/>
          </p:nvPr>
        </p:nvSpPr>
        <p:spPr>
          <a:xfrm>
            <a:off x="935221" y="4070791"/>
            <a:ext cx="2518688" cy="1532021"/>
          </a:xfrm>
        </p:spPr>
        <p:txBody>
          <a:bodyPr vert="horz" lIns="0" tIns="0" rIns="0" bIns="0" rtlCol="0" anchor="t">
            <a:noAutofit/>
          </a:bodyPr>
          <a:lstStyle/>
          <a:p>
            <a:pPr lvl="1" algn="r"/>
            <a:r>
              <a:rPr lang="en-IE" sz="1600" err="1">
                <a:ea typeface="+mn-lt"/>
                <a:cs typeface="+mn-lt"/>
              </a:rPr>
              <a:t>L'artificialisation</a:t>
            </a:r>
            <a:r>
              <a:rPr lang="en-IE" sz="1600">
                <a:ea typeface="+mn-lt"/>
                <a:cs typeface="+mn-lt"/>
              </a:rPr>
              <a:t> des terrains </a:t>
            </a:r>
            <a:r>
              <a:rPr lang="en-IE" sz="1600" err="1">
                <a:ea typeface="+mn-lt"/>
                <a:cs typeface="+mn-lt"/>
              </a:rPr>
              <a:t>reste</a:t>
            </a:r>
            <a:r>
              <a:rPr lang="en-IE" sz="1600">
                <a:ea typeface="+mn-lt"/>
                <a:cs typeface="+mn-lt"/>
              </a:rPr>
              <a:t> </a:t>
            </a:r>
            <a:r>
              <a:rPr lang="en-IE" sz="1600" err="1">
                <a:ea typeface="+mn-lt"/>
                <a:cs typeface="+mn-lt"/>
              </a:rPr>
              <a:t>mineure</a:t>
            </a:r>
            <a:r>
              <a:rPr lang="en-IE" sz="1600">
                <a:ea typeface="+mn-lt"/>
                <a:cs typeface="+mn-lt"/>
              </a:rPr>
              <a:t> par rapport aux infrastructures </a:t>
            </a:r>
            <a:r>
              <a:rPr lang="en-IE" sz="1600" err="1">
                <a:ea typeface="+mn-lt"/>
                <a:cs typeface="+mn-lt"/>
              </a:rPr>
              <a:t>existantes</a:t>
            </a:r>
            <a:r>
              <a:rPr lang="en-IE" sz="1600">
                <a:ea typeface="+mn-lt"/>
                <a:cs typeface="+mn-lt"/>
              </a:rPr>
              <a:t> et futures </a:t>
            </a:r>
            <a:r>
              <a:rPr lang="en-IE" sz="1600" err="1">
                <a:ea typeface="+mn-lt"/>
                <a:cs typeface="+mn-lt"/>
              </a:rPr>
              <a:t>telles</a:t>
            </a:r>
            <a:r>
              <a:rPr lang="en-IE" sz="1600">
                <a:ea typeface="+mn-lt"/>
                <a:cs typeface="+mn-lt"/>
              </a:rPr>
              <a:t> que les routes et les </a:t>
            </a:r>
            <a:r>
              <a:rPr lang="en-IE" sz="1600" err="1">
                <a:ea typeface="+mn-lt"/>
                <a:cs typeface="+mn-lt"/>
              </a:rPr>
              <a:t>bâtiments</a:t>
            </a:r>
            <a:r>
              <a:rPr lang="en-IE" sz="1600">
                <a:ea typeface="+mn-lt"/>
                <a:cs typeface="+mn-lt"/>
              </a:rPr>
              <a:t>.</a:t>
            </a:r>
            <a:endParaRPr lang="en-US" sz="1600"/>
          </a:p>
        </p:txBody>
      </p:sp>
      <p:pic>
        <p:nvPicPr>
          <p:cNvPr id="3" name="Picture 2">
            <a:extLst>
              <a:ext uri="{FF2B5EF4-FFF2-40B4-BE49-F238E27FC236}">
                <a16:creationId xmlns:a16="http://schemas.microsoft.com/office/drawing/2014/main" id="{1E1BB0AB-C856-2DF2-58DE-0C69A86F864C}"/>
              </a:ext>
            </a:extLst>
          </p:cNvPr>
          <p:cNvPicPr>
            <a:picLocks noChangeAspect="1"/>
          </p:cNvPicPr>
          <p:nvPr/>
        </p:nvPicPr>
        <p:blipFill>
          <a:blip r:embed="rId3"/>
          <a:stretch>
            <a:fillRect/>
          </a:stretch>
        </p:blipFill>
        <p:spPr>
          <a:xfrm>
            <a:off x="3604985" y="2017189"/>
            <a:ext cx="7601559" cy="4662681"/>
          </a:xfrm>
          <a:prstGeom prst="rect">
            <a:avLst/>
          </a:prstGeom>
        </p:spPr>
      </p:pic>
      <p:sp>
        <p:nvSpPr>
          <p:cNvPr id="5" name="TextBox 4">
            <a:extLst>
              <a:ext uri="{FF2B5EF4-FFF2-40B4-BE49-F238E27FC236}">
                <a16:creationId xmlns:a16="http://schemas.microsoft.com/office/drawing/2014/main" id="{5AECE035-8708-1FA6-98F9-04D564EEDF6F}"/>
              </a:ext>
            </a:extLst>
          </p:cNvPr>
          <p:cNvSpPr txBox="1"/>
          <p:nvPr/>
        </p:nvSpPr>
        <p:spPr>
          <a:xfrm rot="16200000">
            <a:off x="8708716" y="3431519"/>
            <a:ext cx="6720348" cy="246221"/>
          </a:xfrm>
          <a:prstGeom prst="rect">
            <a:avLst/>
          </a:prstGeom>
          <a:noFill/>
        </p:spPr>
        <p:txBody>
          <a:bodyPr wrap="square">
            <a:spAutoFit/>
          </a:bodyPr>
          <a:lstStyle/>
          <a:p>
            <a:r>
              <a:rPr lang="en-IE" sz="1000" dirty="0">
                <a:hlinkClick r:id="rId4"/>
              </a:rPr>
              <a:t>https://assets.rte-france.com/prod/public/2022-01/Energy%20pathways%202050_Key%20results.pdf</a:t>
            </a:r>
            <a:r>
              <a:rPr lang="en-IE" sz="1000" dirty="0"/>
              <a:t> </a:t>
            </a:r>
          </a:p>
        </p:txBody>
      </p:sp>
      <p:sp>
        <p:nvSpPr>
          <p:cNvPr id="8" name="Content Placeholder 6">
            <a:extLst>
              <a:ext uri="{FF2B5EF4-FFF2-40B4-BE49-F238E27FC236}">
                <a16:creationId xmlns:a16="http://schemas.microsoft.com/office/drawing/2014/main" id="{04424A0A-801A-74B1-BE56-DFCFA9858EDA}"/>
              </a:ext>
            </a:extLst>
          </p:cNvPr>
          <p:cNvSpPr txBox="1">
            <a:spLocks/>
          </p:cNvSpPr>
          <p:nvPr/>
        </p:nvSpPr>
        <p:spPr>
          <a:xfrm>
            <a:off x="4677687" y="1054059"/>
            <a:ext cx="5466050" cy="3763516"/>
          </a:xfrm>
          <a:prstGeom prst="rect">
            <a:avLst/>
          </a:prstGeom>
        </p:spPr>
        <p:txBody>
          <a:bodyPr vert="horz" lIns="0" tIns="0" rIns="0" bIns="0" rtlCol="0" anchor="t">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sz="1600" dirty="0">
                <a:ea typeface="+mn-lt"/>
                <a:cs typeface="+mn-lt"/>
              </a:rPr>
              <a:t>Extrait d'un rapport RTE </a:t>
            </a:r>
            <a:r>
              <a:rPr lang="en-IE" sz="1600" dirty="0" err="1">
                <a:ea typeface="+mn-lt"/>
                <a:cs typeface="+mn-lt"/>
              </a:rPr>
              <a:t>comparant</a:t>
            </a:r>
            <a:r>
              <a:rPr lang="en-IE" sz="1600" dirty="0">
                <a:ea typeface="+mn-lt"/>
                <a:cs typeface="+mn-lt"/>
              </a:rPr>
              <a:t> les terrains </a:t>
            </a:r>
            <a:r>
              <a:rPr lang="en-IE" sz="1600" dirty="0" err="1">
                <a:ea typeface="+mn-lt"/>
                <a:cs typeface="+mn-lt"/>
              </a:rPr>
              <a:t>occupés</a:t>
            </a:r>
            <a:r>
              <a:rPr lang="en-IE" sz="1600" dirty="0">
                <a:ea typeface="+mn-lt"/>
                <a:cs typeface="+mn-lt"/>
              </a:rPr>
              <a:t> par les </a:t>
            </a:r>
            <a:r>
              <a:rPr lang="en-IE" sz="1600" dirty="0" err="1">
                <a:ea typeface="+mn-lt"/>
                <a:cs typeface="+mn-lt"/>
              </a:rPr>
              <a:t>nouvelles</a:t>
            </a:r>
            <a:r>
              <a:rPr lang="en-IE" sz="1600" dirty="0">
                <a:ea typeface="+mn-lt"/>
                <a:cs typeface="+mn-lt"/>
              </a:rPr>
              <a:t> infrastructures </a:t>
            </a:r>
            <a:r>
              <a:rPr lang="en-IE" sz="1600" dirty="0" err="1">
                <a:ea typeface="+mn-lt"/>
                <a:cs typeface="+mn-lt"/>
              </a:rPr>
              <a:t>électriques</a:t>
            </a:r>
            <a:r>
              <a:rPr lang="en-IE" sz="1600" dirty="0">
                <a:ea typeface="+mn-lt"/>
                <a:cs typeface="+mn-lt"/>
              </a:rPr>
              <a:t> aux terrains </a:t>
            </a:r>
            <a:r>
              <a:rPr lang="en-IE" sz="1600" dirty="0" err="1">
                <a:ea typeface="+mn-lt"/>
                <a:cs typeface="+mn-lt"/>
              </a:rPr>
              <a:t>imperméabilisés</a:t>
            </a:r>
            <a:r>
              <a:rPr lang="en-IE" sz="1600" dirty="0">
                <a:ea typeface="+mn-lt"/>
                <a:cs typeface="+mn-lt"/>
              </a:rPr>
              <a:t> par </a:t>
            </a:r>
            <a:r>
              <a:rPr lang="en-IE" sz="1600" dirty="0" err="1">
                <a:ea typeface="+mn-lt"/>
                <a:cs typeface="+mn-lt"/>
              </a:rPr>
              <a:t>d'autres</a:t>
            </a:r>
            <a:r>
              <a:rPr lang="en-IE" sz="1600" dirty="0">
                <a:ea typeface="+mn-lt"/>
                <a:cs typeface="+mn-lt"/>
              </a:rPr>
              <a:t> infrastructures (routes, </a:t>
            </a:r>
            <a:r>
              <a:rPr lang="en-IE" sz="1600" dirty="0" err="1">
                <a:ea typeface="+mn-lt"/>
                <a:cs typeface="+mn-lt"/>
              </a:rPr>
              <a:t>bâtiments</a:t>
            </a:r>
            <a:r>
              <a:rPr lang="en-IE" sz="1600" dirty="0">
                <a:ea typeface="+mn-lt"/>
                <a:cs typeface="+mn-lt"/>
              </a:rPr>
              <a:t>...)</a:t>
            </a:r>
            <a:endParaRPr lang="en-IE" sz="1600" dirty="0"/>
          </a:p>
        </p:txBody>
      </p:sp>
      <p:pic>
        <p:nvPicPr>
          <p:cNvPr id="13" name="Picture 12">
            <a:extLst>
              <a:ext uri="{FF2B5EF4-FFF2-40B4-BE49-F238E27FC236}">
                <a16:creationId xmlns:a16="http://schemas.microsoft.com/office/drawing/2014/main" id="{C67254EA-C56F-5E98-914D-86C9C5A62889}"/>
              </a:ext>
            </a:extLst>
          </p:cNvPr>
          <p:cNvPicPr>
            <a:picLocks noChangeAspect="1"/>
          </p:cNvPicPr>
          <p:nvPr/>
        </p:nvPicPr>
        <p:blipFill>
          <a:blip r:embed="rId5"/>
          <a:stretch>
            <a:fillRect/>
          </a:stretch>
        </p:blipFill>
        <p:spPr>
          <a:xfrm>
            <a:off x="10439528" y="300121"/>
            <a:ext cx="1210460" cy="1714500"/>
          </a:xfrm>
          <a:prstGeom prst="rect">
            <a:avLst/>
          </a:prstGeom>
          <a:ln>
            <a:noFill/>
          </a:ln>
          <a:effectLst>
            <a:outerShdw blurRad="292100" dist="139700" dir="2700000" algn="tl" rotWithShape="0">
              <a:srgbClr val="333333">
                <a:alpha val="65000"/>
              </a:srgbClr>
            </a:outerShdw>
          </a:effectLst>
        </p:spPr>
      </p:pic>
      <p:sp>
        <p:nvSpPr>
          <p:cNvPr id="14" name="Arrow: Left-Right 13">
            <a:extLst>
              <a:ext uri="{FF2B5EF4-FFF2-40B4-BE49-F238E27FC236}">
                <a16:creationId xmlns:a16="http://schemas.microsoft.com/office/drawing/2014/main" id="{F9A0CAA5-1092-3A43-031F-E5375B466683}"/>
              </a:ext>
            </a:extLst>
          </p:cNvPr>
          <p:cNvSpPr/>
          <p:nvPr/>
        </p:nvSpPr>
        <p:spPr>
          <a:xfrm>
            <a:off x="7018152" y="5266344"/>
            <a:ext cx="4025900" cy="334926"/>
          </a:xfrm>
          <a:prstGeom prst="lef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Renewable-heavy		Nuclear-heavy</a:t>
            </a:r>
          </a:p>
        </p:txBody>
      </p:sp>
    </p:spTree>
    <p:extLst>
      <p:ext uri="{BB962C8B-B14F-4D97-AF65-F5344CB8AC3E}">
        <p14:creationId xmlns:p14="http://schemas.microsoft.com/office/powerpoint/2010/main" val="1033668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2F8F-EE13-4CD8-938A-DA2CFF51BE73}"/>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3462AB99-25B1-4ACF-B58F-B9CFDE72274E}"/>
              </a:ext>
            </a:extLst>
          </p:cNvPr>
          <p:cNvSpPr>
            <a:spLocks noGrp="1"/>
          </p:cNvSpPr>
          <p:nvPr>
            <p:ph type="body" idx="28"/>
          </p:nvPr>
        </p:nvSpPr>
        <p:spPr>
          <a:xfrm>
            <a:off x="470104" y="1221319"/>
            <a:ext cx="8837143" cy="336549"/>
          </a:xfrm>
        </p:spPr>
        <p:txBody>
          <a:bodyPr/>
          <a:lstStyle/>
          <a:p>
            <a:r>
              <a:rPr lang="en-IE" sz="2250" dirty="0" err="1">
                <a:ea typeface="+mj-lt"/>
                <a:cs typeface="+mj-lt"/>
              </a:rPr>
              <a:t>Empreinte</a:t>
            </a:r>
            <a:r>
              <a:rPr lang="en-IE" sz="2250" dirty="0">
                <a:ea typeface="+mj-lt"/>
                <a:cs typeface="+mj-lt"/>
              </a:rPr>
              <a:t> matière sur </a:t>
            </a:r>
            <a:r>
              <a:rPr lang="en-IE" sz="2250" dirty="0" err="1">
                <a:ea typeface="+mj-lt"/>
                <a:cs typeface="+mj-lt"/>
              </a:rPr>
              <a:t>l'ensemble</a:t>
            </a:r>
            <a:r>
              <a:rPr lang="en-IE" sz="2250" dirty="0">
                <a:ea typeface="+mj-lt"/>
                <a:cs typeface="+mj-lt"/>
              </a:rPr>
              <a:t> du cycle de vie (pour </a:t>
            </a:r>
            <a:r>
              <a:rPr lang="en-IE" sz="2250" dirty="0" err="1">
                <a:ea typeface="+mj-lt"/>
                <a:cs typeface="+mj-lt"/>
              </a:rPr>
              <a:t>une</a:t>
            </a:r>
            <a:r>
              <a:rPr lang="en-IE" sz="2250" dirty="0">
                <a:ea typeface="+mj-lt"/>
                <a:cs typeface="+mj-lt"/>
              </a:rPr>
              <a:t> </a:t>
            </a:r>
            <a:r>
              <a:rPr lang="en-IE" sz="2250" dirty="0" err="1">
                <a:ea typeface="+mj-lt"/>
                <a:cs typeface="+mj-lt"/>
              </a:rPr>
              <a:t>liste</a:t>
            </a:r>
            <a:r>
              <a:rPr lang="en-IE" sz="2250" dirty="0">
                <a:ea typeface="+mj-lt"/>
                <a:cs typeface="+mj-lt"/>
              </a:rPr>
              <a:t> </a:t>
            </a:r>
            <a:r>
              <a:rPr lang="en-IE" sz="2250" dirty="0" err="1">
                <a:ea typeface="+mj-lt"/>
                <a:cs typeface="+mj-lt"/>
              </a:rPr>
              <a:t>limitée</a:t>
            </a:r>
            <a:r>
              <a:rPr lang="en-IE" sz="2250" dirty="0">
                <a:ea typeface="+mj-lt"/>
                <a:cs typeface="+mj-lt"/>
              </a:rPr>
              <a:t>)</a:t>
            </a:r>
            <a:r>
              <a:rPr lang="en-IE" sz="2250" dirty="0"/>
              <a:t>, </a:t>
            </a:r>
            <a:r>
              <a:rPr lang="en-IE" sz="2250" dirty="0" err="1"/>
              <a:t>en</a:t>
            </a:r>
            <a:r>
              <a:rPr lang="en-IE" sz="2250" dirty="0"/>
              <a:t> g per MWh</a:t>
            </a:r>
            <a:endParaRPr lang="en-US" sz="2250" dirty="0"/>
          </a:p>
        </p:txBody>
      </p:sp>
      <p:sp>
        <p:nvSpPr>
          <p:cNvPr id="4" name="Chart Placeholder 3">
            <a:extLst>
              <a:ext uri="{FF2B5EF4-FFF2-40B4-BE49-F238E27FC236}">
                <a16:creationId xmlns:a16="http://schemas.microsoft.com/office/drawing/2014/main" id="{35B11C7E-691F-4C06-9CAF-EBD46136B6DB}"/>
              </a:ext>
            </a:extLst>
          </p:cNvPr>
          <p:cNvSpPr>
            <a:spLocks noGrp="1"/>
          </p:cNvSpPr>
          <p:nvPr>
            <p:ph type="chart" sz="quarter" idx="29"/>
          </p:nvPr>
        </p:nvSpPr>
        <p:spPr/>
        <p:txBody>
          <a:bodyPr/>
          <a:lstStyle/>
          <a:p>
            <a:endParaRPr lang="en-IE"/>
          </a:p>
        </p:txBody>
      </p:sp>
      <p:grpSp>
        <p:nvGrpSpPr>
          <p:cNvPr id="5" name="Group 4">
            <a:extLst>
              <a:ext uri="{FF2B5EF4-FFF2-40B4-BE49-F238E27FC236}">
                <a16:creationId xmlns:a16="http://schemas.microsoft.com/office/drawing/2014/main" id="{4285F446-074B-4B06-A300-3D43BFDEC36D}"/>
              </a:ext>
            </a:extLst>
          </p:cNvPr>
          <p:cNvGrpSpPr/>
          <p:nvPr/>
        </p:nvGrpSpPr>
        <p:grpSpPr>
          <a:xfrm>
            <a:off x="933450" y="6016606"/>
            <a:ext cx="1647825" cy="756920"/>
            <a:chOff x="933450" y="6016605"/>
            <a:chExt cx="1647825" cy="756920"/>
          </a:xfrm>
        </p:grpSpPr>
        <p:pic>
          <p:nvPicPr>
            <p:cNvPr id="6" name="Picture 5">
              <a:extLst>
                <a:ext uri="{FF2B5EF4-FFF2-40B4-BE49-F238E27FC236}">
                  <a16:creationId xmlns:a16="http://schemas.microsoft.com/office/drawing/2014/main" id="{3B2F4899-45F7-4D94-95C7-95289BFCF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7" name="Picture 6" descr="A picture containing water, outdoor&#10;&#10;Description automatically generated">
              <a:extLst>
                <a:ext uri="{FF2B5EF4-FFF2-40B4-BE49-F238E27FC236}">
                  <a16:creationId xmlns:a16="http://schemas.microsoft.com/office/drawing/2014/main" id="{1F98EF6E-3F9F-4FEB-802F-79ED2DA4B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grpSp>
        <p:nvGrpSpPr>
          <p:cNvPr id="8" name="Group 7">
            <a:extLst>
              <a:ext uri="{FF2B5EF4-FFF2-40B4-BE49-F238E27FC236}">
                <a16:creationId xmlns:a16="http://schemas.microsoft.com/office/drawing/2014/main" id="{1C810F37-B77F-4E09-AF1E-0F37A27BC5D9}"/>
              </a:ext>
            </a:extLst>
          </p:cNvPr>
          <p:cNvGrpSpPr/>
          <p:nvPr/>
        </p:nvGrpSpPr>
        <p:grpSpPr>
          <a:xfrm>
            <a:off x="2581275" y="6016606"/>
            <a:ext cx="1647825" cy="756920"/>
            <a:chOff x="933450" y="6016605"/>
            <a:chExt cx="1647825" cy="756920"/>
          </a:xfrm>
        </p:grpSpPr>
        <p:pic>
          <p:nvPicPr>
            <p:cNvPr id="9" name="Picture 8">
              <a:extLst>
                <a:ext uri="{FF2B5EF4-FFF2-40B4-BE49-F238E27FC236}">
                  <a16:creationId xmlns:a16="http://schemas.microsoft.com/office/drawing/2014/main" id="{987D3631-E662-4B91-B654-913EFDEA9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0" name="Picture 9" descr="A picture containing water, outdoor&#10;&#10;Description automatically generated">
              <a:extLst>
                <a:ext uri="{FF2B5EF4-FFF2-40B4-BE49-F238E27FC236}">
                  <a16:creationId xmlns:a16="http://schemas.microsoft.com/office/drawing/2014/main" id="{E14C5511-7509-47FB-8346-2D1A2E4C7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sp>
        <p:nvSpPr>
          <p:cNvPr id="11" name="Rectangle 10">
            <a:extLst>
              <a:ext uri="{FF2B5EF4-FFF2-40B4-BE49-F238E27FC236}">
                <a16:creationId xmlns:a16="http://schemas.microsoft.com/office/drawing/2014/main" id="{EFD41DC3-4DC9-4DD5-964F-391B1A6F693D}"/>
              </a:ext>
            </a:extLst>
          </p:cNvPr>
          <p:cNvSpPr/>
          <p:nvPr/>
        </p:nvSpPr>
        <p:spPr>
          <a:xfrm>
            <a:off x="2760279" y="6190636"/>
            <a:ext cx="1371600" cy="5828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228600" tIns="228600" rIns="228600" bIns="228600" rtlCol="0" anchor="ctr">
            <a:noAutofit/>
          </a:bodyPr>
          <a:lstStyle/>
          <a:p>
            <a:pPr algn="ctr"/>
            <a:r>
              <a:rPr lang="en-IE" sz="3200" b="1" dirty="0">
                <a:ln>
                  <a:solidFill>
                    <a:schemeClr val="tx1"/>
                  </a:solidFill>
                </a:ln>
                <a:solidFill>
                  <a:schemeClr val="bg1"/>
                </a:solidFill>
                <a:latin typeface="Arial Nova" panose="020B0504020202020204" pitchFamily="34" charset="0"/>
              </a:rPr>
              <a:t>+CCS</a:t>
            </a:r>
          </a:p>
        </p:txBody>
      </p:sp>
      <p:pic>
        <p:nvPicPr>
          <p:cNvPr id="12" name="Picture 11" descr="A picture containing water, outdoor, mountain, lake&#10;&#10;Description automatically generated">
            <a:extLst>
              <a:ext uri="{FF2B5EF4-FFF2-40B4-BE49-F238E27FC236}">
                <a16:creationId xmlns:a16="http://schemas.microsoft.com/office/drawing/2014/main" id="{C4B55639-7CE0-4B9F-9144-94D386EF7C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5237" y="6016606"/>
            <a:ext cx="756920" cy="756920"/>
          </a:xfrm>
          <a:prstGeom prst="rect">
            <a:avLst/>
          </a:prstGeom>
        </p:spPr>
      </p:pic>
      <p:pic>
        <p:nvPicPr>
          <p:cNvPr id="13" name="Picture 12" descr="A picture containing outdoor, nature, clouds&#10;&#10;Description automatically generated">
            <a:extLst>
              <a:ext uri="{FF2B5EF4-FFF2-40B4-BE49-F238E27FC236}">
                <a16:creationId xmlns:a16="http://schemas.microsoft.com/office/drawing/2014/main" id="{4B684927-75A8-4910-815A-362B6A533CA9}"/>
              </a:ext>
            </a:extLst>
          </p:cNvPr>
          <p:cNvPicPr>
            <a:picLocks noChangeAspect="1"/>
          </p:cNvPicPr>
          <p:nvPr/>
        </p:nvPicPr>
        <p:blipFill rotWithShape="1">
          <a:blip r:embed="rId6">
            <a:extLst>
              <a:ext uri="{28A0092B-C50C-407E-A947-70E740481C1C}">
                <a14:useLocalDpi xmlns:a14="http://schemas.microsoft.com/office/drawing/2010/main" val="0"/>
              </a:ext>
            </a:extLst>
          </a:blip>
          <a:srcRect l="25489" r="47143" b="41208"/>
          <a:stretch/>
        </p:blipFill>
        <p:spPr>
          <a:xfrm>
            <a:off x="4914900" y="6016606"/>
            <a:ext cx="527738" cy="75692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F347D971-77C7-469B-A23A-1AE081BACBBE}"/>
              </a:ext>
            </a:extLst>
          </p:cNvPr>
          <p:cNvPicPr>
            <a:picLocks noChangeAspect="1"/>
          </p:cNvPicPr>
          <p:nvPr/>
        </p:nvPicPr>
        <p:blipFill rotWithShape="1">
          <a:blip r:embed="rId7">
            <a:extLst>
              <a:ext uri="{28A0092B-C50C-407E-A947-70E740481C1C}">
                <a14:useLocalDpi xmlns:a14="http://schemas.microsoft.com/office/drawing/2010/main" val="0"/>
              </a:ext>
            </a:extLst>
          </a:blip>
          <a:srcRect l="11785" t="13907" r="41791" b="17755"/>
          <a:stretch/>
        </p:blipFill>
        <p:spPr>
          <a:xfrm>
            <a:off x="5423588" y="6016606"/>
            <a:ext cx="783021" cy="756920"/>
          </a:xfrm>
          <a:prstGeom prst="rect">
            <a:avLst/>
          </a:prstGeom>
        </p:spPr>
      </p:pic>
      <p:pic>
        <p:nvPicPr>
          <p:cNvPr id="15" name="Picture 14">
            <a:extLst>
              <a:ext uri="{FF2B5EF4-FFF2-40B4-BE49-F238E27FC236}">
                <a16:creationId xmlns:a16="http://schemas.microsoft.com/office/drawing/2014/main" id="{38588D2E-F39B-4B91-9BAC-BE433A2F56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6609" y="6016606"/>
            <a:ext cx="1467276" cy="756920"/>
          </a:xfrm>
          <a:prstGeom prst="rect">
            <a:avLst/>
          </a:prstGeom>
        </p:spPr>
      </p:pic>
      <p:pic>
        <p:nvPicPr>
          <p:cNvPr id="16" name="Picture 15">
            <a:extLst>
              <a:ext uri="{FF2B5EF4-FFF2-40B4-BE49-F238E27FC236}">
                <a16:creationId xmlns:a16="http://schemas.microsoft.com/office/drawing/2014/main" id="{60CFDB83-9059-4450-8E49-EA1C3B1738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6444" y="6016607"/>
            <a:ext cx="1010452" cy="756920"/>
          </a:xfrm>
          <a:prstGeom prst="rect">
            <a:avLst/>
          </a:prstGeom>
        </p:spPr>
      </p:pic>
      <p:pic>
        <p:nvPicPr>
          <p:cNvPr id="17" name="Picture 16">
            <a:extLst>
              <a:ext uri="{FF2B5EF4-FFF2-40B4-BE49-F238E27FC236}">
                <a16:creationId xmlns:a16="http://schemas.microsoft.com/office/drawing/2014/main" id="{B756015A-4F91-47DD-81D2-F95A539CAD6E}"/>
              </a:ext>
            </a:extLst>
          </p:cNvPr>
          <p:cNvPicPr>
            <a:picLocks noChangeAspect="1"/>
          </p:cNvPicPr>
          <p:nvPr/>
        </p:nvPicPr>
        <p:blipFill rotWithShape="1">
          <a:blip r:embed="rId10">
            <a:extLst>
              <a:ext uri="{28A0092B-C50C-407E-A947-70E740481C1C}">
                <a14:useLocalDpi xmlns:a14="http://schemas.microsoft.com/office/drawing/2010/main" val="0"/>
              </a:ext>
            </a:extLst>
          </a:blip>
          <a:srcRect l="34305" t="23929" r="31568"/>
          <a:stretch/>
        </p:blipFill>
        <p:spPr>
          <a:xfrm>
            <a:off x="8646896" y="6016606"/>
            <a:ext cx="649872" cy="756920"/>
          </a:xfrm>
          <a:prstGeom prst="rect">
            <a:avLst/>
          </a:prstGeom>
        </p:spPr>
      </p:pic>
      <p:pic>
        <p:nvPicPr>
          <p:cNvPr id="18" name="Picture 17">
            <a:extLst>
              <a:ext uri="{FF2B5EF4-FFF2-40B4-BE49-F238E27FC236}">
                <a16:creationId xmlns:a16="http://schemas.microsoft.com/office/drawing/2014/main" id="{244CAC34-A798-4960-8246-744F3AEA44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96768" y="6016605"/>
            <a:ext cx="562175" cy="749567"/>
          </a:xfrm>
          <a:prstGeom prst="rect">
            <a:avLst/>
          </a:prstGeom>
        </p:spPr>
      </p:pic>
      <p:graphicFrame>
        <p:nvGraphicFramePr>
          <p:cNvPr id="20" name="Chart 19">
            <a:extLst>
              <a:ext uri="{FF2B5EF4-FFF2-40B4-BE49-F238E27FC236}">
                <a16:creationId xmlns:a16="http://schemas.microsoft.com/office/drawing/2014/main" id="{051BA9E7-69B6-48D9-92F9-ABD33573FA72}"/>
              </a:ext>
            </a:extLst>
          </p:cNvPr>
          <p:cNvGraphicFramePr>
            <a:graphicFrameLocks/>
          </p:cNvGraphicFramePr>
          <p:nvPr/>
        </p:nvGraphicFramePr>
        <p:xfrm>
          <a:off x="468000" y="1872000"/>
          <a:ext cx="10479400" cy="4032000"/>
        </p:xfrm>
        <a:graphic>
          <a:graphicData uri="http://schemas.openxmlformats.org/drawingml/2006/chart">
            <c:chart xmlns:c="http://schemas.openxmlformats.org/drawingml/2006/chart" xmlns:r="http://schemas.openxmlformats.org/officeDocument/2006/relationships" r:id="rId12"/>
          </a:graphicData>
        </a:graphic>
      </p:graphicFrame>
      <p:pic>
        <p:nvPicPr>
          <p:cNvPr id="19" name="Picture 18">
            <a:extLst>
              <a:ext uri="{FF2B5EF4-FFF2-40B4-BE49-F238E27FC236}">
                <a16:creationId xmlns:a16="http://schemas.microsoft.com/office/drawing/2014/main" id="{96978A6C-344A-4E6D-BFBC-2D114E165F34}"/>
              </a:ext>
            </a:extLst>
          </p:cNvPr>
          <p:cNvPicPr>
            <a:picLocks noChangeAspect="1"/>
          </p:cNvPicPr>
          <p:nvPr/>
        </p:nvPicPr>
        <p:blipFill>
          <a:blip r:embed="rId13"/>
          <a:stretch>
            <a:fillRect/>
          </a:stretch>
        </p:blipFill>
        <p:spPr>
          <a:xfrm>
            <a:off x="10120568" y="145840"/>
            <a:ext cx="1885988" cy="1333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294F7F1D-AEE4-FB28-A9D9-6822A980646A}"/>
              </a:ext>
            </a:extLst>
          </p:cNvPr>
          <p:cNvSpPr txBox="1"/>
          <p:nvPr/>
        </p:nvSpPr>
        <p:spPr>
          <a:xfrm>
            <a:off x="467543" y="857683"/>
            <a:ext cx="5128007" cy="215444"/>
          </a:xfrm>
          <a:prstGeom prst="rect">
            <a:avLst/>
          </a:prstGeom>
          <a:noFill/>
        </p:spPr>
        <p:txBody>
          <a:bodyPr wrap="none" lIns="0" tIns="0" rIns="0" bIns="0" rtlCol="0" anchor="b">
            <a:spAutoFit/>
          </a:bodyPr>
          <a:lstStyle/>
          <a:p>
            <a:r>
              <a:rPr lang="en-IE" sz="1400" dirty="0"/>
              <a:t>⚠️</a:t>
            </a:r>
            <a:r>
              <a:rPr lang="en-IE" sz="1400" dirty="0" err="1">
                <a:solidFill>
                  <a:schemeClr val="tx2">
                    <a:lumMod val="60000"/>
                    <a:lumOff val="40000"/>
                  </a:schemeClr>
                </a:solidFill>
                <a:ea typeface="+mn-lt"/>
                <a:cs typeface="+mn-lt"/>
              </a:rPr>
              <a:t>Empreinte</a:t>
            </a:r>
            <a:r>
              <a:rPr lang="en-IE" sz="1400" dirty="0">
                <a:solidFill>
                  <a:schemeClr val="tx2">
                    <a:lumMod val="60000"/>
                    <a:lumOff val="40000"/>
                  </a:schemeClr>
                </a:solidFill>
                <a:ea typeface="+mn-lt"/>
                <a:cs typeface="+mn-lt"/>
              </a:rPr>
              <a:t> matière</a:t>
            </a:r>
            <a:r>
              <a:rPr lang="en-IE" sz="1400" dirty="0">
                <a:solidFill>
                  <a:schemeClr val="tx2">
                    <a:lumMod val="20000"/>
                    <a:lumOff val="80000"/>
                  </a:schemeClr>
                </a:solidFill>
                <a:ea typeface="+mn-lt"/>
                <a:cs typeface="+mn-lt"/>
              </a:rPr>
              <a:t> </a:t>
            </a:r>
            <a:r>
              <a:rPr lang="en-IE" sz="1400" dirty="0">
                <a:solidFill>
                  <a:schemeClr val="tx2">
                    <a:lumMod val="60000"/>
                    <a:lumOff val="40000"/>
                  </a:schemeClr>
                </a:solidFill>
              </a:rPr>
              <a:t> ≠ </a:t>
            </a:r>
            <a:r>
              <a:rPr lang="en-IE" sz="1400" dirty="0" err="1">
                <a:solidFill>
                  <a:schemeClr val="tx2">
                    <a:lumMod val="60000"/>
                    <a:lumOff val="40000"/>
                  </a:schemeClr>
                </a:solidFill>
                <a:ea typeface="+mn-lt"/>
                <a:cs typeface="+mn-lt"/>
              </a:rPr>
              <a:t>Quantité</a:t>
            </a:r>
            <a:r>
              <a:rPr lang="en-IE" sz="1400" dirty="0">
                <a:solidFill>
                  <a:schemeClr val="tx2">
                    <a:lumMod val="60000"/>
                    <a:lumOff val="40000"/>
                  </a:schemeClr>
                </a:solidFill>
                <a:ea typeface="+mn-lt"/>
                <a:cs typeface="+mn-lt"/>
              </a:rPr>
              <a:t> de matière dans le </a:t>
            </a:r>
            <a:r>
              <a:rPr lang="en-IE" sz="1400" dirty="0" err="1">
                <a:solidFill>
                  <a:schemeClr val="tx2">
                    <a:lumMod val="60000"/>
                    <a:lumOff val="40000"/>
                  </a:schemeClr>
                </a:solidFill>
                <a:ea typeface="+mn-lt"/>
                <a:cs typeface="+mn-lt"/>
              </a:rPr>
              <a:t>produit</a:t>
            </a:r>
            <a:r>
              <a:rPr lang="en-IE" sz="1400" dirty="0">
                <a:solidFill>
                  <a:schemeClr val="tx2">
                    <a:lumMod val="60000"/>
                    <a:lumOff val="40000"/>
                  </a:schemeClr>
                </a:solidFill>
                <a:ea typeface="+mn-lt"/>
                <a:cs typeface="+mn-lt"/>
              </a:rPr>
              <a:t> </a:t>
            </a:r>
            <a:r>
              <a:rPr lang="en-IE" sz="1400" dirty="0" err="1">
                <a:solidFill>
                  <a:schemeClr val="tx2">
                    <a:lumMod val="60000"/>
                    <a:lumOff val="40000"/>
                  </a:schemeClr>
                </a:solidFill>
                <a:ea typeface="+mn-lt"/>
                <a:cs typeface="+mn-lt"/>
              </a:rPr>
              <a:t>fini</a:t>
            </a:r>
            <a:r>
              <a:rPr lang="en-IE" sz="1400" dirty="0">
                <a:solidFill>
                  <a:schemeClr val="tx2">
                    <a:lumMod val="60000"/>
                    <a:lumOff val="40000"/>
                  </a:schemeClr>
                </a:solidFill>
                <a:ea typeface="+mn-lt"/>
                <a:cs typeface="+mn-lt"/>
              </a:rPr>
              <a:t> !</a:t>
            </a:r>
            <a:endParaRPr lang="en-IE" sz="1400" dirty="0">
              <a:solidFill>
                <a:schemeClr val="tx2">
                  <a:lumMod val="60000"/>
                  <a:lumOff val="40000"/>
                </a:schemeClr>
              </a:solidFill>
            </a:endParaRPr>
          </a:p>
        </p:txBody>
      </p:sp>
      <p:sp>
        <p:nvSpPr>
          <p:cNvPr id="22" name="TextBox 21">
            <a:extLst>
              <a:ext uri="{FF2B5EF4-FFF2-40B4-BE49-F238E27FC236}">
                <a16:creationId xmlns:a16="http://schemas.microsoft.com/office/drawing/2014/main" id="{6674B974-92AD-113E-8802-75FE803427FF}"/>
              </a:ext>
            </a:extLst>
          </p:cNvPr>
          <p:cNvSpPr txBox="1"/>
          <p:nvPr/>
        </p:nvSpPr>
        <p:spPr>
          <a:xfrm rot="16200000">
            <a:off x="-2774431" y="3777356"/>
            <a:ext cx="5870122" cy="246221"/>
          </a:xfrm>
          <a:prstGeom prst="rect">
            <a:avLst/>
          </a:prstGeom>
          <a:noFill/>
        </p:spPr>
        <p:txBody>
          <a:bodyPr wrap="square">
            <a:spAutoFit/>
          </a:bodyPr>
          <a:lstStyle/>
          <a:p>
            <a:r>
              <a:rPr lang="en-IE" sz="1000" dirty="0">
                <a:hlinkClick r:id="rId14"/>
              </a:rPr>
              <a:t>https://unece.org/sites/default/files/2022-04/LCA_3_FINAL%20March%202022.pdf</a:t>
            </a:r>
            <a:r>
              <a:rPr lang="en-IE" sz="1000" dirty="0"/>
              <a:t> </a:t>
            </a:r>
          </a:p>
        </p:txBody>
      </p:sp>
    </p:spTree>
    <p:extLst>
      <p:ext uri="{BB962C8B-B14F-4D97-AF65-F5344CB8AC3E}">
        <p14:creationId xmlns:p14="http://schemas.microsoft.com/office/powerpoint/2010/main" val="97014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477B-243E-4DA6-B5B5-44CF24782E6D}"/>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4223C070-3A26-4D69-BD75-DE308004D750}"/>
              </a:ext>
            </a:extLst>
          </p:cNvPr>
          <p:cNvSpPr>
            <a:spLocks noGrp="1"/>
          </p:cNvSpPr>
          <p:nvPr>
            <p:ph type="body" idx="28"/>
          </p:nvPr>
        </p:nvSpPr>
        <p:spPr/>
        <p:txBody>
          <a:bodyPr/>
          <a:lstStyle/>
          <a:p>
            <a:r>
              <a:rPr lang="en-IE" dirty="0"/>
              <a:t>Score agrégé : </a:t>
            </a:r>
            <a:r>
              <a:rPr lang="en-IE" dirty="0" err="1"/>
              <a:t>santé</a:t>
            </a:r>
            <a:r>
              <a:rPr lang="en-IE" dirty="0"/>
              <a:t> </a:t>
            </a:r>
            <a:r>
              <a:rPr lang="en-IE" dirty="0" err="1"/>
              <a:t>humaine</a:t>
            </a:r>
            <a:endParaRPr lang="en-IE" dirty="0"/>
          </a:p>
        </p:txBody>
      </p:sp>
      <p:pic>
        <p:nvPicPr>
          <p:cNvPr id="8" name="Content Placeholder 7">
            <a:extLst>
              <a:ext uri="{FF2B5EF4-FFF2-40B4-BE49-F238E27FC236}">
                <a16:creationId xmlns:a16="http://schemas.microsoft.com/office/drawing/2014/main" id="{6A8DE171-C5E0-4F7B-8E97-28DAEDCDA257}"/>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644779" y="1557869"/>
            <a:ext cx="11547221" cy="4701480"/>
          </a:xfrm>
          <a:prstGeom prst="rect">
            <a:avLst/>
          </a:prstGeom>
          <a:noFill/>
          <a:ln>
            <a:noFill/>
          </a:ln>
        </p:spPr>
      </p:pic>
    </p:spTree>
    <p:extLst>
      <p:ext uri="{BB962C8B-B14F-4D97-AF65-F5344CB8AC3E}">
        <p14:creationId xmlns:p14="http://schemas.microsoft.com/office/powerpoint/2010/main" val="1191881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C512-70A9-4B15-AE47-07BC527AD72B}"/>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0605FDF7-0DA4-4DFE-8DC5-BC753B3C23AB}"/>
              </a:ext>
            </a:extLst>
          </p:cNvPr>
          <p:cNvSpPr>
            <a:spLocks noGrp="1"/>
          </p:cNvSpPr>
          <p:nvPr>
            <p:ph type="body" idx="28"/>
          </p:nvPr>
        </p:nvSpPr>
        <p:spPr/>
        <p:txBody>
          <a:bodyPr/>
          <a:lstStyle/>
          <a:p>
            <a:r>
              <a:rPr lang="en-IE" dirty="0"/>
              <a:t>Score agrégé : </a:t>
            </a:r>
            <a:r>
              <a:rPr lang="en-IE" dirty="0" err="1"/>
              <a:t>ecosystèmes</a:t>
            </a:r>
            <a:endParaRPr lang="en-IE" dirty="0"/>
          </a:p>
        </p:txBody>
      </p:sp>
      <p:pic>
        <p:nvPicPr>
          <p:cNvPr id="5" name="Content Placeholder 4">
            <a:extLst>
              <a:ext uri="{FF2B5EF4-FFF2-40B4-BE49-F238E27FC236}">
                <a16:creationId xmlns:a16="http://schemas.microsoft.com/office/drawing/2014/main" id="{00F9C7FC-971B-48BC-8ED5-EADC7440CDD0}"/>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336000" y="1658575"/>
            <a:ext cx="11520000" cy="4690396"/>
          </a:xfrm>
          <a:prstGeom prst="rect">
            <a:avLst/>
          </a:prstGeom>
          <a:noFill/>
          <a:ln>
            <a:noFill/>
          </a:ln>
        </p:spPr>
      </p:pic>
    </p:spTree>
    <p:extLst>
      <p:ext uri="{BB962C8B-B14F-4D97-AF65-F5344CB8AC3E}">
        <p14:creationId xmlns:p14="http://schemas.microsoft.com/office/powerpoint/2010/main" val="2328404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57A2-D8CD-051F-2037-4C970E275BB3}"/>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8" name="Content Placeholder 7">
            <a:extLst>
              <a:ext uri="{FF2B5EF4-FFF2-40B4-BE49-F238E27FC236}">
                <a16:creationId xmlns:a16="http://schemas.microsoft.com/office/drawing/2014/main" id="{7C8D508B-686D-D134-949C-AF8D11A8E468}"/>
              </a:ext>
            </a:extLst>
          </p:cNvPr>
          <p:cNvSpPr>
            <a:spLocks noGrp="1"/>
          </p:cNvSpPr>
          <p:nvPr>
            <p:ph sz="quarter" idx="16"/>
          </p:nvPr>
        </p:nvSpPr>
        <p:spPr/>
        <p:txBody>
          <a:bodyPr/>
          <a:lstStyle/>
          <a:p>
            <a:r>
              <a:rPr lang="en-IE" dirty="0" err="1"/>
              <a:t>Matériaux</a:t>
            </a:r>
            <a:r>
              <a:rPr lang="en-IE" dirty="0"/>
              <a:t> critiques, IEA</a:t>
            </a:r>
          </a:p>
        </p:txBody>
      </p:sp>
      <p:sp>
        <p:nvSpPr>
          <p:cNvPr id="9" name="Text Placeholder 8">
            <a:extLst>
              <a:ext uri="{FF2B5EF4-FFF2-40B4-BE49-F238E27FC236}">
                <a16:creationId xmlns:a16="http://schemas.microsoft.com/office/drawing/2014/main" id="{394A399C-5998-7156-F0A6-0AB874E55EBC}"/>
              </a:ext>
            </a:extLst>
          </p:cNvPr>
          <p:cNvSpPr>
            <a:spLocks noGrp="1"/>
          </p:cNvSpPr>
          <p:nvPr>
            <p:ph type="body" idx="28"/>
          </p:nvPr>
        </p:nvSpPr>
        <p:spPr/>
        <p:txBody>
          <a:bodyPr/>
          <a:lstStyle/>
          <a:p>
            <a:r>
              <a:rPr lang="en-IE" dirty="0" err="1"/>
              <a:t>Criticité</a:t>
            </a:r>
            <a:r>
              <a:rPr lang="en-IE" dirty="0"/>
              <a:t> des </a:t>
            </a:r>
            <a:r>
              <a:rPr lang="en-IE" dirty="0" err="1"/>
              <a:t>matériaux</a:t>
            </a:r>
            <a:r>
              <a:rPr lang="en-IE" dirty="0"/>
              <a:t> : beaucoup </a:t>
            </a:r>
            <a:r>
              <a:rPr lang="en-IE" dirty="0" err="1"/>
              <a:t>d’estimations</a:t>
            </a:r>
            <a:r>
              <a:rPr lang="en-IE" dirty="0"/>
              <a:t>, peu de consensus</a:t>
            </a:r>
          </a:p>
        </p:txBody>
      </p:sp>
      <p:pic>
        <p:nvPicPr>
          <p:cNvPr id="6" name="Picture 5" descr="Chart, timeline, bar chart&#10;&#10;Description automatically generated">
            <a:extLst>
              <a:ext uri="{FF2B5EF4-FFF2-40B4-BE49-F238E27FC236}">
                <a16:creationId xmlns:a16="http://schemas.microsoft.com/office/drawing/2014/main" id="{D4C73795-BC01-81D9-360A-435623BA1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763" y="2376485"/>
            <a:ext cx="5702493" cy="3136371"/>
          </a:xfrm>
          <a:prstGeom prst="rect">
            <a:avLst/>
          </a:prstGeom>
        </p:spPr>
      </p:pic>
      <p:sp>
        <p:nvSpPr>
          <p:cNvPr id="19" name="Content Placeholder 18">
            <a:extLst>
              <a:ext uri="{FF2B5EF4-FFF2-40B4-BE49-F238E27FC236}">
                <a16:creationId xmlns:a16="http://schemas.microsoft.com/office/drawing/2014/main" id="{00E4F5E7-213E-44E9-829C-DB3E22979767}"/>
              </a:ext>
            </a:extLst>
          </p:cNvPr>
          <p:cNvSpPr>
            <a:spLocks noGrp="1"/>
          </p:cNvSpPr>
          <p:nvPr>
            <p:ph sz="quarter" idx="15"/>
          </p:nvPr>
        </p:nvSpPr>
        <p:spPr/>
        <p:txBody>
          <a:bodyPr vert="horz" lIns="0" tIns="0" rIns="0" bIns="0" rtlCol="0" anchor="t">
            <a:noAutofit/>
          </a:bodyPr>
          <a:lstStyle/>
          <a:p>
            <a:r>
              <a:rPr lang="en-IE" sz="2100" dirty="0" err="1"/>
              <a:t>Matériaux</a:t>
            </a:r>
            <a:r>
              <a:rPr lang="en-IE" sz="2100" dirty="0"/>
              <a:t> de construction</a:t>
            </a:r>
            <a:endParaRPr lang="en-IE" dirty="0"/>
          </a:p>
        </p:txBody>
      </p:sp>
      <p:pic>
        <p:nvPicPr>
          <p:cNvPr id="20" name="Content Placeholder 16" descr="Chart&#10;&#10;Description automatically generated">
            <a:extLst>
              <a:ext uri="{FF2B5EF4-FFF2-40B4-BE49-F238E27FC236}">
                <a16:creationId xmlns:a16="http://schemas.microsoft.com/office/drawing/2014/main" id="{03FDC8BE-DA62-CB6D-B6B4-D7996E727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38" y="2466960"/>
            <a:ext cx="5313362" cy="3374393"/>
          </a:xfrm>
          <a:prstGeom prst="rect">
            <a:avLst/>
          </a:prstGeom>
        </p:spPr>
      </p:pic>
      <p:sp>
        <p:nvSpPr>
          <p:cNvPr id="22" name="TextBox 21">
            <a:extLst>
              <a:ext uri="{FF2B5EF4-FFF2-40B4-BE49-F238E27FC236}">
                <a16:creationId xmlns:a16="http://schemas.microsoft.com/office/drawing/2014/main" id="{1F5B0FA1-C0A7-E8E9-D1CA-4115DC61BCED}"/>
              </a:ext>
            </a:extLst>
          </p:cNvPr>
          <p:cNvSpPr txBox="1"/>
          <p:nvPr/>
        </p:nvSpPr>
        <p:spPr>
          <a:xfrm>
            <a:off x="477838" y="6177903"/>
            <a:ext cx="5050631" cy="461665"/>
          </a:xfrm>
          <a:prstGeom prst="rect">
            <a:avLst/>
          </a:prstGeom>
          <a:noFill/>
        </p:spPr>
        <p:txBody>
          <a:bodyPr wrap="square">
            <a:spAutoFit/>
          </a:bodyPr>
          <a:lstStyle/>
          <a:p>
            <a:r>
              <a:rPr lang="en-IE" sz="800" dirty="0" err="1"/>
              <a:t>Kalt</a:t>
            </a:r>
            <a:r>
              <a:rPr lang="en-IE" sz="800" dirty="0"/>
              <a:t>, G., </a:t>
            </a:r>
            <a:r>
              <a:rPr lang="en-IE" sz="800" dirty="0" err="1"/>
              <a:t>Thunshirn</a:t>
            </a:r>
            <a:r>
              <a:rPr lang="en-IE" sz="800" dirty="0"/>
              <a:t>, P., </a:t>
            </a:r>
            <a:r>
              <a:rPr lang="en-IE" sz="800" dirty="0" err="1"/>
              <a:t>Wiedenhofer</a:t>
            </a:r>
            <a:r>
              <a:rPr lang="en-IE" sz="800" dirty="0"/>
              <a:t>, D., </a:t>
            </a:r>
            <a:r>
              <a:rPr lang="en-IE" sz="800" dirty="0" err="1"/>
              <a:t>Krausmann</a:t>
            </a:r>
            <a:r>
              <a:rPr lang="en-IE" sz="800" dirty="0"/>
              <a:t>, F., Haas, W., &amp; Haberl, H. (2021). Material stocks in global electricity infrastructures–An empirical analysis of the power sector's stock-flow-service nexus. </a:t>
            </a:r>
            <a:r>
              <a:rPr lang="en-IE" sz="800" i="1" dirty="0"/>
              <a:t>Resources, Conservation and Recycling</a:t>
            </a:r>
            <a:r>
              <a:rPr lang="en-IE" sz="800" dirty="0"/>
              <a:t>, </a:t>
            </a:r>
            <a:r>
              <a:rPr lang="en-IE" sz="800" i="1" dirty="0"/>
              <a:t>173</a:t>
            </a:r>
            <a:r>
              <a:rPr lang="en-IE" sz="800" dirty="0"/>
              <a:t>, 105723.</a:t>
            </a:r>
          </a:p>
        </p:txBody>
      </p:sp>
      <p:pic>
        <p:nvPicPr>
          <p:cNvPr id="3" name="Picture 2">
            <a:extLst>
              <a:ext uri="{FF2B5EF4-FFF2-40B4-BE49-F238E27FC236}">
                <a16:creationId xmlns:a16="http://schemas.microsoft.com/office/drawing/2014/main" id="{CCFD024D-16DD-29DF-5620-161C7D3BA277}"/>
              </a:ext>
            </a:extLst>
          </p:cNvPr>
          <p:cNvPicPr>
            <a:picLocks noChangeAspect="1"/>
          </p:cNvPicPr>
          <p:nvPr/>
        </p:nvPicPr>
        <p:blipFill>
          <a:blip r:embed="rId4"/>
          <a:stretch>
            <a:fillRect/>
          </a:stretch>
        </p:blipFill>
        <p:spPr>
          <a:xfrm>
            <a:off x="10120568" y="145840"/>
            <a:ext cx="1885988" cy="133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418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038D-189C-B32D-A7A3-63F43E6C1785}"/>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5" name="Text Placeholder 4">
            <a:extLst>
              <a:ext uri="{FF2B5EF4-FFF2-40B4-BE49-F238E27FC236}">
                <a16:creationId xmlns:a16="http://schemas.microsoft.com/office/drawing/2014/main" id="{74E8F757-8BB0-FEB5-1DF0-19F2889A02A6}"/>
              </a:ext>
            </a:extLst>
          </p:cNvPr>
          <p:cNvSpPr>
            <a:spLocks noGrp="1"/>
          </p:cNvSpPr>
          <p:nvPr>
            <p:ph type="body" idx="28"/>
          </p:nvPr>
        </p:nvSpPr>
        <p:spPr/>
        <p:txBody>
          <a:bodyPr/>
          <a:lstStyle/>
          <a:p>
            <a:r>
              <a:rPr lang="fr-FR" dirty="0"/>
              <a:t>La décarbonisation crée-t-elle une pression sur les matériaux ?</a:t>
            </a:r>
            <a:endParaRPr lang="en-IE" dirty="0"/>
          </a:p>
        </p:txBody>
      </p:sp>
      <p:sp>
        <p:nvSpPr>
          <p:cNvPr id="9" name="Content Placeholder 8">
            <a:extLst>
              <a:ext uri="{FF2B5EF4-FFF2-40B4-BE49-F238E27FC236}">
                <a16:creationId xmlns:a16="http://schemas.microsoft.com/office/drawing/2014/main" id="{BEA5BC0F-584F-3095-697F-EC31F1BDB66A}"/>
              </a:ext>
            </a:extLst>
          </p:cNvPr>
          <p:cNvSpPr>
            <a:spLocks noGrp="1"/>
          </p:cNvSpPr>
          <p:nvPr>
            <p:ph sz="quarter" idx="15"/>
          </p:nvPr>
        </p:nvSpPr>
        <p:spPr>
          <a:xfrm>
            <a:off x="478369" y="1881186"/>
            <a:ext cx="4657157" cy="4032251"/>
          </a:xfrm>
        </p:spPr>
        <p:txBody>
          <a:bodyPr/>
          <a:lstStyle/>
          <a:p>
            <a:pPr lvl="1"/>
            <a:r>
              <a:rPr lang="fr-FR" dirty="0"/>
              <a:t>En termes de volume, les matériaux de construction (acier, béton, aluminium, cuivre) sont dominants</a:t>
            </a:r>
          </a:p>
          <a:p>
            <a:pPr lvl="1"/>
            <a:r>
              <a:rPr lang="fr-FR" dirty="0"/>
              <a:t>
La transition d’une </a:t>
            </a:r>
            <a:r>
              <a:rPr lang="fr-FR" i="1" dirty="0"/>
              <a:t>forte intensité de carbone </a:t>
            </a:r>
            <a:r>
              <a:rPr lang="fr-FR" dirty="0"/>
              <a:t>à une </a:t>
            </a:r>
            <a:r>
              <a:rPr lang="fr-FR" i="1" dirty="0"/>
              <a:t>forte intensité de matériaux </a:t>
            </a:r>
            <a:r>
              <a:rPr lang="fr-FR" dirty="0"/>
              <a:t>est principalement dû à l’hydroélectricité, en raison des quantités de béton dans les barrages</a:t>
            </a:r>
          </a:p>
          <a:p>
            <a:pPr lvl="1"/>
            <a:r>
              <a:rPr lang="fr-FR" dirty="0"/>
              <a:t>
Mais cela n’est pas représentatif du « stress » ou de la « criticité » réels de l’utilisation des matériaux</a:t>
            </a:r>
            <a:endParaRPr lang="en-IE" dirty="0"/>
          </a:p>
        </p:txBody>
      </p:sp>
      <p:pic>
        <p:nvPicPr>
          <p:cNvPr id="10" name="Content Placeholder 6">
            <a:extLst>
              <a:ext uri="{FF2B5EF4-FFF2-40B4-BE49-F238E27FC236}">
                <a16:creationId xmlns:a16="http://schemas.microsoft.com/office/drawing/2014/main" id="{3A3F0966-ECB3-6C2E-73DD-C99FA5498ECE}"/>
              </a:ext>
            </a:extLst>
          </p:cNvPr>
          <p:cNvPicPr>
            <a:picLocks noChangeAspect="1"/>
          </p:cNvPicPr>
          <p:nvPr/>
        </p:nvPicPr>
        <p:blipFill rotWithShape="1">
          <a:blip r:embed="rId2">
            <a:extLst>
              <a:ext uri="{28A0092B-C50C-407E-A947-70E740481C1C}">
                <a14:useLocalDpi xmlns:a14="http://schemas.microsoft.com/office/drawing/2010/main" val="0"/>
              </a:ext>
            </a:extLst>
          </a:blip>
          <a:srcRect r="36138"/>
          <a:stretch/>
        </p:blipFill>
        <p:spPr>
          <a:xfrm>
            <a:off x="5791202" y="1467961"/>
            <a:ext cx="6331927" cy="5390040"/>
          </a:xfrm>
          <a:prstGeom prst="rect">
            <a:avLst/>
          </a:prstGeom>
        </p:spPr>
      </p:pic>
      <p:sp>
        <p:nvSpPr>
          <p:cNvPr id="11" name="TextBox 10">
            <a:extLst>
              <a:ext uri="{FF2B5EF4-FFF2-40B4-BE49-F238E27FC236}">
                <a16:creationId xmlns:a16="http://schemas.microsoft.com/office/drawing/2014/main" id="{9B779ACB-6508-AF97-AE01-CA7D9C683FBA}"/>
              </a:ext>
            </a:extLst>
          </p:cNvPr>
          <p:cNvSpPr txBox="1"/>
          <p:nvPr/>
        </p:nvSpPr>
        <p:spPr>
          <a:xfrm>
            <a:off x="477838" y="6177903"/>
            <a:ext cx="5050631" cy="461665"/>
          </a:xfrm>
          <a:prstGeom prst="rect">
            <a:avLst/>
          </a:prstGeom>
          <a:noFill/>
        </p:spPr>
        <p:txBody>
          <a:bodyPr wrap="square">
            <a:spAutoFit/>
          </a:bodyPr>
          <a:lstStyle/>
          <a:p>
            <a:r>
              <a:rPr lang="en-IE" sz="800" dirty="0" err="1"/>
              <a:t>Kalt</a:t>
            </a:r>
            <a:r>
              <a:rPr lang="en-IE" sz="800" dirty="0"/>
              <a:t>, G., </a:t>
            </a:r>
            <a:r>
              <a:rPr lang="en-IE" sz="800" dirty="0" err="1"/>
              <a:t>Thunshirn</a:t>
            </a:r>
            <a:r>
              <a:rPr lang="en-IE" sz="800" dirty="0"/>
              <a:t>, P., </a:t>
            </a:r>
            <a:r>
              <a:rPr lang="en-IE" sz="800" dirty="0" err="1"/>
              <a:t>Wiedenhofer</a:t>
            </a:r>
            <a:r>
              <a:rPr lang="en-IE" sz="800" dirty="0"/>
              <a:t>, D., </a:t>
            </a:r>
            <a:r>
              <a:rPr lang="en-IE" sz="800" dirty="0" err="1"/>
              <a:t>Krausmann</a:t>
            </a:r>
            <a:r>
              <a:rPr lang="en-IE" sz="800" dirty="0"/>
              <a:t>, F., Haas, W., &amp; Haberl, H. (2021). Material stocks in global electricity infrastructures–An empirical analysis of the power sector's stock-flow-service nexus. </a:t>
            </a:r>
            <a:r>
              <a:rPr lang="en-IE" sz="800" i="1" dirty="0"/>
              <a:t>Resources, Conservation and Recycling</a:t>
            </a:r>
            <a:r>
              <a:rPr lang="en-IE" sz="800" dirty="0"/>
              <a:t>, </a:t>
            </a:r>
            <a:r>
              <a:rPr lang="en-IE" sz="800" i="1" dirty="0"/>
              <a:t>173</a:t>
            </a:r>
            <a:r>
              <a:rPr lang="en-IE" sz="800" dirty="0"/>
              <a:t>, 105723.</a:t>
            </a:r>
          </a:p>
        </p:txBody>
      </p:sp>
      <p:graphicFrame>
        <p:nvGraphicFramePr>
          <p:cNvPr id="15" name="Content Placeholder 14">
            <a:extLst>
              <a:ext uri="{FF2B5EF4-FFF2-40B4-BE49-F238E27FC236}">
                <a16:creationId xmlns:a16="http://schemas.microsoft.com/office/drawing/2014/main" id="{CC0AF104-BBC6-337B-031C-2663F99CC655}"/>
              </a:ext>
            </a:extLst>
          </p:cNvPr>
          <p:cNvGraphicFramePr>
            <a:graphicFrameLocks noGrp="1"/>
          </p:cNvGraphicFramePr>
          <p:nvPr>
            <p:ph sz="quarter" idx="16"/>
          </p:nvPr>
        </p:nvGraphicFramePr>
        <p:xfrm>
          <a:off x="12570460" y="-101600"/>
          <a:ext cx="2383441" cy="25299180"/>
        </p:xfrm>
        <a:graphic>
          <a:graphicData uri="http://schemas.openxmlformats.org/drawingml/2006/table">
            <a:tbl>
              <a:tblPr>
                <a:tableStyleId>{5C22544A-7EE6-4342-B048-85BDC9FD1C3A}</a:tableStyleId>
              </a:tblPr>
              <a:tblGrid>
                <a:gridCol w="1115045">
                  <a:extLst>
                    <a:ext uri="{9D8B030D-6E8A-4147-A177-3AD203B41FA5}">
                      <a16:colId xmlns:a16="http://schemas.microsoft.com/office/drawing/2014/main" val="2209384386"/>
                    </a:ext>
                  </a:extLst>
                </a:gridCol>
                <a:gridCol w="1268396">
                  <a:extLst>
                    <a:ext uri="{9D8B030D-6E8A-4147-A177-3AD203B41FA5}">
                      <a16:colId xmlns:a16="http://schemas.microsoft.com/office/drawing/2014/main" val="2687440089"/>
                    </a:ext>
                  </a:extLst>
                </a:gridCol>
              </a:tblGrid>
              <a:tr h="28425">
                <a:tc>
                  <a:txBody>
                    <a:bodyPr/>
                    <a:lstStyle/>
                    <a:p>
                      <a:pPr algn="l" fontAlgn="b"/>
                      <a:r>
                        <a:rPr lang="en-IE" sz="900" u="none" strike="noStrike">
                          <a:effectLst/>
                        </a:rPr>
                        <a:t>Country</a:t>
                      </a:r>
                      <a:endParaRPr lang="en-IE" sz="900" b="1"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ISO 3166-1 alpha-2</a:t>
                      </a:r>
                      <a:endParaRPr lang="en-IE" sz="900" b="1"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00162815"/>
                  </a:ext>
                </a:extLst>
              </a:tr>
              <a:tr h="28425">
                <a:tc>
                  <a:txBody>
                    <a:bodyPr/>
                    <a:lstStyle/>
                    <a:p>
                      <a:pPr algn="l" fontAlgn="b"/>
                      <a:r>
                        <a:rPr lang="en-IE" sz="900" u="none" strike="noStrike">
                          <a:effectLst/>
                        </a:rPr>
                        <a:t>United Arab Emirates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21189449"/>
                  </a:ext>
                </a:extLst>
              </a:tr>
              <a:tr h="28425">
                <a:tc>
                  <a:txBody>
                    <a:bodyPr/>
                    <a:lstStyle/>
                    <a:p>
                      <a:pPr algn="l" fontAlgn="b"/>
                      <a:r>
                        <a:rPr lang="en-IE" sz="900" u="none" strike="noStrike">
                          <a:effectLst/>
                        </a:rPr>
                        <a:t>Afghanistan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AF</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80986604"/>
                  </a:ext>
                </a:extLst>
              </a:tr>
              <a:tr h="28425">
                <a:tc>
                  <a:txBody>
                    <a:bodyPr/>
                    <a:lstStyle/>
                    <a:p>
                      <a:pPr algn="l" fontAlgn="b"/>
                      <a:r>
                        <a:rPr lang="en-IE" sz="900" u="none" strike="noStrike">
                          <a:effectLst/>
                        </a:rPr>
                        <a:t>Albania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26819005"/>
                  </a:ext>
                </a:extLst>
              </a:tr>
              <a:tr h="28425">
                <a:tc>
                  <a:txBody>
                    <a:bodyPr/>
                    <a:lstStyle/>
                    <a:p>
                      <a:pPr algn="l" fontAlgn="b"/>
                      <a:r>
                        <a:rPr lang="en-IE" sz="900" u="none" strike="noStrike">
                          <a:effectLst/>
                        </a:rPr>
                        <a:t>Armenia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53266343"/>
                  </a:ext>
                </a:extLst>
              </a:tr>
              <a:tr h="28425">
                <a:tc>
                  <a:txBody>
                    <a:bodyPr/>
                    <a:lstStyle/>
                    <a:p>
                      <a:pPr algn="l" fontAlgn="b"/>
                      <a:r>
                        <a:rPr lang="en-IE" sz="900" u="none" strike="noStrike">
                          <a:effectLst/>
                        </a:rPr>
                        <a:t>Angola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09931943"/>
                  </a:ext>
                </a:extLst>
              </a:tr>
              <a:tr h="28425">
                <a:tc>
                  <a:txBody>
                    <a:bodyPr/>
                    <a:lstStyle/>
                    <a:p>
                      <a:pPr algn="l" fontAlgn="b"/>
                      <a:r>
                        <a:rPr lang="en-IE" sz="900" u="none" strike="noStrike">
                          <a:effectLst/>
                        </a:rPr>
                        <a:t>Argentina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82253398"/>
                  </a:ext>
                </a:extLst>
              </a:tr>
              <a:tr h="28425">
                <a:tc>
                  <a:txBody>
                    <a:bodyPr/>
                    <a:lstStyle/>
                    <a:p>
                      <a:pPr algn="l" fontAlgn="b"/>
                      <a:r>
                        <a:rPr lang="en-IE" sz="900" u="none" strike="noStrike">
                          <a:effectLst/>
                        </a:rPr>
                        <a:t>Austria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38601474"/>
                  </a:ext>
                </a:extLst>
              </a:tr>
              <a:tr h="28425">
                <a:tc>
                  <a:txBody>
                    <a:bodyPr/>
                    <a:lstStyle/>
                    <a:p>
                      <a:pPr algn="l" fontAlgn="b"/>
                      <a:r>
                        <a:rPr lang="en-IE" sz="900" u="none" strike="noStrike">
                          <a:effectLst/>
                        </a:rPr>
                        <a:t>Australia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67416382"/>
                  </a:ext>
                </a:extLst>
              </a:tr>
              <a:tr h="28425">
                <a:tc>
                  <a:txBody>
                    <a:bodyPr/>
                    <a:lstStyle/>
                    <a:p>
                      <a:pPr algn="l" fontAlgn="b"/>
                      <a:r>
                        <a:rPr lang="en-IE" sz="900" u="none" strike="noStrike">
                          <a:effectLst/>
                        </a:rPr>
                        <a:t>Azerbaijan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77070157"/>
                  </a:ext>
                </a:extLst>
              </a:tr>
              <a:tr h="42905">
                <a:tc>
                  <a:txBody>
                    <a:bodyPr/>
                    <a:lstStyle/>
                    <a:p>
                      <a:pPr algn="l" fontAlgn="b"/>
                      <a:r>
                        <a:rPr lang="en-IE" sz="900" u="none" strike="noStrike">
                          <a:effectLst/>
                        </a:rPr>
                        <a:t>Bosnia and Herzegovina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22185415"/>
                  </a:ext>
                </a:extLst>
              </a:tr>
              <a:tr h="28425">
                <a:tc>
                  <a:txBody>
                    <a:bodyPr/>
                    <a:lstStyle/>
                    <a:p>
                      <a:pPr algn="l" fontAlgn="b"/>
                      <a:r>
                        <a:rPr lang="en-IE" sz="900" u="none" strike="noStrike">
                          <a:effectLst/>
                        </a:rPr>
                        <a:t>Bangladesh</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68309861"/>
                  </a:ext>
                </a:extLst>
              </a:tr>
              <a:tr h="28425">
                <a:tc>
                  <a:txBody>
                    <a:bodyPr/>
                    <a:lstStyle/>
                    <a:p>
                      <a:pPr algn="l" fontAlgn="b"/>
                      <a:r>
                        <a:rPr lang="en-IE" sz="900" u="none" strike="noStrike">
                          <a:effectLst/>
                        </a:rPr>
                        <a:t>Belgium</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94698510"/>
                  </a:ext>
                </a:extLst>
              </a:tr>
              <a:tr h="28425">
                <a:tc>
                  <a:txBody>
                    <a:bodyPr/>
                    <a:lstStyle/>
                    <a:p>
                      <a:pPr algn="l" fontAlgn="b"/>
                      <a:r>
                        <a:rPr lang="en-IE" sz="900" u="none" strike="noStrike">
                          <a:effectLst/>
                        </a:rPr>
                        <a:t>Burkina Faso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BF</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82806006"/>
                  </a:ext>
                </a:extLst>
              </a:tr>
              <a:tr h="28425">
                <a:tc>
                  <a:txBody>
                    <a:bodyPr/>
                    <a:lstStyle/>
                    <a:p>
                      <a:pPr algn="l" fontAlgn="b"/>
                      <a:r>
                        <a:rPr lang="en-IE" sz="900" u="none" strike="noStrike">
                          <a:effectLst/>
                        </a:rPr>
                        <a:t>Bulgaria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82948445"/>
                  </a:ext>
                </a:extLst>
              </a:tr>
              <a:tr h="28425">
                <a:tc>
                  <a:txBody>
                    <a:bodyPr/>
                    <a:lstStyle/>
                    <a:p>
                      <a:pPr algn="l" fontAlgn="b"/>
                      <a:r>
                        <a:rPr lang="en-IE" sz="900" u="none" strike="noStrike">
                          <a:effectLst/>
                        </a:rPr>
                        <a:t>Bahrain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59516328"/>
                  </a:ext>
                </a:extLst>
              </a:tr>
              <a:tr h="28425">
                <a:tc>
                  <a:txBody>
                    <a:bodyPr/>
                    <a:lstStyle/>
                    <a:p>
                      <a:pPr algn="l" fontAlgn="b"/>
                      <a:r>
                        <a:rPr lang="en-IE" sz="900" u="none" strike="noStrike">
                          <a:effectLst/>
                        </a:rPr>
                        <a:t>Burundi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45091503"/>
                  </a:ext>
                </a:extLst>
              </a:tr>
              <a:tr h="28425">
                <a:tc>
                  <a:txBody>
                    <a:bodyPr/>
                    <a:lstStyle/>
                    <a:p>
                      <a:pPr algn="l" fontAlgn="b"/>
                      <a:r>
                        <a:rPr lang="en-IE" sz="900" u="none" strike="noStrike">
                          <a:effectLst/>
                        </a:rPr>
                        <a:t>Benin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92704547"/>
                  </a:ext>
                </a:extLst>
              </a:tr>
              <a:tr h="28425">
                <a:tc>
                  <a:txBody>
                    <a:bodyPr/>
                    <a:lstStyle/>
                    <a:p>
                      <a:pPr algn="l" fontAlgn="b"/>
                      <a:r>
                        <a:rPr lang="en-IE" sz="900" u="none" strike="noStrike">
                          <a:effectLst/>
                        </a:rPr>
                        <a:t>Brunei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27283759"/>
                  </a:ext>
                </a:extLst>
              </a:tr>
              <a:tr h="28425">
                <a:tc>
                  <a:txBody>
                    <a:bodyPr/>
                    <a:lstStyle/>
                    <a:p>
                      <a:pPr algn="l" fontAlgn="b"/>
                      <a:r>
                        <a:rPr lang="en-IE" sz="900" u="none" strike="noStrike">
                          <a:effectLst/>
                        </a:rPr>
                        <a:t>Bolivia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86363216"/>
                  </a:ext>
                </a:extLst>
              </a:tr>
              <a:tr h="28425">
                <a:tc>
                  <a:txBody>
                    <a:bodyPr/>
                    <a:lstStyle/>
                    <a:p>
                      <a:pPr algn="l" fontAlgn="b"/>
                      <a:r>
                        <a:rPr lang="en-IE" sz="900" u="none" strike="noStrike">
                          <a:effectLst/>
                        </a:rPr>
                        <a:t>Brazil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7170626"/>
                  </a:ext>
                </a:extLst>
              </a:tr>
              <a:tr h="28425">
                <a:tc>
                  <a:txBody>
                    <a:bodyPr/>
                    <a:lstStyle/>
                    <a:p>
                      <a:pPr algn="l" fontAlgn="b"/>
                      <a:r>
                        <a:rPr lang="en-IE" sz="900" u="none" strike="noStrike">
                          <a:effectLst/>
                        </a:rPr>
                        <a:t>Bahamas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28607482"/>
                  </a:ext>
                </a:extLst>
              </a:tr>
              <a:tr h="28425">
                <a:tc>
                  <a:txBody>
                    <a:bodyPr/>
                    <a:lstStyle/>
                    <a:p>
                      <a:pPr algn="l" fontAlgn="b"/>
                      <a:r>
                        <a:rPr lang="en-IE" sz="900" u="none" strike="noStrike">
                          <a:effectLst/>
                        </a:rPr>
                        <a:t>Bhutan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97554442"/>
                  </a:ext>
                </a:extLst>
              </a:tr>
              <a:tr h="28425">
                <a:tc>
                  <a:txBody>
                    <a:bodyPr/>
                    <a:lstStyle/>
                    <a:p>
                      <a:pPr algn="l" fontAlgn="b"/>
                      <a:r>
                        <a:rPr lang="en-IE" sz="900" u="none" strike="noStrike">
                          <a:effectLst/>
                        </a:rPr>
                        <a:t>Botswana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49618845"/>
                  </a:ext>
                </a:extLst>
              </a:tr>
              <a:tr h="28425">
                <a:tc>
                  <a:txBody>
                    <a:bodyPr/>
                    <a:lstStyle/>
                    <a:p>
                      <a:pPr algn="l" fontAlgn="b"/>
                      <a:r>
                        <a:rPr lang="en-IE" sz="900" u="none" strike="noStrike">
                          <a:effectLst/>
                        </a:rPr>
                        <a:t>Belarus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29543534"/>
                  </a:ext>
                </a:extLst>
              </a:tr>
              <a:tr h="28425">
                <a:tc>
                  <a:txBody>
                    <a:bodyPr/>
                    <a:lstStyle/>
                    <a:p>
                      <a:pPr algn="l" fontAlgn="b"/>
                      <a:r>
                        <a:rPr lang="en-IE" sz="900" u="none" strike="noStrike">
                          <a:effectLst/>
                        </a:rPr>
                        <a:t>Belize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80627989"/>
                  </a:ext>
                </a:extLst>
              </a:tr>
              <a:tr h="28425">
                <a:tc>
                  <a:txBody>
                    <a:bodyPr/>
                    <a:lstStyle/>
                    <a:p>
                      <a:pPr algn="l" fontAlgn="b"/>
                      <a:r>
                        <a:rPr lang="en-IE" sz="900" u="none" strike="noStrike">
                          <a:effectLst/>
                        </a:rPr>
                        <a:t>Canada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4337237"/>
                  </a:ext>
                </a:extLst>
              </a:tr>
              <a:tr h="28425">
                <a:tc>
                  <a:txBody>
                    <a:bodyPr/>
                    <a:lstStyle/>
                    <a:p>
                      <a:pPr algn="l" fontAlgn="b"/>
                      <a:r>
                        <a:rPr lang="en-IE" sz="900" u="none" strike="noStrike">
                          <a:effectLst/>
                        </a:rPr>
                        <a:t>Congo, DR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27737144"/>
                  </a:ext>
                </a:extLst>
              </a:tr>
              <a:tr h="42905">
                <a:tc>
                  <a:txBody>
                    <a:bodyPr/>
                    <a:lstStyle/>
                    <a:p>
                      <a:pPr algn="l" fontAlgn="b"/>
                      <a:r>
                        <a:rPr lang="en-IE" sz="900" u="none" strike="noStrike">
                          <a:effectLst/>
                        </a:rPr>
                        <a:t>Central African Republic</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CF</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2804877"/>
                  </a:ext>
                </a:extLst>
              </a:tr>
              <a:tr h="28425">
                <a:tc>
                  <a:txBody>
                    <a:bodyPr/>
                    <a:lstStyle/>
                    <a:p>
                      <a:pPr algn="l" fontAlgn="b"/>
                      <a:r>
                        <a:rPr lang="en-IE" sz="900" u="none" strike="noStrike">
                          <a:effectLst/>
                        </a:rPr>
                        <a:t>Congo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8064813"/>
                  </a:ext>
                </a:extLst>
              </a:tr>
              <a:tr h="28425">
                <a:tc>
                  <a:txBody>
                    <a:bodyPr/>
                    <a:lstStyle/>
                    <a:p>
                      <a:pPr algn="l" fontAlgn="b"/>
                      <a:r>
                        <a:rPr lang="en-IE" sz="900" u="none" strike="noStrike">
                          <a:effectLst/>
                        </a:rPr>
                        <a:t>Switzerland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01883908"/>
                  </a:ext>
                </a:extLst>
              </a:tr>
              <a:tr h="28425">
                <a:tc>
                  <a:txBody>
                    <a:bodyPr/>
                    <a:lstStyle/>
                    <a:p>
                      <a:pPr algn="l" fontAlgn="b"/>
                      <a:r>
                        <a:rPr lang="en-IE" sz="900" u="none" strike="noStrike">
                          <a:effectLst/>
                        </a:rPr>
                        <a:t>Côte d'Ivoire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68785324"/>
                  </a:ext>
                </a:extLst>
              </a:tr>
              <a:tr h="28425">
                <a:tc>
                  <a:txBody>
                    <a:bodyPr/>
                    <a:lstStyle/>
                    <a:p>
                      <a:pPr algn="l" fontAlgn="b"/>
                      <a:r>
                        <a:rPr lang="en-IE" sz="900" u="none" strike="noStrike">
                          <a:effectLst/>
                        </a:rPr>
                        <a:t>Chile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99467654"/>
                  </a:ext>
                </a:extLst>
              </a:tr>
              <a:tr h="28425">
                <a:tc>
                  <a:txBody>
                    <a:bodyPr/>
                    <a:lstStyle/>
                    <a:p>
                      <a:pPr algn="l" fontAlgn="b"/>
                      <a:r>
                        <a:rPr lang="en-IE" sz="900" u="none" strike="noStrike">
                          <a:effectLst/>
                        </a:rPr>
                        <a:t>Cameroon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62366713"/>
                  </a:ext>
                </a:extLst>
              </a:tr>
              <a:tr h="28425">
                <a:tc>
                  <a:txBody>
                    <a:bodyPr/>
                    <a:lstStyle/>
                    <a:p>
                      <a:pPr algn="l" fontAlgn="b"/>
                      <a:r>
                        <a:rPr lang="en-IE" sz="900" u="none" strike="noStrike">
                          <a:effectLst/>
                        </a:rPr>
                        <a:t>China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05743487"/>
                  </a:ext>
                </a:extLst>
              </a:tr>
              <a:tr h="28425">
                <a:tc>
                  <a:txBody>
                    <a:bodyPr/>
                    <a:lstStyle/>
                    <a:p>
                      <a:pPr algn="l" fontAlgn="b"/>
                      <a:r>
                        <a:rPr lang="en-IE" sz="900" u="none" strike="noStrike">
                          <a:effectLst/>
                        </a:rPr>
                        <a:t>Colombia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54914808"/>
                  </a:ext>
                </a:extLst>
              </a:tr>
              <a:tr h="28425">
                <a:tc>
                  <a:txBody>
                    <a:bodyPr/>
                    <a:lstStyle/>
                    <a:p>
                      <a:pPr algn="l" fontAlgn="b"/>
                      <a:r>
                        <a:rPr lang="en-IE" sz="900" u="none" strike="noStrike">
                          <a:effectLst/>
                        </a:rPr>
                        <a:t>Costa Rica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26583008"/>
                  </a:ext>
                </a:extLst>
              </a:tr>
              <a:tr h="28425">
                <a:tc>
                  <a:txBody>
                    <a:bodyPr/>
                    <a:lstStyle/>
                    <a:p>
                      <a:pPr algn="l" fontAlgn="b"/>
                      <a:r>
                        <a:rPr lang="en-IE" sz="900" u="none" strike="noStrike">
                          <a:effectLst/>
                        </a:rPr>
                        <a:t>Cuba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69274769"/>
                  </a:ext>
                </a:extLst>
              </a:tr>
              <a:tr h="28425">
                <a:tc>
                  <a:txBody>
                    <a:bodyPr/>
                    <a:lstStyle/>
                    <a:p>
                      <a:pPr algn="l" fontAlgn="b"/>
                      <a:r>
                        <a:rPr lang="en-IE" sz="900" u="none" strike="noStrike">
                          <a:effectLst/>
                        </a:rPr>
                        <a:t>Cape Verde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6594611"/>
                  </a:ext>
                </a:extLst>
              </a:tr>
              <a:tr h="28425">
                <a:tc>
                  <a:txBody>
                    <a:bodyPr/>
                    <a:lstStyle/>
                    <a:p>
                      <a:pPr algn="l" fontAlgn="b"/>
                      <a:r>
                        <a:rPr lang="en-IE" sz="900" u="none" strike="noStrike">
                          <a:effectLst/>
                        </a:rPr>
                        <a:t>Cyprus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54091623"/>
                  </a:ext>
                </a:extLst>
              </a:tr>
              <a:tr h="28425">
                <a:tc>
                  <a:txBody>
                    <a:bodyPr/>
                    <a:lstStyle/>
                    <a:p>
                      <a:pPr algn="l" fontAlgn="b"/>
                      <a:r>
                        <a:rPr lang="en-IE" sz="900" u="none" strike="noStrike">
                          <a:effectLst/>
                        </a:rPr>
                        <a:t>Czech Republic</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9662080"/>
                  </a:ext>
                </a:extLst>
              </a:tr>
              <a:tr h="28425">
                <a:tc>
                  <a:txBody>
                    <a:bodyPr/>
                    <a:lstStyle/>
                    <a:p>
                      <a:pPr algn="l" fontAlgn="b"/>
                      <a:r>
                        <a:rPr lang="en-IE" sz="900" u="none" strike="noStrike">
                          <a:effectLst/>
                        </a:rPr>
                        <a:t>Germany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640231802"/>
                  </a:ext>
                </a:extLst>
              </a:tr>
              <a:tr h="28425">
                <a:tc>
                  <a:txBody>
                    <a:bodyPr/>
                    <a:lstStyle/>
                    <a:p>
                      <a:pPr algn="l" fontAlgn="b"/>
                      <a:r>
                        <a:rPr lang="en-IE" sz="900" u="none" strike="noStrike">
                          <a:effectLst/>
                        </a:rPr>
                        <a:t>Djibouti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63047975"/>
                  </a:ext>
                </a:extLst>
              </a:tr>
              <a:tr h="28425">
                <a:tc>
                  <a:txBody>
                    <a:bodyPr/>
                    <a:lstStyle/>
                    <a:p>
                      <a:pPr algn="l" fontAlgn="b"/>
                      <a:r>
                        <a:rPr lang="en-IE" sz="900" u="none" strike="noStrike">
                          <a:effectLst/>
                        </a:rPr>
                        <a:t>Denmark</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29281734"/>
                  </a:ext>
                </a:extLst>
              </a:tr>
              <a:tr h="28425">
                <a:tc>
                  <a:txBody>
                    <a:bodyPr/>
                    <a:lstStyle/>
                    <a:p>
                      <a:pPr algn="l" fontAlgn="b"/>
                      <a:r>
                        <a:rPr lang="en-IE" sz="900" u="none" strike="noStrike">
                          <a:effectLst/>
                        </a:rPr>
                        <a:t>Dominican Republic</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38156408"/>
                  </a:ext>
                </a:extLst>
              </a:tr>
              <a:tr h="28425">
                <a:tc>
                  <a:txBody>
                    <a:bodyPr/>
                    <a:lstStyle/>
                    <a:p>
                      <a:pPr algn="l" fontAlgn="b"/>
                      <a:r>
                        <a:rPr lang="en-IE" sz="900" u="none" strike="noStrike">
                          <a:effectLst/>
                        </a:rPr>
                        <a:t>Algeria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22865272"/>
                  </a:ext>
                </a:extLst>
              </a:tr>
              <a:tr h="28425">
                <a:tc>
                  <a:txBody>
                    <a:bodyPr/>
                    <a:lstStyle/>
                    <a:p>
                      <a:pPr algn="l" fontAlgn="b"/>
                      <a:r>
                        <a:rPr lang="en-IE" sz="900" u="none" strike="noStrike">
                          <a:effectLst/>
                        </a:rPr>
                        <a:t>Ecuador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EC</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173429756"/>
                  </a:ext>
                </a:extLst>
              </a:tr>
              <a:tr h="28425">
                <a:tc>
                  <a:txBody>
                    <a:bodyPr/>
                    <a:lstStyle/>
                    <a:p>
                      <a:pPr algn="l" fontAlgn="b"/>
                      <a:r>
                        <a:rPr lang="en-IE" sz="900" u="none" strike="noStrike">
                          <a:effectLst/>
                        </a:rPr>
                        <a:t>Estonia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8960253"/>
                  </a:ext>
                </a:extLst>
              </a:tr>
              <a:tr h="28425">
                <a:tc>
                  <a:txBody>
                    <a:bodyPr/>
                    <a:lstStyle/>
                    <a:p>
                      <a:pPr algn="l" fontAlgn="b"/>
                      <a:r>
                        <a:rPr lang="en-IE" sz="900" u="none" strike="noStrike">
                          <a:effectLst/>
                        </a:rPr>
                        <a:t>Egypt</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40527918"/>
                  </a:ext>
                </a:extLst>
              </a:tr>
              <a:tr h="28425">
                <a:tc>
                  <a:txBody>
                    <a:bodyPr/>
                    <a:lstStyle/>
                    <a:p>
                      <a:pPr algn="l" fontAlgn="b"/>
                      <a:r>
                        <a:rPr lang="en-IE" sz="900" u="none" strike="noStrike">
                          <a:effectLst/>
                        </a:rPr>
                        <a:t>Eritrea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81989209"/>
                  </a:ext>
                </a:extLst>
              </a:tr>
              <a:tr h="28425">
                <a:tc>
                  <a:txBody>
                    <a:bodyPr/>
                    <a:lstStyle/>
                    <a:p>
                      <a:pPr algn="l" fontAlgn="b"/>
                      <a:r>
                        <a:rPr lang="en-IE" sz="900" u="none" strike="noStrike">
                          <a:effectLst/>
                        </a:rPr>
                        <a:t>Spain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20361801"/>
                  </a:ext>
                </a:extLst>
              </a:tr>
              <a:tr h="28425">
                <a:tc>
                  <a:txBody>
                    <a:bodyPr/>
                    <a:lstStyle/>
                    <a:p>
                      <a:pPr algn="l" fontAlgn="b"/>
                      <a:r>
                        <a:rPr lang="en-IE" sz="900" u="none" strike="noStrike">
                          <a:effectLst/>
                        </a:rPr>
                        <a:t>Ethiopia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06027127"/>
                  </a:ext>
                </a:extLst>
              </a:tr>
              <a:tr h="28425">
                <a:tc>
                  <a:txBody>
                    <a:bodyPr/>
                    <a:lstStyle/>
                    <a:p>
                      <a:pPr algn="l" fontAlgn="b"/>
                      <a:r>
                        <a:rPr lang="en-IE" sz="900" u="none" strike="noStrike">
                          <a:effectLst/>
                        </a:rPr>
                        <a:t>Finland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FI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91429202"/>
                  </a:ext>
                </a:extLst>
              </a:tr>
              <a:tr h="28425">
                <a:tc>
                  <a:txBody>
                    <a:bodyPr/>
                    <a:lstStyle/>
                    <a:p>
                      <a:pPr algn="l" fontAlgn="b"/>
                      <a:r>
                        <a:rPr lang="en-IE" sz="900" u="none" strike="noStrike">
                          <a:effectLst/>
                        </a:rPr>
                        <a:t>Fiji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FJ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57792698"/>
                  </a:ext>
                </a:extLst>
              </a:tr>
              <a:tr h="28425">
                <a:tc>
                  <a:txBody>
                    <a:bodyPr/>
                    <a:lstStyle/>
                    <a:p>
                      <a:pPr algn="l" fontAlgn="b"/>
                      <a:r>
                        <a:rPr lang="en-IE" sz="900" u="none" strike="noStrike">
                          <a:effectLst/>
                        </a:rPr>
                        <a:t>France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FR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56033152"/>
                  </a:ext>
                </a:extLst>
              </a:tr>
              <a:tr h="28425">
                <a:tc>
                  <a:txBody>
                    <a:bodyPr/>
                    <a:lstStyle/>
                    <a:p>
                      <a:pPr algn="l" fontAlgn="b"/>
                      <a:r>
                        <a:rPr lang="en-IE" sz="900" u="none" strike="noStrike">
                          <a:effectLst/>
                        </a:rPr>
                        <a:t>Gabon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67164796"/>
                  </a:ext>
                </a:extLst>
              </a:tr>
              <a:tr h="28425">
                <a:tc>
                  <a:txBody>
                    <a:bodyPr/>
                    <a:lstStyle/>
                    <a:p>
                      <a:pPr algn="l" fontAlgn="b"/>
                      <a:r>
                        <a:rPr lang="en-IE" sz="900" u="none" strike="noStrike">
                          <a:effectLst/>
                        </a:rPr>
                        <a:t>United Kingdom</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GB</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12916392"/>
                  </a:ext>
                </a:extLst>
              </a:tr>
              <a:tr h="28425">
                <a:tc>
                  <a:txBody>
                    <a:bodyPr/>
                    <a:lstStyle/>
                    <a:p>
                      <a:pPr algn="l" fontAlgn="b"/>
                      <a:r>
                        <a:rPr lang="en-IE" sz="900" u="none" strike="noStrike">
                          <a:effectLst/>
                        </a:rPr>
                        <a:t>Georgia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94950108"/>
                  </a:ext>
                </a:extLst>
              </a:tr>
              <a:tr h="28425">
                <a:tc>
                  <a:txBody>
                    <a:bodyPr/>
                    <a:lstStyle/>
                    <a:p>
                      <a:pPr algn="l" fontAlgn="b"/>
                      <a:r>
                        <a:rPr lang="en-IE" sz="900" u="none" strike="noStrike">
                          <a:effectLst/>
                        </a:rPr>
                        <a:t>Ghana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54564606"/>
                  </a:ext>
                </a:extLst>
              </a:tr>
              <a:tr h="28425">
                <a:tc>
                  <a:txBody>
                    <a:bodyPr/>
                    <a:lstStyle/>
                    <a:p>
                      <a:pPr algn="l" fontAlgn="b"/>
                      <a:r>
                        <a:rPr lang="en-IE" sz="900" u="none" strike="noStrike">
                          <a:effectLst/>
                        </a:rPr>
                        <a:t>The Gambia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225628776"/>
                  </a:ext>
                </a:extLst>
              </a:tr>
              <a:tr h="28425">
                <a:tc>
                  <a:txBody>
                    <a:bodyPr/>
                    <a:lstStyle/>
                    <a:p>
                      <a:pPr algn="l" fontAlgn="b"/>
                      <a:r>
                        <a:rPr lang="en-IE" sz="900" u="none" strike="noStrike">
                          <a:effectLst/>
                        </a:rPr>
                        <a:t>Guinea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25349138"/>
                  </a:ext>
                </a:extLst>
              </a:tr>
              <a:tr h="28425">
                <a:tc>
                  <a:txBody>
                    <a:bodyPr/>
                    <a:lstStyle/>
                    <a:p>
                      <a:pPr algn="l" fontAlgn="b"/>
                      <a:r>
                        <a:rPr lang="en-IE" sz="900" u="none" strike="noStrike">
                          <a:effectLst/>
                        </a:rPr>
                        <a:t>Guadeloupe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48448143"/>
                  </a:ext>
                </a:extLst>
              </a:tr>
              <a:tr h="28425">
                <a:tc>
                  <a:txBody>
                    <a:bodyPr/>
                    <a:lstStyle/>
                    <a:p>
                      <a:pPr algn="l" fontAlgn="b"/>
                      <a:r>
                        <a:rPr lang="en-IE" sz="900" u="none" strike="noStrike">
                          <a:effectLst/>
                        </a:rPr>
                        <a:t>Equatorial Guinea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GQ</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104057333"/>
                  </a:ext>
                </a:extLst>
              </a:tr>
              <a:tr h="28425">
                <a:tc>
                  <a:txBody>
                    <a:bodyPr/>
                    <a:lstStyle/>
                    <a:p>
                      <a:pPr algn="l" fontAlgn="b"/>
                      <a:r>
                        <a:rPr lang="en-IE" sz="900" u="none" strike="noStrike">
                          <a:effectLst/>
                        </a:rPr>
                        <a:t>Greece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36508726"/>
                  </a:ext>
                </a:extLst>
              </a:tr>
              <a:tr h="28425">
                <a:tc>
                  <a:txBody>
                    <a:bodyPr/>
                    <a:lstStyle/>
                    <a:p>
                      <a:pPr algn="l" fontAlgn="b"/>
                      <a:r>
                        <a:rPr lang="en-IE" sz="900" u="none" strike="noStrike">
                          <a:effectLst/>
                        </a:rPr>
                        <a:t>Guatemala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43270211"/>
                  </a:ext>
                </a:extLst>
              </a:tr>
              <a:tr h="28425">
                <a:tc>
                  <a:txBody>
                    <a:bodyPr/>
                    <a:lstStyle/>
                    <a:p>
                      <a:pPr algn="l" fontAlgn="b"/>
                      <a:r>
                        <a:rPr lang="en-IE" sz="900" u="none" strike="noStrike">
                          <a:effectLst/>
                        </a:rPr>
                        <a:t>Guinea Bissau</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618836141"/>
                  </a:ext>
                </a:extLst>
              </a:tr>
              <a:tr h="28425">
                <a:tc>
                  <a:txBody>
                    <a:bodyPr/>
                    <a:lstStyle/>
                    <a:p>
                      <a:pPr algn="l" fontAlgn="b"/>
                      <a:r>
                        <a:rPr lang="en-IE" sz="900" u="none" strike="noStrike">
                          <a:effectLst/>
                        </a:rPr>
                        <a:t>Guyana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39567890"/>
                  </a:ext>
                </a:extLst>
              </a:tr>
              <a:tr h="28425">
                <a:tc>
                  <a:txBody>
                    <a:bodyPr/>
                    <a:lstStyle/>
                    <a:p>
                      <a:pPr algn="l" fontAlgn="b"/>
                      <a:r>
                        <a:rPr lang="en-IE" sz="900" u="none" strike="noStrike">
                          <a:effectLst/>
                        </a:rPr>
                        <a:t>Hong Kong SAR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29725953"/>
                  </a:ext>
                </a:extLst>
              </a:tr>
              <a:tr h="28425">
                <a:tc>
                  <a:txBody>
                    <a:bodyPr/>
                    <a:lstStyle/>
                    <a:p>
                      <a:pPr algn="l" fontAlgn="b"/>
                      <a:r>
                        <a:rPr lang="en-IE" sz="900" u="none" strike="noStrike">
                          <a:effectLst/>
                        </a:rPr>
                        <a:t>Honduras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42062574"/>
                  </a:ext>
                </a:extLst>
              </a:tr>
              <a:tr h="28425">
                <a:tc>
                  <a:txBody>
                    <a:bodyPr/>
                    <a:lstStyle/>
                    <a:p>
                      <a:pPr algn="l" fontAlgn="b"/>
                      <a:r>
                        <a:rPr lang="en-IE" sz="900" u="none" strike="noStrike">
                          <a:effectLst/>
                        </a:rPr>
                        <a:t>Croatia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83716636"/>
                  </a:ext>
                </a:extLst>
              </a:tr>
              <a:tr h="28425">
                <a:tc>
                  <a:txBody>
                    <a:bodyPr/>
                    <a:lstStyle/>
                    <a:p>
                      <a:pPr algn="l" fontAlgn="b"/>
                      <a:r>
                        <a:rPr lang="en-IE" sz="900" u="none" strike="noStrike">
                          <a:effectLst/>
                        </a:rPr>
                        <a:t>Haiti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15881663"/>
                  </a:ext>
                </a:extLst>
              </a:tr>
              <a:tr h="28425">
                <a:tc>
                  <a:txBody>
                    <a:bodyPr/>
                    <a:lstStyle/>
                    <a:p>
                      <a:pPr algn="l" fontAlgn="b"/>
                      <a:r>
                        <a:rPr lang="en-IE" sz="900" u="none" strike="noStrike">
                          <a:effectLst/>
                        </a:rPr>
                        <a:t>Hungary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4547774"/>
                  </a:ext>
                </a:extLst>
              </a:tr>
              <a:tr h="28425">
                <a:tc>
                  <a:txBody>
                    <a:bodyPr/>
                    <a:lstStyle/>
                    <a:p>
                      <a:pPr algn="l" fontAlgn="b"/>
                      <a:r>
                        <a:rPr lang="en-IE" sz="900" u="none" strike="noStrike">
                          <a:effectLst/>
                        </a:rPr>
                        <a:t>Indonesia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23120163"/>
                  </a:ext>
                </a:extLst>
              </a:tr>
              <a:tr h="28425">
                <a:tc>
                  <a:txBody>
                    <a:bodyPr/>
                    <a:lstStyle/>
                    <a:p>
                      <a:pPr algn="l" fontAlgn="b"/>
                      <a:r>
                        <a:rPr lang="en-IE" sz="900" u="none" strike="noStrike">
                          <a:effectLst/>
                        </a:rPr>
                        <a:t>Ireland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86612250"/>
                  </a:ext>
                </a:extLst>
              </a:tr>
              <a:tr h="28425">
                <a:tc>
                  <a:txBody>
                    <a:bodyPr/>
                    <a:lstStyle/>
                    <a:p>
                      <a:pPr algn="l" fontAlgn="b"/>
                      <a:r>
                        <a:rPr lang="en-IE" sz="900" u="none" strike="noStrike">
                          <a:effectLst/>
                        </a:rPr>
                        <a:t>Israel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32425485"/>
                  </a:ext>
                </a:extLst>
              </a:tr>
              <a:tr h="28425">
                <a:tc>
                  <a:txBody>
                    <a:bodyPr/>
                    <a:lstStyle/>
                    <a:p>
                      <a:pPr algn="l" fontAlgn="b"/>
                      <a:r>
                        <a:rPr lang="en-IE" sz="900" u="none" strike="noStrike">
                          <a:effectLst/>
                        </a:rPr>
                        <a:t>India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25985485"/>
                  </a:ext>
                </a:extLst>
              </a:tr>
              <a:tr h="28425">
                <a:tc>
                  <a:txBody>
                    <a:bodyPr/>
                    <a:lstStyle/>
                    <a:p>
                      <a:pPr algn="l" fontAlgn="b"/>
                      <a:r>
                        <a:rPr lang="en-IE" sz="900" u="none" strike="noStrike">
                          <a:effectLst/>
                        </a:rPr>
                        <a:t>Iraq</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IQ</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85353460"/>
                  </a:ext>
                </a:extLst>
              </a:tr>
              <a:tr h="28425">
                <a:tc>
                  <a:txBody>
                    <a:bodyPr/>
                    <a:lstStyle/>
                    <a:p>
                      <a:pPr algn="l" fontAlgn="b"/>
                      <a:r>
                        <a:rPr lang="en-IE" sz="900" u="none" strike="noStrike">
                          <a:effectLst/>
                        </a:rPr>
                        <a:t>Iran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32849530"/>
                  </a:ext>
                </a:extLst>
              </a:tr>
              <a:tr h="28425">
                <a:tc>
                  <a:txBody>
                    <a:bodyPr/>
                    <a:lstStyle/>
                    <a:p>
                      <a:pPr algn="l" fontAlgn="b"/>
                      <a:r>
                        <a:rPr lang="en-IE" sz="900" u="none" strike="noStrike">
                          <a:effectLst/>
                        </a:rPr>
                        <a:t>Iceland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67954343"/>
                  </a:ext>
                </a:extLst>
              </a:tr>
              <a:tr h="28425">
                <a:tc>
                  <a:txBody>
                    <a:bodyPr/>
                    <a:lstStyle/>
                    <a:p>
                      <a:pPr algn="l" fontAlgn="b"/>
                      <a:r>
                        <a:rPr lang="en-IE" sz="900" u="none" strike="noStrike">
                          <a:effectLst/>
                        </a:rPr>
                        <a:t>Italy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16975014"/>
                  </a:ext>
                </a:extLst>
              </a:tr>
              <a:tr h="28425">
                <a:tc>
                  <a:txBody>
                    <a:bodyPr/>
                    <a:lstStyle/>
                    <a:p>
                      <a:pPr algn="l" fontAlgn="b"/>
                      <a:r>
                        <a:rPr lang="en-IE" sz="900" u="none" strike="noStrike">
                          <a:effectLst/>
                        </a:rPr>
                        <a:t>Jamaica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JM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47304733"/>
                  </a:ext>
                </a:extLst>
              </a:tr>
              <a:tr h="28425">
                <a:tc>
                  <a:txBody>
                    <a:bodyPr/>
                    <a:lstStyle/>
                    <a:p>
                      <a:pPr algn="l" fontAlgn="b"/>
                      <a:r>
                        <a:rPr lang="en-IE" sz="900" u="none" strike="noStrike">
                          <a:effectLst/>
                        </a:rPr>
                        <a:t>Jordan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JO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873208106"/>
                  </a:ext>
                </a:extLst>
              </a:tr>
              <a:tr h="28425">
                <a:tc>
                  <a:txBody>
                    <a:bodyPr/>
                    <a:lstStyle/>
                    <a:p>
                      <a:pPr algn="l" fontAlgn="b"/>
                      <a:r>
                        <a:rPr lang="en-IE" sz="900" u="none" strike="noStrike">
                          <a:effectLst/>
                        </a:rPr>
                        <a:t>Japan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JP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25854176"/>
                  </a:ext>
                </a:extLst>
              </a:tr>
              <a:tr h="28425">
                <a:tc>
                  <a:txBody>
                    <a:bodyPr/>
                    <a:lstStyle/>
                    <a:p>
                      <a:pPr algn="l" fontAlgn="b"/>
                      <a:r>
                        <a:rPr lang="en-IE" sz="900" u="none" strike="noStrike">
                          <a:effectLst/>
                        </a:rPr>
                        <a:t>Kenya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71874368"/>
                  </a:ext>
                </a:extLst>
              </a:tr>
              <a:tr h="28425">
                <a:tc>
                  <a:txBody>
                    <a:bodyPr/>
                    <a:lstStyle/>
                    <a:p>
                      <a:pPr algn="l" fontAlgn="b"/>
                      <a:r>
                        <a:rPr lang="en-IE" sz="900" u="none" strike="noStrike">
                          <a:effectLst/>
                        </a:rPr>
                        <a:t>Kyrgyzstan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850739041"/>
                  </a:ext>
                </a:extLst>
              </a:tr>
              <a:tr h="28425">
                <a:tc>
                  <a:txBody>
                    <a:bodyPr/>
                    <a:lstStyle/>
                    <a:p>
                      <a:pPr algn="l" fontAlgn="b"/>
                      <a:r>
                        <a:rPr lang="en-IE" sz="900" u="none" strike="noStrike">
                          <a:effectLst/>
                        </a:rPr>
                        <a:t>Cambodia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30745432"/>
                  </a:ext>
                </a:extLst>
              </a:tr>
              <a:tr h="28425">
                <a:tc>
                  <a:txBody>
                    <a:bodyPr/>
                    <a:lstStyle/>
                    <a:p>
                      <a:pPr algn="l" fontAlgn="b"/>
                      <a:r>
                        <a:rPr lang="en-IE" sz="900" u="none" strike="noStrike">
                          <a:effectLst/>
                        </a:rPr>
                        <a:t>Comoros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43123548"/>
                  </a:ext>
                </a:extLst>
              </a:tr>
              <a:tr h="28425">
                <a:tc>
                  <a:txBody>
                    <a:bodyPr/>
                    <a:lstStyle/>
                    <a:p>
                      <a:pPr algn="l" fontAlgn="b"/>
                      <a:r>
                        <a:rPr lang="en-IE" sz="900" u="none" strike="noStrike">
                          <a:effectLst/>
                        </a:rPr>
                        <a:t>North Korea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53179899"/>
                  </a:ext>
                </a:extLst>
              </a:tr>
              <a:tr h="28425">
                <a:tc>
                  <a:txBody>
                    <a:bodyPr/>
                    <a:lstStyle/>
                    <a:p>
                      <a:pPr algn="l" fontAlgn="b"/>
                      <a:r>
                        <a:rPr lang="en-IE" sz="900" u="none" strike="noStrike">
                          <a:effectLst/>
                        </a:rPr>
                        <a:t>South Korea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67607064"/>
                  </a:ext>
                </a:extLst>
              </a:tr>
              <a:tr h="28425">
                <a:tc>
                  <a:txBody>
                    <a:bodyPr/>
                    <a:lstStyle/>
                    <a:p>
                      <a:pPr algn="l" fontAlgn="b"/>
                      <a:r>
                        <a:rPr lang="en-IE" sz="900" u="none" strike="noStrike">
                          <a:effectLst/>
                        </a:rPr>
                        <a:t>Kuwait</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35318114"/>
                  </a:ext>
                </a:extLst>
              </a:tr>
              <a:tr h="28425">
                <a:tc>
                  <a:txBody>
                    <a:bodyPr/>
                    <a:lstStyle/>
                    <a:p>
                      <a:pPr algn="l" fontAlgn="b"/>
                      <a:r>
                        <a:rPr lang="en-IE" sz="900" u="none" strike="noStrike">
                          <a:effectLst/>
                        </a:rPr>
                        <a:t>Kazakhstan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15464079"/>
                  </a:ext>
                </a:extLst>
              </a:tr>
              <a:tr h="28425">
                <a:tc>
                  <a:txBody>
                    <a:bodyPr/>
                    <a:lstStyle/>
                    <a:p>
                      <a:pPr algn="l" fontAlgn="b"/>
                      <a:r>
                        <a:rPr lang="en-IE" sz="900" u="none" strike="noStrike">
                          <a:effectLst/>
                        </a:rPr>
                        <a:t>Laos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2555667"/>
                  </a:ext>
                </a:extLst>
              </a:tr>
              <a:tr h="28425">
                <a:tc>
                  <a:txBody>
                    <a:bodyPr/>
                    <a:lstStyle/>
                    <a:p>
                      <a:pPr algn="l" fontAlgn="b"/>
                      <a:r>
                        <a:rPr lang="en-IE" sz="900" u="none" strike="noStrike">
                          <a:effectLst/>
                        </a:rPr>
                        <a:t>Lebanon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LB</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79130716"/>
                  </a:ext>
                </a:extLst>
              </a:tr>
              <a:tr h="28425">
                <a:tc>
                  <a:txBody>
                    <a:bodyPr/>
                    <a:lstStyle/>
                    <a:p>
                      <a:pPr algn="l" fontAlgn="b"/>
                      <a:r>
                        <a:rPr lang="en-IE" sz="900" u="none" strike="noStrike">
                          <a:effectLst/>
                        </a:rPr>
                        <a:t>Sri Lanka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5678257"/>
                  </a:ext>
                </a:extLst>
              </a:tr>
              <a:tr h="28425">
                <a:tc>
                  <a:txBody>
                    <a:bodyPr/>
                    <a:lstStyle/>
                    <a:p>
                      <a:pPr algn="l" fontAlgn="b"/>
                      <a:r>
                        <a:rPr lang="en-IE" sz="900" u="none" strike="noStrike">
                          <a:effectLst/>
                        </a:rPr>
                        <a:t>Liberia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44249371"/>
                  </a:ext>
                </a:extLst>
              </a:tr>
              <a:tr h="28425">
                <a:tc>
                  <a:txBody>
                    <a:bodyPr/>
                    <a:lstStyle/>
                    <a:p>
                      <a:pPr algn="l" fontAlgn="b"/>
                      <a:r>
                        <a:rPr lang="en-IE" sz="900" u="none" strike="noStrike">
                          <a:effectLst/>
                        </a:rPr>
                        <a:t>Lesotho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459525004"/>
                  </a:ext>
                </a:extLst>
              </a:tr>
              <a:tr h="28425">
                <a:tc>
                  <a:txBody>
                    <a:bodyPr/>
                    <a:lstStyle/>
                    <a:p>
                      <a:pPr algn="l" fontAlgn="b"/>
                      <a:r>
                        <a:rPr lang="en-IE" sz="900" u="none" strike="noStrike">
                          <a:effectLst/>
                        </a:rPr>
                        <a:t>Lithuania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44656776"/>
                  </a:ext>
                </a:extLst>
              </a:tr>
              <a:tr h="28425">
                <a:tc>
                  <a:txBody>
                    <a:bodyPr/>
                    <a:lstStyle/>
                    <a:p>
                      <a:pPr algn="l" fontAlgn="b"/>
                      <a:r>
                        <a:rPr lang="en-IE" sz="900" u="none" strike="noStrike">
                          <a:effectLst/>
                        </a:rPr>
                        <a:t>Luxembourg</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3680517"/>
                  </a:ext>
                </a:extLst>
              </a:tr>
              <a:tr h="28425">
                <a:tc>
                  <a:txBody>
                    <a:bodyPr/>
                    <a:lstStyle/>
                    <a:p>
                      <a:pPr algn="l" fontAlgn="b"/>
                      <a:r>
                        <a:rPr lang="en-IE" sz="900" u="none" strike="noStrike">
                          <a:effectLst/>
                        </a:rPr>
                        <a:t>Latvia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31884104"/>
                  </a:ext>
                </a:extLst>
              </a:tr>
              <a:tr h="28425">
                <a:tc>
                  <a:txBody>
                    <a:bodyPr/>
                    <a:lstStyle/>
                    <a:p>
                      <a:pPr algn="l" fontAlgn="b"/>
                      <a:r>
                        <a:rPr lang="en-IE" sz="900" u="none" strike="noStrike">
                          <a:effectLst/>
                        </a:rPr>
                        <a:t>Libya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53104624"/>
                  </a:ext>
                </a:extLst>
              </a:tr>
              <a:tr h="28425">
                <a:tc>
                  <a:txBody>
                    <a:bodyPr/>
                    <a:lstStyle/>
                    <a:p>
                      <a:pPr algn="l" fontAlgn="b"/>
                      <a:r>
                        <a:rPr lang="en-IE" sz="900" u="none" strike="noStrike">
                          <a:effectLst/>
                        </a:rPr>
                        <a:t>Morocco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33350295"/>
                  </a:ext>
                </a:extLst>
              </a:tr>
              <a:tr h="28425">
                <a:tc>
                  <a:txBody>
                    <a:bodyPr/>
                    <a:lstStyle/>
                    <a:p>
                      <a:pPr algn="l" fontAlgn="b"/>
                      <a:r>
                        <a:rPr lang="en-IE" sz="900" u="none" strike="noStrike">
                          <a:effectLst/>
                        </a:rPr>
                        <a:t>Moldova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60980535"/>
                  </a:ext>
                </a:extLst>
              </a:tr>
              <a:tr h="28425">
                <a:tc>
                  <a:txBody>
                    <a:bodyPr/>
                    <a:lstStyle/>
                    <a:p>
                      <a:pPr algn="l" fontAlgn="b"/>
                      <a:r>
                        <a:rPr lang="en-IE" sz="900" u="none" strike="noStrike">
                          <a:effectLst/>
                        </a:rPr>
                        <a:t>Montenegro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29694069"/>
                  </a:ext>
                </a:extLst>
              </a:tr>
              <a:tr h="28425">
                <a:tc>
                  <a:txBody>
                    <a:bodyPr/>
                    <a:lstStyle/>
                    <a:p>
                      <a:pPr algn="l" fontAlgn="b"/>
                      <a:r>
                        <a:rPr lang="en-IE" sz="900" u="none" strike="noStrike">
                          <a:effectLst/>
                        </a:rPr>
                        <a:t>Madagascar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86268539"/>
                  </a:ext>
                </a:extLst>
              </a:tr>
              <a:tr h="28425">
                <a:tc>
                  <a:txBody>
                    <a:bodyPr/>
                    <a:lstStyle/>
                    <a:p>
                      <a:pPr algn="l" fontAlgn="b"/>
                      <a:r>
                        <a:rPr lang="en-IE" sz="900" u="none" strike="noStrike">
                          <a:effectLst/>
                        </a:rPr>
                        <a:t>Macedonia, FYR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12828700"/>
                  </a:ext>
                </a:extLst>
              </a:tr>
              <a:tr h="28425">
                <a:tc>
                  <a:txBody>
                    <a:bodyPr/>
                    <a:lstStyle/>
                    <a:p>
                      <a:pPr algn="l" fontAlgn="b"/>
                      <a:r>
                        <a:rPr lang="en-IE" sz="900" u="none" strike="noStrike">
                          <a:effectLst/>
                        </a:rPr>
                        <a:t>Mali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85024833"/>
                  </a:ext>
                </a:extLst>
              </a:tr>
              <a:tr h="28425">
                <a:tc>
                  <a:txBody>
                    <a:bodyPr/>
                    <a:lstStyle/>
                    <a:p>
                      <a:pPr algn="l" fontAlgn="b"/>
                      <a:r>
                        <a:rPr lang="en-IE" sz="900" u="none" strike="noStrike">
                          <a:effectLst/>
                        </a:rPr>
                        <a:t>Myanmar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22400762"/>
                  </a:ext>
                </a:extLst>
              </a:tr>
              <a:tr h="28425">
                <a:tc>
                  <a:txBody>
                    <a:bodyPr/>
                    <a:lstStyle/>
                    <a:p>
                      <a:pPr algn="l" fontAlgn="b"/>
                      <a:r>
                        <a:rPr lang="en-IE" sz="900" u="none" strike="noStrike">
                          <a:effectLst/>
                        </a:rPr>
                        <a:t>Mongolia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664935650"/>
                  </a:ext>
                </a:extLst>
              </a:tr>
              <a:tr h="28425">
                <a:tc>
                  <a:txBody>
                    <a:bodyPr/>
                    <a:lstStyle/>
                    <a:p>
                      <a:pPr algn="l" fontAlgn="b"/>
                      <a:r>
                        <a:rPr lang="en-IE" sz="900" u="none" strike="noStrike">
                          <a:effectLst/>
                        </a:rPr>
                        <a:t>Martinique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MQ</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54488064"/>
                  </a:ext>
                </a:extLst>
              </a:tr>
              <a:tr h="28425">
                <a:tc>
                  <a:txBody>
                    <a:bodyPr/>
                    <a:lstStyle/>
                    <a:p>
                      <a:pPr algn="l" fontAlgn="b"/>
                      <a:r>
                        <a:rPr lang="en-IE" sz="900" u="none" strike="noStrike">
                          <a:effectLst/>
                        </a:rPr>
                        <a:t>Mauritania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54777456"/>
                  </a:ext>
                </a:extLst>
              </a:tr>
              <a:tr h="28425">
                <a:tc>
                  <a:txBody>
                    <a:bodyPr/>
                    <a:lstStyle/>
                    <a:p>
                      <a:pPr algn="l" fontAlgn="b"/>
                      <a:r>
                        <a:rPr lang="en-IE" sz="900" u="none" strike="noStrike">
                          <a:effectLst/>
                        </a:rPr>
                        <a:t>Malta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00994823"/>
                  </a:ext>
                </a:extLst>
              </a:tr>
              <a:tr h="28425">
                <a:tc>
                  <a:txBody>
                    <a:bodyPr/>
                    <a:lstStyle/>
                    <a:p>
                      <a:pPr algn="l" fontAlgn="b"/>
                      <a:r>
                        <a:rPr lang="en-IE" sz="900" u="none" strike="noStrike">
                          <a:effectLst/>
                        </a:rPr>
                        <a:t>Mauritius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68084182"/>
                  </a:ext>
                </a:extLst>
              </a:tr>
              <a:tr h="28425">
                <a:tc>
                  <a:txBody>
                    <a:bodyPr/>
                    <a:lstStyle/>
                    <a:p>
                      <a:pPr algn="l" fontAlgn="b"/>
                      <a:r>
                        <a:rPr lang="en-IE" sz="900" u="none" strike="noStrike">
                          <a:effectLst/>
                        </a:rPr>
                        <a:t>Maldives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73684412"/>
                  </a:ext>
                </a:extLst>
              </a:tr>
              <a:tr h="28425">
                <a:tc>
                  <a:txBody>
                    <a:bodyPr/>
                    <a:lstStyle/>
                    <a:p>
                      <a:pPr algn="l" fontAlgn="b"/>
                      <a:r>
                        <a:rPr lang="en-IE" sz="900" u="none" strike="noStrike">
                          <a:effectLst/>
                        </a:rPr>
                        <a:t>Malawi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26218382"/>
                  </a:ext>
                </a:extLst>
              </a:tr>
              <a:tr h="28425">
                <a:tc>
                  <a:txBody>
                    <a:bodyPr/>
                    <a:lstStyle/>
                    <a:p>
                      <a:pPr algn="l" fontAlgn="b"/>
                      <a:r>
                        <a:rPr lang="en-IE" sz="900" u="none" strike="noStrike">
                          <a:effectLst/>
                        </a:rPr>
                        <a:t>Mexico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MX</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66062317"/>
                  </a:ext>
                </a:extLst>
              </a:tr>
              <a:tr h="28425">
                <a:tc>
                  <a:txBody>
                    <a:bodyPr/>
                    <a:lstStyle/>
                    <a:p>
                      <a:pPr algn="l" fontAlgn="b"/>
                      <a:r>
                        <a:rPr lang="en-IE" sz="900" u="none" strike="noStrike">
                          <a:effectLst/>
                        </a:rPr>
                        <a:t>Malaysia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6384300"/>
                  </a:ext>
                </a:extLst>
              </a:tr>
              <a:tr h="28425">
                <a:tc>
                  <a:txBody>
                    <a:bodyPr/>
                    <a:lstStyle/>
                    <a:p>
                      <a:pPr algn="l" fontAlgn="b"/>
                      <a:r>
                        <a:rPr lang="en-IE" sz="900" u="none" strike="noStrike">
                          <a:effectLst/>
                        </a:rPr>
                        <a:t>Mozambique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65792223"/>
                  </a:ext>
                </a:extLst>
              </a:tr>
              <a:tr h="28425">
                <a:tc>
                  <a:txBody>
                    <a:bodyPr/>
                    <a:lstStyle/>
                    <a:p>
                      <a:pPr algn="l" fontAlgn="b"/>
                      <a:r>
                        <a:rPr lang="en-IE" sz="900" u="none" strike="noStrike">
                          <a:effectLst/>
                        </a:rPr>
                        <a:t>Namibia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6025524"/>
                  </a:ext>
                </a:extLst>
              </a:tr>
              <a:tr h="28425">
                <a:tc>
                  <a:txBody>
                    <a:bodyPr/>
                    <a:lstStyle/>
                    <a:p>
                      <a:pPr algn="l" fontAlgn="b"/>
                      <a:r>
                        <a:rPr lang="en-IE" sz="900" u="none" strike="noStrike">
                          <a:effectLst/>
                        </a:rPr>
                        <a:t>Niger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12833680"/>
                  </a:ext>
                </a:extLst>
              </a:tr>
              <a:tr h="28425">
                <a:tc>
                  <a:txBody>
                    <a:bodyPr/>
                    <a:lstStyle/>
                    <a:p>
                      <a:pPr algn="l" fontAlgn="b"/>
                      <a:r>
                        <a:rPr lang="en-IE" sz="900" u="none" strike="noStrike">
                          <a:effectLst/>
                        </a:rPr>
                        <a:t>Nigeria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99379299"/>
                  </a:ext>
                </a:extLst>
              </a:tr>
              <a:tr h="28425">
                <a:tc>
                  <a:txBody>
                    <a:bodyPr/>
                    <a:lstStyle/>
                    <a:p>
                      <a:pPr algn="l" fontAlgn="b"/>
                      <a:r>
                        <a:rPr lang="en-IE" sz="900" u="none" strike="noStrike">
                          <a:effectLst/>
                        </a:rPr>
                        <a:t>Nicaragua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55439549"/>
                  </a:ext>
                </a:extLst>
              </a:tr>
              <a:tr h="28425">
                <a:tc>
                  <a:txBody>
                    <a:bodyPr/>
                    <a:lstStyle/>
                    <a:p>
                      <a:pPr algn="l" fontAlgn="b"/>
                      <a:r>
                        <a:rPr lang="en-IE" sz="900" u="none" strike="noStrike">
                          <a:effectLst/>
                        </a:rPr>
                        <a:t>Netherlands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05446231"/>
                  </a:ext>
                </a:extLst>
              </a:tr>
              <a:tr h="28425">
                <a:tc>
                  <a:txBody>
                    <a:bodyPr/>
                    <a:lstStyle/>
                    <a:p>
                      <a:pPr algn="l" fontAlgn="b"/>
                      <a:r>
                        <a:rPr lang="en-IE" sz="900" u="none" strike="noStrike">
                          <a:effectLst/>
                        </a:rPr>
                        <a:t>Norway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34726510"/>
                  </a:ext>
                </a:extLst>
              </a:tr>
              <a:tr h="28425">
                <a:tc>
                  <a:txBody>
                    <a:bodyPr/>
                    <a:lstStyle/>
                    <a:p>
                      <a:pPr algn="l" fontAlgn="b"/>
                      <a:r>
                        <a:rPr lang="en-IE" sz="900" u="none" strike="noStrike">
                          <a:effectLst/>
                        </a:rPr>
                        <a:t>Nepal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3265789"/>
                  </a:ext>
                </a:extLst>
              </a:tr>
              <a:tr h="28425">
                <a:tc>
                  <a:txBody>
                    <a:bodyPr/>
                    <a:lstStyle/>
                    <a:p>
                      <a:pPr algn="l" fontAlgn="b"/>
                      <a:r>
                        <a:rPr lang="en-IE" sz="900" u="none" strike="noStrike">
                          <a:effectLst/>
                        </a:rPr>
                        <a:t>New Zealand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16505296"/>
                  </a:ext>
                </a:extLst>
              </a:tr>
              <a:tr h="28425">
                <a:tc>
                  <a:txBody>
                    <a:bodyPr/>
                    <a:lstStyle/>
                    <a:p>
                      <a:pPr algn="l" fontAlgn="b"/>
                      <a:r>
                        <a:rPr lang="en-IE" sz="900" u="none" strike="noStrike">
                          <a:effectLst/>
                        </a:rPr>
                        <a:t>Oman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OM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11506373"/>
                  </a:ext>
                </a:extLst>
              </a:tr>
              <a:tr h="28425">
                <a:tc>
                  <a:txBody>
                    <a:bodyPr/>
                    <a:lstStyle/>
                    <a:p>
                      <a:pPr algn="l" fontAlgn="b"/>
                      <a:r>
                        <a:rPr lang="en-IE" sz="900" u="none" strike="noStrike">
                          <a:effectLst/>
                        </a:rPr>
                        <a:t>Panama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73748837"/>
                  </a:ext>
                </a:extLst>
              </a:tr>
              <a:tr h="28425">
                <a:tc>
                  <a:txBody>
                    <a:bodyPr/>
                    <a:lstStyle/>
                    <a:p>
                      <a:pPr algn="l" fontAlgn="b"/>
                      <a:r>
                        <a:rPr lang="en-IE" sz="900" u="none" strike="noStrike">
                          <a:effectLst/>
                        </a:rPr>
                        <a:t>Peru</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82351872"/>
                  </a:ext>
                </a:extLst>
              </a:tr>
              <a:tr h="28425">
                <a:tc>
                  <a:txBody>
                    <a:bodyPr/>
                    <a:lstStyle/>
                    <a:p>
                      <a:pPr algn="l" fontAlgn="b"/>
                      <a:r>
                        <a:rPr lang="en-IE" sz="900" u="none" strike="noStrike">
                          <a:effectLst/>
                        </a:rPr>
                        <a:t>Papua New Guinea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15148788"/>
                  </a:ext>
                </a:extLst>
              </a:tr>
              <a:tr h="28425">
                <a:tc>
                  <a:txBody>
                    <a:bodyPr/>
                    <a:lstStyle/>
                    <a:p>
                      <a:pPr algn="l" fontAlgn="b"/>
                      <a:r>
                        <a:rPr lang="en-IE" sz="900" u="none" strike="noStrike">
                          <a:effectLst/>
                        </a:rPr>
                        <a:t>Philippines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19523361"/>
                  </a:ext>
                </a:extLst>
              </a:tr>
              <a:tr h="28425">
                <a:tc>
                  <a:txBody>
                    <a:bodyPr/>
                    <a:lstStyle/>
                    <a:p>
                      <a:pPr algn="l" fontAlgn="b"/>
                      <a:r>
                        <a:rPr lang="en-IE" sz="900" u="none" strike="noStrike">
                          <a:effectLst/>
                        </a:rPr>
                        <a:t>Pakistan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96441459"/>
                  </a:ext>
                </a:extLst>
              </a:tr>
              <a:tr h="28425">
                <a:tc>
                  <a:txBody>
                    <a:bodyPr/>
                    <a:lstStyle/>
                    <a:p>
                      <a:pPr algn="l" fontAlgn="b"/>
                      <a:r>
                        <a:rPr lang="en-IE" sz="900" u="none" strike="noStrike">
                          <a:effectLst/>
                        </a:rPr>
                        <a:t>Poland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84522093"/>
                  </a:ext>
                </a:extLst>
              </a:tr>
              <a:tr h="28425">
                <a:tc>
                  <a:txBody>
                    <a:bodyPr/>
                    <a:lstStyle/>
                    <a:p>
                      <a:pPr algn="l" fontAlgn="b"/>
                      <a:r>
                        <a:rPr lang="en-IE" sz="900" u="none" strike="noStrike">
                          <a:effectLst/>
                        </a:rPr>
                        <a:t>Puerto Rico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82401260"/>
                  </a:ext>
                </a:extLst>
              </a:tr>
              <a:tr h="28425">
                <a:tc>
                  <a:txBody>
                    <a:bodyPr/>
                    <a:lstStyle/>
                    <a:p>
                      <a:pPr algn="l" fontAlgn="b"/>
                      <a:r>
                        <a:rPr lang="en-IE" sz="900" u="none" strike="noStrike">
                          <a:effectLst/>
                        </a:rPr>
                        <a:t>Portugal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70923693"/>
                  </a:ext>
                </a:extLst>
              </a:tr>
              <a:tr h="28425">
                <a:tc>
                  <a:txBody>
                    <a:bodyPr/>
                    <a:lstStyle/>
                    <a:p>
                      <a:pPr algn="l" fontAlgn="b"/>
                      <a:r>
                        <a:rPr lang="en-IE" sz="900" u="none" strike="noStrike">
                          <a:effectLst/>
                        </a:rPr>
                        <a:t>Paraguay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666535053"/>
                  </a:ext>
                </a:extLst>
              </a:tr>
              <a:tr h="28425">
                <a:tc>
                  <a:txBody>
                    <a:bodyPr/>
                    <a:lstStyle/>
                    <a:p>
                      <a:pPr algn="l" fontAlgn="b"/>
                      <a:r>
                        <a:rPr lang="en-IE" sz="900" u="none" strike="noStrike">
                          <a:effectLst/>
                        </a:rPr>
                        <a:t>Qatar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QA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45404104"/>
                  </a:ext>
                </a:extLst>
              </a:tr>
              <a:tr h="28425">
                <a:tc>
                  <a:txBody>
                    <a:bodyPr/>
                    <a:lstStyle/>
                    <a:p>
                      <a:pPr algn="l" fontAlgn="b"/>
                      <a:r>
                        <a:rPr lang="en-IE" sz="900" u="none" strike="noStrike">
                          <a:effectLst/>
                        </a:rPr>
                        <a:t>Réunion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40671276"/>
                  </a:ext>
                </a:extLst>
              </a:tr>
              <a:tr h="28425">
                <a:tc>
                  <a:txBody>
                    <a:bodyPr/>
                    <a:lstStyle/>
                    <a:p>
                      <a:pPr algn="l" fontAlgn="b"/>
                      <a:r>
                        <a:rPr lang="en-IE" sz="900" u="none" strike="noStrike">
                          <a:effectLst/>
                        </a:rPr>
                        <a:t>Romania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459856680"/>
                  </a:ext>
                </a:extLst>
              </a:tr>
              <a:tr h="28425">
                <a:tc>
                  <a:txBody>
                    <a:bodyPr/>
                    <a:lstStyle/>
                    <a:p>
                      <a:pPr algn="l" fontAlgn="b"/>
                      <a:r>
                        <a:rPr lang="en-IE" sz="900" u="none" strike="noStrike">
                          <a:effectLst/>
                        </a:rPr>
                        <a:t>Serbia (incl. Kosovo)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408083935"/>
                  </a:ext>
                </a:extLst>
              </a:tr>
              <a:tr h="28425">
                <a:tc>
                  <a:txBody>
                    <a:bodyPr/>
                    <a:lstStyle/>
                    <a:p>
                      <a:pPr algn="l" fontAlgn="b"/>
                      <a:r>
                        <a:rPr lang="en-IE" sz="900" u="none" strike="noStrike">
                          <a:effectLst/>
                        </a:rPr>
                        <a:t>Russia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76093885"/>
                  </a:ext>
                </a:extLst>
              </a:tr>
              <a:tr h="28425">
                <a:tc>
                  <a:txBody>
                    <a:bodyPr/>
                    <a:lstStyle/>
                    <a:p>
                      <a:pPr algn="l" fontAlgn="b"/>
                      <a:r>
                        <a:rPr lang="en-IE" sz="900" u="none" strike="noStrike">
                          <a:effectLst/>
                        </a:rPr>
                        <a:t>Rwanda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15277784"/>
                  </a:ext>
                </a:extLst>
              </a:tr>
              <a:tr h="28425">
                <a:tc>
                  <a:txBody>
                    <a:bodyPr/>
                    <a:lstStyle/>
                    <a:p>
                      <a:pPr algn="l" fontAlgn="b"/>
                      <a:r>
                        <a:rPr lang="en-IE" sz="900" u="none" strike="noStrike">
                          <a:effectLst/>
                        </a:rPr>
                        <a:t>Saudi Arabia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57340834"/>
                  </a:ext>
                </a:extLst>
              </a:tr>
              <a:tr h="28425">
                <a:tc>
                  <a:txBody>
                    <a:bodyPr/>
                    <a:lstStyle/>
                    <a:p>
                      <a:pPr algn="l" fontAlgn="b"/>
                      <a:r>
                        <a:rPr lang="en-IE" sz="900" u="none" strike="noStrike">
                          <a:effectLst/>
                        </a:rPr>
                        <a:t>Solomon Islands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SB</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46108960"/>
                  </a:ext>
                </a:extLst>
              </a:tr>
              <a:tr h="28425">
                <a:tc>
                  <a:txBody>
                    <a:bodyPr/>
                    <a:lstStyle/>
                    <a:p>
                      <a:pPr algn="l" fontAlgn="b"/>
                      <a:r>
                        <a:rPr lang="en-IE" sz="900" u="none" strike="noStrike">
                          <a:effectLst/>
                        </a:rPr>
                        <a:t>Sudan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28175371"/>
                  </a:ext>
                </a:extLst>
              </a:tr>
              <a:tr h="28425">
                <a:tc>
                  <a:txBody>
                    <a:bodyPr/>
                    <a:lstStyle/>
                    <a:p>
                      <a:pPr algn="l" fontAlgn="b"/>
                      <a:r>
                        <a:rPr lang="en-IE" sz="900" u="none" strike="noStrike">
                          <a:effectLst/>
                        </a:rPr>
                        <a:t>Sweden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8219768"/>
                  </a:ext>
                </a:extLst>
              </a:tr>
              <a:tr h="28425">
                <a:tc>
                  <a:txBody>
                    <a:bodyPr/>
                    <a:lstStyle/>
                    <a:p>
                      <a:pPr algn="l" fontAlgn="b"/>
                      <a:r>
                        <a:rPr lang="en-IE" sz="900" u="none" strike="noStrike">
                          <a:effectLst/>
                        </a:rPr>
                        <a:t>Singapore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85763449"/>
                  </a:ext>
                </a:extLst>
              </a:tr>
              <a:tr h="28425">
                <a:tc>
                  <a:txBody>
                    <a:bodyPr/>
                    <a:lstStyle/>
                    <a:p>
                      <a:pPr algn="l" fontAlgn="b"/>
                      <a:r>
                        <a:rPr lang="en-IE" sz="900" u="none" strike="noStrike">
                          <a:effectLst/>
                        </a:rPr>
                        <a:t>Slovenia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90991326"/>
                  </a:ext>
                </a:extLst>
              </a:tr>
              <a:tr h="28425">
                <a:tc>
                  <a:txBody>
                    <a:bodyPr/>
                    <a:lstStyle/>
                    <a:p>
                      <a:pPr algn="l" fontAlgn="b"/>
                      <a:r>
                        <a:rPr lang="en-IE" sz="900" u="none" strike="noStrike">
                          <a:effectLst/>
                        </a:rPr>
                        <a:t>Slovakia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19117856"/>
                  </a:ext>
                </a:extLst>
              </a:tr>
              <a:tr h="28425">
                <a:tc>
                  <a:txBody>
                    <a:bodyPr/>
                    <a:lstStyle/>
                    <a:p>
                      <a:pPr algn="l" fontAlgn="b"/>
                      <a:r>
                        <a:rPr lang="en-IE" sz="900" u="none" strike="noStrike">
                          <a:effectLst/>
                        </a:rPr>
                        <a:t>Sierra Leone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13578393"/>
                  </a:ext>
                </a:extLst>
              </a:tr>
              <a:tr h="28425">
                <a:tc>
                  <a:txBody>
                    <a:bodyPr/>
                    <a:lstStyle/>
                    <a:p>
                      <a:pPr algn="l" fontAlgn="b"/>
                      <a:r>
                        <a:rPr lang="en-IE" sz="900" u="none" strike="noStrike">
                          <a:effectLst/>
                        </a:rPr>
                        <a:t>Senegal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08509490"/>
                  </a:ext>
                </a:extLst>
              </a:tr>
              <a:tr h="28425">
                <a:tc>
                  <a:txBody>
                    <a:bodyPr/>
                    <a:lstStyle/>
                    <a:p>
                      <a:pPr algn="l" fontAlgn="b"/>
                      <a:r>
                        <a:rPr lang="en-IE" sz="900" u="none" strike="noStrike">
                          <a:effectLst/>
                        </a:rPr>
                        <a:t>Somalia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056076"/>
                  </a:ext>
                </a:extLst>
              </a:tr>
              <a:tr h="28425">
                <a:tc>
                  <a:txBody>
                    <a:bodyPr/>
                    <a:lstStyle/>
                    <a:p>
                      <a:pPr algn="l" fontAlgn="b"/>
                      <a:r>
                        <a:rPr lang="en-IE" sz="900" u="none" strike="noStrike">
                          <a:effectLst/>
                        </a:rPr>
                        <a:t>Suriname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3634393"/>
                  </a:ext>
                </a:extLst>
              </a:tr>
              <a:tr h="28425">
                <a:tc>
                  <a:txBody>
                    <a:bodyPr/>
                    <a:lstStyle/>
                    <a:p>
                      <a:pPr algn="l" fontAlgn="b"/>
                      <a:r>
                        <a:rPr lang="en-IE" sz="900" u="none" strike="noStrike">
                          <a:effectLst/>
                        </a:rPr>
                        <a:t>South Sudan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38040354"/>
                  </a:ext>
                </a:extLst>
              </a:tr>
              <a:tr h="28425">
                <a:tc>
                  <a:txBody>
                    <a:bodyPr/>
                    <a:lstStyle/>
                    <a:p>
                      <a:pPr algn="l" fontAlgn="b"/>
                      <a:r>
                        <a:rPr lang="en-IE" sz="900" u="none" strike="noStrike">
                          <a:effectLst/>
                        </a:rPr>
                        <a:t>El Salvador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3525747"/>
                  </a:ext>
                </a:extLst>
              </a:tr>
              <a:tr h="28425">
                <a:tc>
                  <a:txBody>
                    <a:bodyPr/>
                    <a:lstStyle/>
                    <a:p>
                      <a:pPr algn="l" fontAlgn="b"/>
                      <a:r>
                        <a:rPr lang="en-IE" sz="900" u="none" strike="noStrike">
                          <a:effectLst/>
                        </a:rPr>
                        <a:t>Syria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88370762"/>
                  </a:ext>
                </a:extLst>
              </a:tr>
              <a:tr h="28425">
                <a:tc>
                  <a:txBody>
                    <a:bodyPr/>
                    <a:lstStyle/>
                    <a:p>
                      <a:pPr algn="l" fontAlgn="b"/>
                      <a:r>
                        <a:rPr lang="en-IE" sz="900" u="none" strike="noStrike">
                          <a:effectLst/>
                        </a:rPr>
                        <a:t>Swaziland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26323251"/>
                  </a:ext>
                </a:extLst>
              </a:tr>
              <a:tr h="28425">
                <a:tc>
                  <a:txBody>
                    <a:bodyPr/>
                    <a:lstStyle/>
                    <a:p>
                      <a:pPr algn="l" fontAlgn="b"/>
                      <a:r>
                        <a:rPr lang="en-IE" sz="900" u="none" strike="noStrike">
                          <a:effectLst/>
                        </a:rPr>
                        <a:t>Chad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41629112"/>
                  </a:ext>
                </a:extLst>
              </a:tr>
              <a:tr h="28425">
                <a:tc>
                  <a:txBody>
                    <a:bodyPr/>
                    <a:lstStyle/>
                    <a:p>
                      <a:pPr algn="l" fontAlgn="b"/>
                      <a:r>
                        <a:rPr lang="en-IE" sz="900" u="none" strike="noStrike">
                          <a:effectLst/>
                        </a:rPr>
                        <a:t>Togo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60109268"/>
                  </a:ext>
                </a:extLst>
              </a:tr>
              <a:tr h="28425">
                <a:tc>
                  <a:txBody>
                    <a:bodyPr/>
                    <a:lstStyle/>
                    <a:p>
                      <a:pPr algn="l" fontAlgn="b"/>
                      <a:r>
                        <a:rPr lang="en-IE" sz="900" u="none" strike="noStrike">
                          <a:effectLst/>
                        </a:rPr>
                        <a:t>Thailand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888749027"/>
                  </a:ext>
                </a:extLst>
              </a:tr>
              <a:tr h="28425">
                <a:tc>
                  <a:txBody>
                    <a:bodyPr/>
                    <a:lstStyle/>
                    <a:p>
                      <a:pPr algn="l" fontAlgn="b"/>
                      <a:r>
                        <a:rPr lang="en-IE" sz="900" u="none" strike="noStrike">
                          <a:effectLst/>
                        </a:rPr>
                        <a:t>Tajikistan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846443482"/>
                  </a:ext>
                </a:extLst>
              </a:tr>
              <a:tr h="28425">
                <a:tc>
                  <a:txBody>
                    <a:bodyPr/>
                    <a:lstStyle/>
                    <a:p>
                      <a:pPr algn="l" fontAlgn="b"/>
                      <a:r>
                        <a:rPr lang="en-IE" sz="900" u="none" strike="noStrike">
                          <a:effectLst/>
                        </a:rPr>
                        <a:t>Timor-Leste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620088460"/>
                  </a:ext>
                </a:extLst>
              </a:tr>
              <a:tr h="28425">
                <a:tc>
                  <a:txBody>
                    <a:bodyPr/>
                    <a:lstStyle/>
                    <a:p>
                      <a:pPr algn="l" fontAlgn="b"/>
                      <a:r>
                        <a:rPr lang="en-IE" sz="900" u="none" strike="noStrike">
                          <a:effectLst/>
                        </a:rPr>
                        <a:t>Turkmenistan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881847966"/>
                  </a:ext>
                </a:extLst>
              </a:tr>
              <a:tr h="28425">
                <a:tc>
                  <a:txBody>
                    <a:bodyPr/>
                    <a:lstStyle/>
                    <a:p>
                      <a:pPr algn="l" fontAlgn="b"/>
                      <a:r>
                        <a:rPr lang="en-IE" sz="900" u="none" strike="noStrike">
                          <a:effectLst/>
                        </a:rPr>
                        <a:t>Tunisia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62016192"/>
                  </a:ext>
                </a:extLst>
              </a:tr>
              <a:tr h="28425">
                <a:tc>
                  <a:txBody>
                    <a:bodyPr/>
                    <a:lstStyle/>
                    <a:p>
                      <a:pPr algn="l" fontAlgn="b"/>
                      <a:r>
                        <a:rPr lang="en-IE" sz="900" u="none" strike="noStrike">
                          <a:effectLst/>
                        </a:rPr>
                        <a:t>Turkey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54675938"/>
                  </a:ext>
                </a:extLst>
              </a:tr>
              <a:tr h="28425">
                <a:tc>
                  <a:txBody>
                    <a:bodyPr/>
                    <a:lstStyle/>
                    <a:p>
                      <a:pPr algn="l" fontAlgn="b"/>
                      <a:r>
                        <a:rPr lang="en-IE" sz="900" u="none" strike="noStrike">
                          <a:effectLst/>
                        </a:rPr>
                        <a:t>Trinidad and Tobago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09553917"/>
                  </a:ext>
                </a:extLst>
              </a:tr>
              <a:tr h="28425">
                <a:tc>
                  <a:txBody>
                    <a:bodyPr/>
                    <a:lstStyle/>
                    <a:p>
                      <a:pPr algn="l" fontAlgn="b"/>
                      <a:r>
                        <a:rPr lang="en-IE" sz="900" u="none" strike="noStrike">
                          <a:effectLst/>
                        </a:rPr>
                        <a:t>Taiwan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46181614"/>
                  </a:ext>
                </a:extLst>
              </a:tr>
              <a:tr h="28425">
                <a:tc>
                  <a:txBody>
                    <a:bodyPr/>
                    <a:lstStyle/>
                    <a:p>
                      <a:pPr algn="l" fontAlgn="b"/>
                      <a:r>
                        <a:rPr lang="en-IE" sz="900" u="none" strike="noStrike">
                          <a:effectLst/>
                        </a:rPr>
                        <a:t>Tanzania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7865798"/>
                  </a:ext>
                </a:extLst>
              </a:tr>
              <a:tr h="28425">
                <a:tc>
                  <a:txBody>
                    <a:bodyPr/>
                    <a:lstStyle/>
                    <a:p>
                      <a:pPr algn="l" fontAlgn="b"/>
                      <a:r>
                        <a:rPr lang="en-IE" sz="900" u="none" strike="noStrike">
                          <a:effectLst/>
                        </a:rPr>
                        <a:t>Ukraine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88881948"/>
                  </a:ext>
                </a:extLst>
              </a:tr>
              <a:tr h="28425">
                <a:tc>
                  <a:txBody>
                    <a:bodyPr/>
                    <a:lstStyle/>
                    <a:p>
                      <a:pPr algn="l" fontAlgn="b"/>
                      <a:r>
                        <a:rPr lang="en-IE" sz="900" u="none" strike="noStrike">
                          <a:effectLst/>
                        </a:rPr>
                        <a:t>Uganda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4654625"/>
                  </a:ext>
                </a:extLst>
              </a:tr>
              <a:tr h="42905">
                <a:tc>
                  <a:txBody>
                    <a:bodyPr/>
                    <a:lstStyle/>
                    <a:p>
                      <a:pPr algn="l" fontAlgn="b"/>
                      <a:r>
                        <a:rPr lang="en-IE" sz="900" u="none" strike="noStrike">
                          <a:effectLst/>
                        </a:rPr>
                        <a:t>United States of America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802536347"/>
                  </a:ext>
                </a:extLst>
              </a:tr>
              <a:tr h="28425">
                <a:tc>
                  <a:txBody>
                    <a:bodyPr/>
                    <a:lstStyle/>
                    <a:p>
                      <a:pPr algn="l" fontAlgn="b"/>
                      <a:r>
                        <a:rPr lang="en-IE" sz="900" u="none" strike="noStrike">
                          <a:effectLst/>
                        </a:rPr>
                        <a:t>Uruguay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81934161"/>
                  </a:ext>
                </a:extLst>
              </a:tr>
              <a:tr h="28425">
                <a:tc>
                  <a:txBody>
                    <a:bodyPr/>
                    <a:lstStyle/>
                    <a:p>
                      <a:pPr algn="l" fontAlgn="b"/>
                      <a:r>
                        <a:rPr lang="en-IE" sz="900" u="none" strike="noStrike">
                          <a:effectLst/>
                        </a:rPr>
                        <a:t>Uzbekistan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651370072"/>
                  </a:ext>
                </a:extLst>
              </a:tr>
              <a:tr h="28425">
                <a:tc>
                  <a:txBody>
                    <a:bodyPr/>
                    <a:lstStyle/>
                    <a:p>
                      <a:pPr algn="l" fontAlgn="b"/>
                      <a:r>
                        <a:rPr lang="en-IE" sz="900" u="none" strike="noStrike">
                          <a:effectLst/>
                        </a:rPr>
                        <a:t>Venezuela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VE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4444046"/>
                  </a:ext>
                </a:extLst>
              </a:tr>
              <a:tr h="28425">
                <a:tc>
                  <a:txBody>
                    <a:bodyPr/>
                    <a:lstStyle/>
                    <a:p>
                      <a:pPr algn="l" fontAlgn="b"/>
                      <a:r>
                        <a:rPr lang="en-IE" sz="900" u="none" strike="noStrike">
                          <a:effectLst/>
                        </a:rPr>
                        <a:t>Vietnam</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VN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90295241"/>
                  </a:ext>
                </a:extLst>
              </a:tr>
              <a:tr h="28425">
                <a:tc>
                  <a:txBody>
                    <a:bodyPr/>
                    <a:lstStyle/>
                    <a:p>
                      <a:pPr algn="l" fontAlgn="b"/>
                      <a:r>
                        <a:rPr lang="en-IE" sz="900" u="none" strike="noStrike">
                          <a:effectLst/>
                        </a:rPr>
                        <a:t>Yemen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YE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87715155"/>
                  </a:ext>
                </a:extLst>
              </a:tr>
              <a:tr h="28425">
                <a:tc>
                  <a:txBody>
                    <a:bodyPr/>
                    <a:lstStyle/>
                    <a:p>
                      <a:pPr algn="l" fontAlgn="b"/>
                      <a:r>
                        <a:rPr lang="en-IE" sz="900" u="none" strike="noStrike">
                          <a:effectLst/>
                        </a:rPr>
                        <a:t>South Africa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ZA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90281407"/>
                  </a:ext>
                </a:extLst>
              </a:tr>
              <a:tr h="28425">
                <a:tc>
                  <a:txBody>
                    <a:bodyPr/>
                    <a:lstStyle/>
                    <a:p>
                      <a:pPr algn="l" fontAlgn="b"/>
                      <a:r>
                        <a:rPr lang="en-IE" sz="900" u="none" strike="noStrike">
                          <a:effectLst/>
                        </a:rPr>
                        <a:t>Zambia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ZM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27034029"/>
                  </a:ext>
                </a:extLst>
              </a:tr>
              <a:tr h="28425">
                <a:tc>
                  <a:txBody>
                    <a:bodyPr/>
                    <a:lstStyle/>
                    <a:p>
                      <a:pPr algn="l" fontAlgn="b"/>
                      <a:r>
                        <a:rPr lang="en-IE" sz="900" u="none" strike="noStrike">
                          <a:effectLst/>
                        </a:rPr>
                        <a:t>Zimbabwe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ZW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22984685"/>
                  </a:ext>
                </a:extLst>
              </a:tr>
              <a:tr h="28425">
                <a:tc>
                  <a:txBody>
                    <a:bodyPr/>
                    <a:lstStyle/>
                    <a:p>
                      <a:pPr algn="l" fontAlgn="b"/>
                      <a:r>
                        <a:rPr lang="en-IE" sz="900" u="none" strike="noStrike">
                          <a:effectLst/>
                        </a:rPr>
                        <a:t>USSR (former)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73279964"/>
                  </a:ext>
                </a:extLst>
              </a:tr>
              <a:tr h="28425">
                <a:tc>
                  <a:txBody>
                    <a:bodyPr/>
                    <a:lstStyle/>
                    <a:p>
                      <a:pPr algn="l" fontAlgn="b"/>
                      <a:r>
                        <a:rPr lang="en-IE" sz="900" u="none" strike="noStrike">
                          <a:effectLst/>
                        </a:rPr>
                        <a:t>Yugoslavia, SFR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endParaRPr lang="en-IE" sz="900" b="0" i="0" u="none" strike="noStrike" dirty="0">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59694782"/>
                  </a:ext>
                </a:extLst>
              </a:tr>
            </a:tbl>
          </a:graphicData>
        </a:graphic>
      </p:graphicFrame>
    </p:spTree>
    <p:extLst>
      <p:ext uri="{BB962C8B-B14F-4D97-AF65-F5344CB8AC3E}">
        <p14:creationId xmlns:p14="http://schemas.microsoft.com/office/powerpoint/2010/main" val="313048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97B2-C9D7-1C0D-FB7E-66CD9EA74113}"/>
              </a:ext>
            </a:extLst>
          </p:cNvPr>
          <p:cNvSpPr>
            <a:spLocks noGrp="1"/>
          </p:cNvSpPr>
          <p:nvPr>
            <p:ph type="ctrTitle"/>
          </p:nvPr>
        </p:nvSpPr>
        <p:spPr/>
        <p:txBody>
          <a:bodyPr/>
          <a:lstStyle/>
          <a:p>
            <a:r>
              <a:rPr lang="fr-FR" noProof="0" dirty="0"/>
              <a:t>03|Étude de cas</a:t>
            </a:r>
          </a:p>
        </p:txBody>
      </p:sp>
      <p:sp>
        <p:nvSpPr>
          <p:cNvPr id="3" name="Subtitle 2">
            <a:extLst>
              <a:ext uri="{FF2B5EF4-FFF2-40B4-BE49-F238E27FC236}">
                <a16:creationId xmlns:a16="http://schemas.microsoft.com/office/drawing/2014/main" id="{957E04EC-11DA-99DD-6E95-595C16AA0F60}"/>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875492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0C9B-B9AF-9405-E8AD-67C1EA2CF109}"/>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3" name="Text Placeholder 2">
            <a:extLst>
              <a:ext uri="{FF2B5EF4-FFF2-40B4-BE49-F238E27FC236}">
                <a16:creationId xmlns:a16="http://schemas.microsoft.com/office/drawing/2014/main" id="{6EC773F1-4751-D280-C5D7-B199963D01F0}"/>
              </a:ext>
            </a:extLst>
          </p:cNvPr>
          <p:cNvSpPr>
            <a:spLocks noGrp="1"/>
          </p:cNvSpPr>
          <p:nvPr>
            <p:ph type="body" idx="28"/>
          </p:nvPr>
        </p:nvSpPr>
        <p:spPr/>
        <p:txBody>
          <a:bodyPr/>
          <a:lstStyle/>
          <a:p>
            <a:r>
              <a:rPr lang="fr-FR" noProof="0" dirty="0"/>
              <a:t>Formulation d’un modèle ACV</a:t>
            </a:r>
          </a:p>
        </p:txBody>
      </p:sp>
      <p:sp>
        <p:nvSpPr>
          <p:cNvPr id="5" name="TextBox 4">
            <a:extLst>
              <a:ext uri="{FF2B5EF4-FFF2-40B4-BE49-F238E27FC236}">
                <a16:creationId xmlns:a16="http://schemas.microsoft.com/office/drawing/2014/main" id="{2F417E2A-9126-28BD-DEB1-A2BC430DE382}"/>
              </a:ext>
            </a:extLst>
          </p:cNvPr>
          <p:cNvSpPr txBox="1"/>
          <p:nvPr/>
        </p:nvSpPr>
        <p:spPr>
          <a:xfrm>
            <a:off x="2232929" y="5771756"/>
            <a:ext cx="888064" cy="492443"/>
          </a:xfrm>
          <a:prstGeom prst="rect">
            <a:avLst/>
          </a:prstGeom>
          <a:noFill/>
        </p:spPr>
        <p:txBody>
          <a:bodyPr wrap="none" lIns="0" tIns="0" rIns="0" bIns="0" rtlCol="0" anchor="b">
            <a:spAutoFit/>
          </a:bodyPr>
          <a:lstStyle/>
          <a:p>
            <a:pPr algn="l"/>
            <a:r>
              <a:rPr lang="en-IE" sz="3200" dirty="0">
                <a:latin typeface="+mn-lt"/>
              </a:rPr>
              <a:t>1 km</a:t>
            </a:r>
          </a:p>
        </p:txBody>
      </p:sp>
      <p:grpSp>
        <p:nvGrpSpPr>
          <p:cNvPr id="30" name="Group 29">
            <a:extLst>
              <a:ext uri="{FF2B5EF4-FFF2-40B4-BE49-F238E27FC236}">
                <a16:creationId xmlns:a16="http://schemas.microsoft.com/office/drawing/2014/main" id="{8B12DC72-69C8-0411-84F3-B02526AB3325}"/>
              </a:ext>
            </a:extLst>
          </p:cNvPr>
          <p:cNvGrpSpPr/>
          <p:nvPr/>
        </p:nvGrpSpPr>
        <p:grpSpPr>
          <a:xfrm>
            <a:off x="2219761" y="4164761"/>
            <a:ext cx="914400" cy="1606995"/>
            <a:chOff x="2624021" y="4164761"/>
            <a:chExt cx="914400" cy="1606995"/>
          </a:xfrm>
        </p:grpSpPr>
        <p:pic>
          <p:nvPicPr>
            <p:cNvPr id="9" name="Graphic 8" descr="Car with solid fill">
              <a:extLst>
                <a:ext uri="{FF2B5EF4-FFF2-40B4-BE49-F238E27FC236}">
                  <a16:creationId xmlns:a16="http://schemas.microsoft.com/office/drawing/2014/main" id="{38687366-5584-F9DB-81DD-C3CDD9662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4021" y="4164761"/>
              <a:ext cx="914400" cy="914400"/>
            </a:xfrm>
            <a:prstGeom prst="rect">
              <a:avLst/>
            </a:prstGeom>
          </p:spPr>
        </p:pic>
        <p:cxnSp>
          <p:nvCxnSpPr>
            <p:cNvPr id="15" name="Straight Arrow Connector 14">
              <a:extLst>
                <a:ext uri="{FF2B5EF4-FFF2-40B4-BE49-F238E27FC236}">
                  <a16:creationId xmlns:a16="http://schemas.microsoft.com/office/drawing/2014/main" id="{A9BBA342-93AA-CFB8-1D19-17D386AB1396}"/>
                </a:ext>
              </a:extLst>
            </p:cNvPr>
            <p:cNvCxnSpPr>
              <a:cxnSpLocks/>
            </p:cNvCxnSpPr>
            <p:nvPr/>
          </p:nvCxnSpPr>
          <p:spPr>
            <a:xfrm>
              <a:off x="3095947" y="4867275"/>
              <a:ext cx="0" cy="90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9AA7590-75C5-1930-8CB9-9A5FE84C320F}"/>
              </a:ext>
            </a:extLst>
          </p:cNvPr>
          <p:cNvGrpSpPr/>
          <p:nvPr/>
        </p:nvGrpSpPr>
        <p:grpSpPr>
          <a:xfrm>
            <a:off x="350402" y="4186200"/>
            <a:ext cx="2097816" cy="1585556"/>
            <a:chOff x="1300900" y="4186200"/>
            <a:chExt cx="2097816" cy="1585556"/>
          </a:xfrm>
        </p:grpSpPr>
        <p:pic>
          <p:nvPicPr>
            <p:cNvPr id="13" name="Graphic 12" descr="Fuel with solid fill">
              <a:extLst>
                <a:ext uri="{FF2B5EF4-FFF2-40B4-BE49-F238E27FC236}">
                  <a16:creationId xmlns:a16="http://schemas.microsoft.com/office/drawing/2014/main" id="{2B4C52F2-1C07-2647-99C6-A8FAF40646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0900" y="4186200"/>
              <a:ext cx="914400" cy="914400"/>
            </a:xfrm>
            <a:prstGeom prst="rect">
              <a:avLst/>
            </a:prstGeom>
          </p:spPr>
        </p:pic>
        <p:cxnSp>
          <p:nvCxnSpPr>
            <p:cNvPr id="20" name="Straight Arrow Connector 19">
              <a:extLst>
                <a:ext uri="{FF2B5EF4-FFF2-40B4-BE49-F238E27FC236}">
                  <a16:creationId xmlns:a16="http://schemas.microsoft.com/office/drawing/2014/main" id="{7F329B57-E148-2CCB-27B7-26083E942A50}"/>
                </a:ext>
              </a:extLst>
            </p:cNvPr>
            <p:cNvCxnSpPr>
              <a:cxnSpLocks/>
            </p:cNvCxnSpPr>
            <p:nvPr/>
          </p:nvCxnSpPr>
          <p:spPr>
            <a:xfrm>
              <a:off x="2066925" y="5000625"/>
              <a:ext cx="1331791" cy="77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6ED69AB-5EC8-05F6-A389-FB0811C45EAF}"/>
              </a:ext>
            </a:extLst>
          </p:cNvPr>
          <p:cNvGrpSpPr/>
          <p:nvPr/>
        </p:nvGrpSpPr>
        <p:grpSpPr>
          <a:xfrm>
            <a:off x="2796140" y="4168700"/>
            <a:ext cx="1443700" cy="1603056"/>
            <a:chOff x="3200400" y="4168700"/>
            <a:chExt cx="1443700" cy="1603056"/>
          </a:xfrm>
        </p:grpSpPr>
        <p:pic>
          <p:nvPicPr>
            <p:cNvPr id="11" name="Graphic 10" descr="Wrench with solid fill">
              <a:extLst>
                <a:ext uri="{FF2B5EF4-FFF2-40B4-BE49-F238E27FC236}">
                  <a16:creationId xmlns:a16="http://schemas.microsoft.com/office/drawing/2014/main" id="{97125949-DBCF-11A3-56CD-54BE210768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29700" y="4168700"/>
              <a:ext cx="914400" cy="914400"/>
            </a:xfrm>
            <a:prstGeom prst="rect">
              <a:avLst/>
            </a:prstGeom>
          </p:spPr>
        </p:pic>
        <p:cxnSp>
          <p:nvCxnSpPr>
            <p:cNvPr id="24" name="Straight Arrow Connector 23">
              <a:extLst>
                <a:ext uri="{FF2B5EF4-FFF2-40B4-BE49-F238E27FC236}">
                  <a16:creationId xmlns:a16="http://schemas.microsoft.com/office/drawing/2014/main" id="{6872D952-9B82-5526-FE10-0D8EAE73FD6B}"/>
                </a:ext>
              </a:extLst>
            </p:cNvPr>
            <p:cNvCxnSpPr>
              <a:cxnSpLocks/>
            </p:cNvCxnSpPr>
            <p:nvPr/>
          </p:nvCxnSpPr>
          <p:spPr>
            <a:xfrm flipH="1">
              <a:off x="3200400" y="5079161"/>
              <a:ext cx="624853" cy="69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4CA02C1-591B-BADC-4E82-F1DF6098E055}"/>
              </a:ext>
            </a:extLst>
          </p:cNvPr>
          <p:cNvGrpSpPr/>
          <p:nvPr/>
        </p:nvGrpSpPr>
        <p:grpSpPr>
          <a:xfrm>
            <a:off x="3037166" y="4199761"/>
            <a:ext cx="2417074" cy="1571995"/>
            <a:chOff x="3441426" y="4199761"/>
            <a:chExt cx="2417074" cy="1571995"/>
          </a:xfrm>
        </p:grpSpPr>
        <p:pic>
          <p:nvPicPr>
            <p:cNvPr id="7" name="Graphic 6" descr="Road with solid fill">
              <a:extLst>
                <a:ext uri="{FF2B5EF4-FFF2-40B4-BE49-F238E27FC236}">
                  <a16:creationId xmlns:a16="http://schemas.microsoft.com/office/drawing/2014/main" id="{0D53EBEE-933E-B837-340E-DBD2EE8352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4100" y="4199761"/>
              <a:ext cx="914400" cy="914400"/>
            </a:xfrm>
            <a:prstGeom prst="rect">
              <a:avLst/>
            </a:prstGeom>
          </p:spPr>
        </p:pic>
        <p:cxnSp>
          <p:nvCxnSpPr>
            <p:cNvPr id="27" name="Straight Arrow Connector 26">
              <a:extLst>
                <a:ext uri="{FF2B5EF4-FFF2-40B4-BE49-F238E27FC236}">
                  <a16:creationId xmlns:a16="http://schemas.microsoft.com/office/drawing/2014/main" id="{B6DEF952-43BA-B708-9C6C-B66FFB6CFC63}"/>
                </a:ext>
              </a:extLst>
            </p:cNvPr>
            <p:cNvCxnSpPr>
              <a:cxnSpLocks/>
            </p:cNvCxnSpPr>
            <p:nvPr/>
          </p:nvCxnSpPr>
          <p:spPr>
            <a:xfrm flipH="1">
              <a:off x="3441426" y="4966155"/>
              <a:ext cx="1443700" cy="805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C7EC6E55-F4BC-025F-48B2-B4B89AABA0D8}"/>
              </a:ext>
            </a:extLst>
          </p:cNvPr>
          <p:cNvSpPr txBox="1"/>
          <p:nvPr/>
        </p:nvSpPr>
        <p:spPr>
          <a:xfrm>
            <a:off x="1475193" y="5213116"/>
            <a:ext cx="344646" cy="169277"/>
          </a:xfrm>
          <a:prstGeom prst="rect">
            <a:avLst/>
          </a:prstGeom>
          <a:solidFill>
            <a:schemeClr val="bg1"/>
          </a:solidFill>
        </p:spPr>
        <p:txBody>
          <a:bodyPr wrap="none" lIns="0" tIns="0" rIns="0" bIns="0" rtlCol="0" anchor="b">
            <a:spAutoFit/>
          </a:bodyPr>
          <a:lstStyle/>
          <a:p>
            <a:pPr algn="l"/>
            <a:r>
              <a:rPr lang="en-IE" sz="1100" dirty="0">
                <a:latin typeface="+mn-lt"/>
              </a:rPr>
              <a:t>0.05 l</a:t>
            </a:r>
          </a:p>
        </p:txBody>
      </p:sp>
      <p:sp>
        <p:nvSpPr>
          <p:cNvPr id="35" name="TextBox 34">
            <a:extLst>
              <a:ext uri="{FF2B5EF4-FFF2-40B4-BE49-F238E27FC236}">
                <a16:creationId xmlns:a16="http://schemas.microsoft.com/office/drawing/2014/main" id="{357ABE43-5745-47C5-7F87-C6AFEBFBA8C3}"/>
              </a:ext>
            </a:extLst>
          </p:cNvPr>
          <p:cNvSpPr txBox="1"/>
          <p:nvPr/>
        </p:nvSpPr>
        <p:spPr>
          <a:xfrm>
            <a:off x="2374875" y="5054746"/>
            <a:ext cx="588303" cy="169277"/>
          </a:xfrm>
          <a:prstGeom prst="rect">
            <a:avLst/>
          </a:prstGeom>
          <a:solidFill>
            <a:schemeClr val="bg1"/>
          </a:solidFill>
        </p:spPr>
        <p:txBody>
          <a:bodyPr wrap="none" lIns="0" tIns="0" rIns="0" bIns="0" rtlCol="0" anchor="b">
            <a:spAutoFit/>
          </a:bodyPr>
          <a:lstStyle/>
          <a:p>
            <a:pPr algn="l"/>
            <a:r>
              <a:rPr lang="en-IE" sz="1100" dirty="0">
                <a:latin typeface="+mn-lt"/>
              </a:rPr>
              <a:t>1/250000</a:t>
            </a:r>
          </a:p>
        </p:txBody>
      </p:sp>
      <p:sp>
        <p:nvSpPr>
          <p:cNvPr id="36" name="TextBox 35">
            <a:extLst>
              <a:ext uri="{FF2B5EF4-FFF2-40B4-BE49-F238E27FC236}">
                <a16:creationId xmlns:a16="http://schemas.microsoft.com/office/drawing/2014/main" id="{0FA4327A-6606-6DDB-D9BA-61B61D514CB4}"/>
              </a:ext>
            </a:extLst>
          </p:cNvPr>
          <p:cNvSpPr txBox="1"/>
          <p:nvPr/>
        </p:nvSpPr>
        <p:spPr>
          <a:xfrm>
            <a:off x="2801987" y="5224023"/>
            <a:ext cx="940963" cy="169277"/>
          </a:xfrm>
          <a:prstGeom prst="rect">
            <a:avLst/>
          </a:prstGeom>
          <a:solidFill>
            <a:schemeClr val="bg1"/>
          </a:solidFill>
        </p:spPr>
        <p:txBody>
          <a:bodyPr wrap="none" lIns="0" tIns="0" rIns="0" bIns="0" rtlCol="0" anchor="b">
            <a:spAutoFit/>
          </a:bodyPr>
          <a:lstStyle/>
          <a:p>
            <a:pPr algn="l"/>
            <a:r>
              <a:rPr lang="en-IE" sz="1100" dirty="0">
                <a:latin typeface="+mn-lt"/>
              </a:rPr>
              <a:t>1000 h/250000</a:t>
            </a:r>
          </a:p>
        </p:txBody>
      </p:sp>
      <p:sp>
        <p:nvSpPr>
          <p:cNvPr id="37" name="TextBox 36">
            <a:extLst>
              <a:ext uri="{FF2B5EF4-FFF2-40B4-BE49-F238E27FC236}">
                <a16:creationId xmlns:a16="http://schemas.microsoft.com/office/drawing/2014/main" id="{155B3F6C-DAF4-00EA-5790-BABF505522F9}"/>
              </a:ext>
            </a:extLst>
          </p:cNvPr>
          <p:cNvSpPr txBox="1"/>
          <p:nvPr/>
        </p:nvSpPr>
        <p:spPr>
          <a:xfrm>
            <a:off x="3501813" y="5390597"/>
            <a:ext cx="711733" cy="169277"/>
          </a:xfrm>
          <a:prstGeom prst="rect">
            <a:avLst/>
          </a:prstGeom>
          <a:solidFill>
            <a:schemeClr val="bg1"/>
          </a:solidFill>
        </p:spPr>
        <p:txBody>
          <a:bodyPr wrap="none" lIns="0" tIns="0" rIns="0" bIns="0" rtlCol="0" anchor="b">
            <a:spAutoFit/>
          </a:bodyPr>
          <a:lstStyle/>
          <a:p>
            <a:pPr algn="l"/>
            <a:r>
              <a:rPr lang="en-IE" sz="1100" dirty="0">
                <a:latin typeface="+mn-lt"/>
              </a:rPr>
              <a:t>0.0008 m-a</a:t>
            </a:r>
          </a:p>
        </p:txBody>
      </p:sp>
      <p:grpSp>
        <p:nvGrpSpPr>
          <p:cNvPr id="65" name="Group 64">
            <a:extLst>
              <a:ext uri="{FF2B5EF4-FFF2-40B4-BE49-F238E27FC236}">
                <a16:creationId xmlns:a16="http://schemas.microsoft.com/office/drawing/2014/main" id="{328FD09D-77D2-FD98-77DD-07311EC713F9}"/>
              </a:ext>
            </a:extLst>
          </p:cNvPr>
          <p:cNvGrpSpPr/>
          <p:nvPr/>
        </p:nvGrpSpPr>
        <p:grpSpPr>
          <a:xfrm>
            <a:off x="2232929" y="2699426"/>
            <a:ext cx="1426811" cy="1500335"/>
            <a:chOff x="2637189" y="2699426"/>
            <a:chExt cx="1426811" cy="1500335"/>
          </a:xfrm>
        </p:grpSpPr>
        <p:pic>
          <p:nvPicPr>
            <p:cNvPr id="46" name="Graphic 45" descr="Electric Tower with solid fill">
              <a:extLst>
                <a:ext uri="{FF2B5EF4-FFF2-40B4-BE49-F238E27FC236}">
                  <a16:creationId xmlns:a16="http://schemas.microsoft.com/office/drawing/2014/main" id="{0451E35D-F21A-8161-6363-F6243936B4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37189" y="2699426"/>
              <a:ext cx="914400" cy="914400"/>
            </a:xfrm>
            <a:prstGeom prst="rect">
              <a:avLst/>
            </a:prstGeom>
          </p:spPr>
        </p:pic>
        <p:pic>
          <p:nvPicPr>
            <p:cNvPr id="48" name="Graphic 47" descr="High voltage with solid fill">
              <a:extLst>
                <a:ext uri="{FF2B5EF4-FFF2-40B4-BE49-F238E27FC236}">
                  <a16:creationId xmlns:a16="http://schemas.microsoft.com/office/drawing/2014/main" id="{08BB2815-6FAB-3272-823E-CB3EF575A16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29725" y="3134662"/>
              <a:ext cx="343135" cy="343135"/>
            </a:xfrm>
            <a:prstGeom prst="rect">
              <a:avLst/>
            </a:prstGeom>
          </p:spPr>
        </p:pic>
        <p:cxnSp>
          <p:nvCxnSpPr>
            <p:cNvPr id="49" name="Straight Arrow Connector 48">
              <a:extLst>
                <a:ext uri="{FF2B5EF4-FFF2-40B4-BE49-F238E27FC236}">
                  <a16:creationId xmlns:a16="http://schemas.microsoft.com/office/drawing/2014/main" id="{117A2836-DDA2-A28E-0477-597E01C26131}"/>
                </a:ext>
              </a:extLst>
            </p:cNvPr>
            <p:cNvCxnSpPr>
              <a:cxnSpLocks/>
            </p:cNvCxnSpPr>
            <p:nvPr/>
          </p:nvCxnSpPr>
          <p:spPr>
            <a:xfrm>
              <a:off x="3084396" y="3657600"/>
              <a:ext cx="0" cy="542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41BD6F4-0108-DB8D-94D8-76273D1FE7A5}"/>
                </a:ext>
              </a:extLst>
            </p:cNvPr>
            <p:cNvCxnSpPr>
              <a:cxnSpLocks/>
            </p:cNvCxnSpPr>
            <p:nvPr/>
          </p:nvCxnSpPr>
          <p:spPr>
            <a:xfrm>
              <a:off x="3525253" y="3657600"/>
              <a:ext cx="538747" cy="542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E16809F-CB8D-4AE9-6371-E92E2B01F5E0}"/>
              </a:ext>
            </a:extLst>
          </p:cNvPr>
          <p:cNvGrpSpPr/>
          <p:nvPr/>
        </p:nvGrpSpPr>
        <p:grpSpPr>
          <a:xfrm>
            <a:off x="983816" y="1558557"/>
            <a:ext cx="3660174" cy="2684978"/>
            <a:chOff x="1388076" y="1558557"/>
            <a:chExt cx="3660174" cy="2684978"/>
          </a:xfrm>
        </p:grpSpPr>
        <p:cxnSp>
          <p:nvCxnSpPr>
            <p:cNvPr id="41" name="Straight Arrow Connector 40">
              <a:extLst>
                <a:ext uri="{FF2B5EF4-FFF2-40B4-BE49-F238E27FC236}">
                  <a16:creationId xmlns:a16="http://schemas.microsoft.com/office/drawing/2014/main" id="{5A29758F-B74A-8286-8BEC-3FC3F44911F2}"/>
                </a:ext>
              </a:extLst>
            </p:cNvPr>
            <p:cNvCxnSpPr>
              <a:cxnSpLocks/>
            </p:cNvCxnSpPr>
            <p:nvPr/>
          </p:nvCxnSpPr>
          <p:spPr>
            <a:xfrm flipH="1">
              <a:off x="1388076" y="2472957"/>
              <a:ext cx="1165800" cy="169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Oil Rig with solid fill">
              <a:extLst>
                <a:ext uri="{FF2B5EF4-FFF2-40B4-BE49-F238E27FC236}">
                  <a16:creationId xmlns:a16="http://schemas.microsoft.com/office/drawing/2014/main" id="{BFF81F08-3C58-2334-5C6F-E3859269C7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24021" y="1558557"/>
              <a:ext cx="914400" cy="914400"/>
            </a:xfrm>
            <a:prstGeom prst="rect">
              <a:avLst/>
            </a:prstGeom>
          </p:spPr>
        </p:pic>
        <p:cxnSp>
          <p:nvCxnSpPr>
            <p:cNvPr id="59" name="Straight Arrow Connector 58">
              <a:extLst>
                <a:ext uri="{FF2B5EF4-FFF2-40B4-BE49-F238E27FC236}">
                  <a16:creationId xmlns:a16="http://schemas.microsoft.com/office/drawing/2014/main" id="{DFD8F580-39B7-681F-F1CF-E1C292FE9C58}"/>
                </a:ext>
              </a:extLst>
            </p:cNvPr>
            <p:cNvCxnSpPr>
              <a:cxnSpLocks/>
            </p:cNvCxnSpPr>
            <p:nvPr/>
          </p:nvCxnSpPr>
          <p:spPr>
            <a:xfrm>
              <a:off x="3084396" y="2466445"/>
              <a:ext cx="0" cy="17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C01C58E-9497-BFD0-7027-17BA7E89F254}"/>
                </a:ext>
              </a:extLst>
            </p:cNvPr>
            <p:cNvCxnSpPr>
              <a:cxnSpLocks/>
            </p:cNvCxnSpPr>
            <p:nvPr/>
          </p:nvCxnSpPr>
          <p:spPr>
            <a:xfrm>
              <a:off x="3606683" y="2406379"/>
              <a:ext cx="1441567" cy="183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1ADF8961-62E5-5E3A-C48A-5CE78CD527D1}"/>
              </a:ext>
            </a:extLst>
          </p:cNvPr>
          <p:cNvSpPr txBox="1"/>
          <p:nvPr/>
        </p:nvSpPr>
        <p:spPr>
          <a:xfrm>
            <a:off x="1363445" y="3149582"/>
            <a:ext cx="461665" cy="169277"/>
          </a:xfrm>
          <a:prstGeom prst="rect">
            <a:avLst/>
          </a:prstGeom>
          <a:solidFill>
            <a:schemeClr val="bg1"/>
          </a:solidFill>
        </p:spPr>
        <p:txBody>
          <a:bodyPr wrap="none" lIns="0" tIns="0" rIns="0" bIns="0" rtlCol="0" anchor="b">
            <a:spAutoFit/>
          </a:bodyPr>
          <a:lstStyle/>
          <a:p>
            <a:pPr algn="l"/>
            <a:r>
              <a:rPr lang="en-IE" sz="1100" dirty="0">
                <a:latin typeface="+mn-lt"/>
              </a:rPr>
              <a:t>0.85 kg</a:t>
            </a:r>
          </a:p>
        </p:txBody>
      </p:sp>
      <p:sp>
        <p:nvSpPr>
          <p:cNvPr id="68" name="TextBox 67">
            <a:extLst>
              <a:ext uri="{FF2B5EF4-FFF2-40B4-BE49-F238E27FC236}">
                <a16:creationId xmlns:a16="http://schemas.microsoft.com/office/drawing/2014/main" id="{566B74F8-7073-B486-5B49-0910E05E5E71}"/>
              </a:ext>
            </a:extLst>
          </p:cNvPr>
          <p:cNvSpPr txBox="1"/>
          <p:nvPr/>
        </p:nvSpPr>
        <p:spPr>
          <a:xfrm>
            <a:off x="2392173" y="3823446"/>
            <a:ext cx="634789" cy="169277"/>
          </a:xfrm>
          <a:prstGeom prst="rect">
            <a:avLst/>
          </a:prstGeom>
          <a:solidFill>
            <a:schemeClr val="bg1"/>
          </a:solidFill>
        </p:spPr>
        <p:txBody>
          <a:bodyPr wrap="none" lIns="0" tIns="0" rIns="0" bIns="0" rtlCol="0" anchor="b">
            <a:spAutoFit/>
          </a:bodyPr>
          <a:lstStyle/>
          <a:p>
            <a:pPr algn="l"/>
            <a:r>
              <a:rPr lang="en-IE" sz="1100" dirty="0">
                <a:latin typeface="+mn-lt"/>
              </a:rPr>
              <a:t>1000 kWh</a:t>
            </a:r>
          </a:p>
        </p:txBody>
      </p:sp>
      <p:sp>
        <p:nvSpPr>
          <p:cNvPr id="69" name="TextBox 68">
            <a:extLst>
              <a:ext uri="{FF2B5EF4-FFF2-40B4-BE49-F238E27FC236}">
                <a16:creationId xmlns:a16="http://schemas.microsoft.com/office/drawing/2014/main" id="{866FA18D-03C8-7F49-B706-FC9DC1610F5E}"/>
              </a:ext>
            </a:extLst>
          </p:cNvPr>
          <p:cNvSpPr txBox="1"/>
          <p:nvPr/>
        </p:nvSpPr>
        <p:spPr>
          <a:xfrm>
            <a:off x="3140512" y="3782131"/>
            <a:ext cx="556243" cy="169277"/>
          </a:xfrm>
          <a:prstGeom prst="rect">
            <a:avLst/>
          </a:prstGeom>
          <a:solidFill>
            <a:schemeClr val="bg1"/>
          </a:solidFill>
        </p:spPr>
        <p:txBody>
          <a:bodyPr wrap="none" lIns="0" tIns="0" rIns="0" bIns="0" rtlCol="0" anchor="b">
            <a:spAutoFit/>
          </a:bodyPr>
          <a:lstStyle/>
          <a:p>
            <a:pPr algn="l"/>
            <a:r>
              <a:rPr lang="en-IE" sz="1100" dirty="0">
                <a:latin typeface="+mn-lt"/>
              </a:rPr>
              <a:t>100 kWh</a:t>
            </a:r>
          </a:p>
        </p:txBody>
      </p:sp>
      <p:sp>
        <p:nvSpPr>
          <p:cNvPr id="70" name="TextBox 69">
            <a:extLst>
              <a:ext uri="{FF2B5EF4-FFF2-40B4-BE49-F238E27FC236}">
                <a16:creationId xmlns:a16="http://schemas.microsoft.com/office/drawing/2014/main" id="{9DD5F1AC-0908-357A-C692-28C671AE0D47}"/>
              </a:ext>
            </a:extLst>
          </p:cNvPr>
          <p:cNvSpPr txBox="1"/>
          <p:nvPr/>
        </p:nvSpPr>
        <p:spPr>
          <a:xfrm>
            <a:off x="3742950" y="3167052"/>
            <a:ext cx="423193" cy="169277"/>
          </a:xfrm>
          <a:prstGeom prst="rect">
            <a:avLst/>
          </a:prstGeom>
          <a:solidFill>
            <a:schemeClr val="bg1"/>
          </a:solidFill>
        </p:spPr>
        <p:txBody>
          <a:bodyPr wrap="none" lIns="0" tIns="0" rIns="0" bIns="0" rtlCol="0" anchor="b">
            <a:spAutoFit/>
          </a:bodyPr>
          <a:lstStyle/>
          <a:p>
            <a:pPr algn="l"/>
            <a:r>
              <a:rPr lang="en-IE" sz="1100" dirty="0">
                <a:latin typeface="+mn-lt"/>
              </a:rPr>
              <a:t>100 kg</a:t>
            </a:r>
          </a:p>
        </p:txBody>
      </p:sp>
      <p:sp>
        <p:nvSpPr>
          <p:cNvPr id="71" name="TextBox 70">
            <a:extLst>
              <a:ext uri="{FF2B5EF4-FFF2-40B4-BE49-F238E27FC236}">
                <a16:creationId xmlns:a16="http://schemas.microsoft.com/office/drawing/2014/main" id="{1C7C8A99-AA5B-FAFC-DC3D-F19CFCC6030B}"/>
              </a:ext>
            </a:extLst>
          </p:cNvPr>
          <p:cNvSpPr txBox="1"/>
          <p:nvPr/>
        </p:nvSpPr>
        <p:spPr>
          <a:xfrm>
            <a:off x="2713068" y="2460916"/>
            <a:ext cx="383118" cy="169277"/>
          </a:xfrm>
          <a:prstGeom prst="rect">
            <a:avLst/>
          </a:prstGeom>
          <a:solidFill>
            <a:schemeClr val="bg1"/>
          </a:solidFill>
        </p:spPr>
        <p:txBody>
          <a:bodyPr wrap="none" lIns="0" tIns="0" rIns="0" bIns="0" rtlCol="0" anchor="b">
            <a:spAutoFit/>
          </a:bodyPr>
          <a:lstStyle/>
          <a:p>
            <a:pPr algn="l"/>
            <a:r>
              <a:rPr lang="en-IE" sz="1100" dirty="0"/>
              <a:t>0.5 kg</a:t>
            </a:r>
            <a:endParaRPr lang="en-IE" sz="1100" dirty="0">
              <a:latin typeface="+mn-lt"/>
            </a:endParaRPr>
          </a:p>
        </p:txBody>
      </p:sp>
      <p:graphicFrame>
        <p:nvGraphicFramePr>
          <p:cNvPr id="72" name="Table 51">
            <a:extLst>
              <a:ext uri="{FF2B5EF4-FFF2-40B4-BE49-F238E27FC236}">
                <a16:creationId xmlns:a16="http://schemas.microsoft.com/office/drawing/2014/main" id="{B66398F1-1F3B-A8A6-C843-15EB34F2E875}"/>
              </a:ext>
            </a:extLst>
          </p:cNvPr>
          <p:cNvGraphicFramePr>
            <a:graphicFrameLocks noGrp="1"/>
          </p:cNvGraphicFramePr>
          <p:nvPr>
            <p:extLst>
              <p:ext uri="{D42A27DB-BD31-4B8C-83A1-F6EECF244321}">
                <p14:modId xmlns:p14="http://schemas.microsoft.com/office/powerpoint/2010/main" val="3515346313"/>
              </p:ext>
            </p:extLst>
          </p:nvPr>
        </p:nvGraphicFramePr>
        <p:xfrm>
          <a:off x="7392000" y="1380539"/>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123" name="Group 122">
            <a:extLst>
              <a:ext uri="{FF2B5EF4-FFF2-40B4-BE49-F238E27FC236}">
                <a16:creationId xmlns:a16="http://schemas.microsoft.com/office/drawing/2014/main" id="{5BE453AB-1E5C-F65C-D608-D8F815BD8EB8}"/>
              </a:ext>
            </a:extLst>
          </p:cNvPr>
          <p:cNvGrpSpPr/>
          <p:nvPr/>
        </p:nvGrpSpPr>
        <p:grpSpPr>
          <a:xfrm>
            <a:off x="1538115" y="2526806"/>
            <a:ext cx="947154" cy="1935354"/>
            <a:chOff x="1538115" y="2526806"/>
            <a:chExt cx="947154" cy="1935354"/>
          </a:xfrm>
        </p:grpSpPr>
        <p:pic>
          <p:nvPicPr>
            <p:cNvPr id="113" name="Picture 112" descr="A black and white logo&#10;&#10;Description automatically generated">
              <a:extLst>
                <a:ext uri="{FF2B5EF4-FFF2-40B4-BE49-F238E27FC236}">
                  <a16:creationId xmlns:a16="http://schemas.microsoft.com/office/drawing/2014/main" id="{7B89C8F6-695C-C0F2-E8A5-4D484C6F59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8115" y="3598957"/>
              <a:ext cx="731520" cy="731520"/>
            </a:xfrm>
            <a:prstGeom prst="rect">
              <a:avLst/>
            </a:prstGeom>
          </p:spPr>
        </p:pic>
        <p:cxnSp>
          <p:nvCxnSpPr>
            <p:cNvPr id="116" name="Straight Arrow Connector 115">
              <a:extLst>
                <a:ext uri="{FF2B5EF4-FFF2-40B4-BE49-F238E27FC236}">
                  <a16:creationId xmlns:a16="http://schemas.microsoft.com/office/drawing/2014/main" id="{36CF6C73-81DD-2F52-8C88-365030BE59F4}"/>
                </a:ext>
              </a:extLst>
            </p:cNvPr>
            <p:cNvCxnSpPr>
              <a:cxnSpLocks/>
            </p:cNvCxnSpPr>
            <p:nvPr/>
          </p:nvCxnSpPr>
          <p:spPr>
            <a:xfrm flipH="1">
              <a:off x="2061974" y="3388046"/>
              <a:ext cx="283391" cy="26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52AC86D-6BA6-2F6A-7884-620399E80D81}"/>
                </a:ext>
              </a:extLst>
            </p:cNvPr>
            <p:cNvCxnSpPr>
              <a:cxnSpLocks/>
            </p:cNvCxnSpPr>
            <p:nvPr/>
          </p:nvCxnSpPr>
          <p:spPr>
            <a:xfrm flipH="1">
              <a:off x="1947772" y="2526806"/>
              <a:ext cx="378870" cy="104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5DBA10B-18D5-3EE5-98FA-F524AB883D20}"/>
                </a:ext>
              </a:extLst>
            </p:cNvPr>
            <p:cNvCxnSpPr>
              <a:cxnSpLocks/>
            </p:cNvCxnSpPr>
            <p:nvPr/>
          </p:nvCxnSpPr>
          <p:spPr>
            <a:xfrm>
              <a:off x="1998695" y="4284481"/>
              <a:ext cx="219988" cy="177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9DD8CBF-390C-31D7-66FB-B3C8054E568F}"/>
                </a:ext>
              </a:extLst>
            </p:cNvPr>
            <p:cNvCxnSpPr>
              <a:cxnSpLocks/>
              <a:endCxn id="125" idx="3"/>
            </p:cNvCxnSpPr>
            <p:nvPr/>
          </p:nvCxnSpPr>
          <p:spPr>
            <a:xfrm flipV="1">
              <a:off x="2198785" y="3534103"/>
              <a:ext cx="286484" cy="23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9F7AE882-841B-7A2E-9492-EE4D545C2C86}"/>
              </a:ext>
            </a:extLst>
          </p:cNvPr>
          <p:cNvSpPr txBox="1"/>
          <p:nvPr/>
        </p:nvSpPr>
        <p:spPr>
          <a:xfrm>
            <a:off x="1928712" y="2987349"/>
            <a:ext cx="383118" cy="169277"/>
          </a:xfrm>
          <a:prstGeom prst="rect">
            <a:avLst/>
          </a:prstGeom>
          <a:solidFill>
            <a:schemeClr val="bg1"/>
          </a:solidFill>
        </p:spPr>
        <p:txBody>
          <a:bodyPr wrap="none" lIns="0" tIns="0" rIns="0" bIns="0" rtlCol="0" anchor="b">
            <a:spAutoFit/>
          </a:bodyPr>
          <a:lstStyle/>
          <a:p>
            <a:pPr algn="l"/>
            <a:r>
              <a:rPr lang="en-IE" sz="1100" dirty="0">
                <a:latin typeface="+mn-lt"/>
              </a:rPr>
              <a:t>0.8 kg</a:t>
            </a:r>
          </a:p>
        </p:txBody>
      </p:sp>
      <p:sp>
        <p:nvSpPr>
          <p:cNvPr id="125" name="TextBox 124">
            <a:extLst>
              <a:ext uri="{FF2B5EF4-FFF2-40B4-BE49-F238E27FC236}">
                <a16:creationId xmlns:a16="http://schemas.microsoft.com/office/drawing/2014/main" id="{0471E230-AA0B-9A85-763B-E85A983EADC9}"/>
              </a:ext>
            </a:extLst>
          </p:cNvPr>
          <p:cNvSpPr txBox="1"/>
          <p:nvPr/>
        </p:nvSpPr>
        <p:spPr>
          <a:xfrm>
            <a:off x="2007574" y="3449464"/>
            <a:ext cx="477695" cy="169277"/>
          </a:xfrm>
          <a:prstGeom prst="rect">
            <a:avLst/>
          </a:prstGeom>
          <a:solidFill>
            <a:schemeClr val="bg1"/>
          </a:solidFill>
        </p:spPr>
        <p:txBody>
          <a:bodyPr wrap="none" lIns="0" tIns="0" rIns="0" bIns="0" rtlCol="0" anchor="b">
            <a:spAutoFit/>
          </a:bodyPr>
          <a:lstStyle/>
          <a:p>
            <a:pPr algn="l"/>
            <a:r>
              <a:rPr lang="en-IE" sz="1100" dirty="0">
                <a:latin typeface="+mn-lt"/>
              </a:rPr>
              <a:t>10 kWh</a:t>
            </a:r>
          </a:p>
        </p:txBody>
      </p:sp>
      <p:sp>
        <p:nvSpPr>
          <p:cNvPr id="126" name="TextBox 125">
            <a:extLst>
              <a:ext uri="{FF2B5EF4-FFF2-40B4-BE49-F238E27FC236}">
                <a16:creationId xmlns:a16="http://schemas.microsoft.com/office/drawing/2014/main" id="{23579F0F-F81C-AA44-B1AC-7BC4972E478E}"/>
              </a:ext>
            </a:extLst>
          </p:cNvPr>
          <p:cNvSpPr txBox="1"/>
          <p:nvPr/>
        </p:nvSpPr>
        <p:spPr>
          <a:xfrm>
            <a:off x="1619993" y="4342082"/>
            <a:ext cx="423193" cy="169277"/>
          </a:xfrm>
          <a:prstGeom prst="rect">
            <a:avLst/>
          </a:prstGeom>
          <a:solidFill>
            <a:schemeClr val="bg1"/>
          </a:solidFill>
        </p:spPr>
        <p:txBody>
          <a:bodyPr wrap="none" lIns="0" tIns="0" rIns="0" bIns="0" rtlCol="0" anchor="b">
            <a:spAutoFit/>
          </a:bodyPr>
          <a:lstStyle/>
          <a:p>
            <a:pPr algn="l"/>
            <a:r>
              <a:rPr lang="en-IE" sz="1100" dirty="0">
                <a:latin typeface="+mn-lt"/>
              </a:rPr>
              <a:t>900 kg</a:t>
            </a:r>
          </a:p>
        </p:txBody>
      </p:sp>
      <p:grpSp>
        <p:nvGrpSpPr>
          <p:cNvPr id="131" name="!!group35">
            <a:extLst>
              <a:ext uri="{FF2B5EF4-FFF2-40B4-BE49-F238E27FC236}">
                <a16:creationId xmlns:a16="http://schemas.microsoft.com/office/drawing/2014/main" id="{173F8911-8909-352E-D5BD-73A2D04D54DE}"/>
              </a:ext>
            </a:extLst>
          </p:cNvPr>
          <p:cNvGrpSpPr/>
          <p:nvPr/>
        </p:nvGrpSpPr>
        <p:grpSpPr>
          <a:xfrm>
            <a:off x="6408033" y="1464792"/>
            <a:ext cx="888064" cy="4223727"/>
            <a:chOff x="6408033" y="1464792"/>
            <a:chExt cx="888064" cy="4223727"/>
          </a:xfrm>
        </p:grpSpPr>
        <p:pic>
          <p:nvPicPr>
            <p:cNvPr id="77" name="Graphic 76" descr="Road with solid fill">
              <a:extLst>
                <a:ext uri="{FF2B5EF4-FFF2-40B4-BE49-F238E27FC236}">
                  <a16:creationId xmlns:a16="http://schemas.microsoft.com/office/drawing/2014/main" id="{79B8E212-7ED5-613C-F1CE-2CC42DC47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6097" y="3522148"/>
              <a:ext cx="540000" cy="540000"/>
            </a:xfrm>
            <a:prstGeom prst="rect">
              <a:avLst/>
            </a:prstGeom>
          </p:spPr>
        </p:pic>
        <p:sp>
          <p:nvSpPr>
            <p:cNvPr id="73" name="TextBox 72">
              <a:extLst>
                <a:ext uri="{FF2B5EF4-FFF2-40B4-BE49-F238E27FC236}">
                  <a16:creationId xmlns:a16="http://schemas.microsoft.com/office/drawing/2014/main" id="{C21539B9-70AB-D355-E927-F053A98F98BB}"/>
                </a:ext>
              </a:extLst>
            </p:cNvPr>
            <p:cNvSpPr txBox="1"/>
            <p:nvPr/>
          </p:nvSpPr>
          <p:spPr>
            <a:xfrm>
              <a:off x="6408033" y="1464792"/>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79" name="Graphic 78" descr="Wrench with solid fill">
              <a:extLst>
                <a:ext uri="{FF2B5EF4-FFF2-40B4-BE49-F238E27FC236}">
                  <a16:creationId xmlns:a16="http://schemas.microsoft.com/office/drawing/2014/main" id="{BB9C8365-97F2-F1F8-3630-23BB80785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6097" y="3006062"/>
              <a:ext cx="540000" cy="540000"/>
            </a:xfrm>
            <a:prstGeom prst="rect">
              <a:avLst/>
            </a:prstGeom>
          </p:spPr>
        </p:pic>
        <p:pic>
          <p:nvPicPr>
            <p:cNvPr id="80" name="Graphic 79" descr="Car with solid fill">
              <a:extLst>
                <a:ext uri="{FF2B5EF4-FFF2-40B4-BE49-F238E27FC236}">
                  <a16:creationId xmlns:a16="http://schemas.microsoft.com/office/drawing/2014/main" id="{99B1C9F7-DE00-3DC3-5E88-F42743569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6097" y="2489976"/>
              <a:ext cx="540000" cy="540000"/>
            </a:xfrm>
            <a:prstGeom prst="rect">
              <a:avLst/>
            </a:prstGeom>
          </p:spPr>
        </p:pic>
        <p:pic>
          <p:nvPicPr>
            <p:cNvPr id="85" name="Graphic 84" descr="Fuel with solid fill">
              <a:extLst>
                <a:ext uri="{FF2B5EF4-FFF2-40B4-BE49-F238E27FC236}">
                  <a16:creationId xmlns:a16="http://schemas.microsoft.com/office/drawing/2014/main" id="{EB66F3A8-AA69-1E73-1BB1-91AA1E560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6097" y="1973890"/>
              <a:ext cx="540000" cy="540000"/>
            </a:xfrm>
            <a:prstGeom prst="rect">
              <a:avLst/>
            </a:prstGeom>
          </p:spPr>
        </p:pic>
        <p:pic>
          <p:nvPicPr>
            <p:cNvPr id="86" name="Graphic 85" descr="Oil Rig with solid fill">
              <a:extLst>
                <a:ext uri="{FF2B5EF4-FFF2-40B4-BE49-F238E27FC236}">
                  <a16:creationId xmlns:a16="http://schemas.microsoft.com/office/drawing/2014/main" id="{8096756D-6916-6436-1145-518F162F3C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6097" y="5148519"/>
              <a:ext cx="540000" cy="540000"/>
            </a:xfrm>
            <a:prstGeom prst="rect">
              <a:avLst/>
            </a:prstGeom>
          </p:spPr>
        </p:pic>
        <p:grpSp>
          <p:nvGrpSpPr>
            <p:cNvPr id="89" name="Group 88">
              <a:extLst>
                <a:ext uri="{FF2B5EF4-FFF2-40B4-BE49-F238E27FC236}">
                  <a16:creationId xmlns:a16="http://schemas.microsoft.com/office/drawing/2014/main" id="{E377C90B-143A-E1F6-924D-609FB604F2B8}"/>
                </a:ext>
              </a:extLst>
            </p:cNvPr>
            <p:cNvGrpSpPr/>
            <p:nvPr/>
          </p:nvGrpSpPr>
          <p:grpSpPr>
            <a:xfrm>
              <a:off x="6752129" y="4554320"/>
              <a:ext cx="543968" cy="618116"/>
              <a:chOff x="2789589" y="2851826"/>
              <a:chExt cx="1043281" cy="618116"/>
            </a:xfrm>
          </p:grpSpPr>
          <p:pic>
            <p:nvPicPr>
              <p:cNvPr id="87" name="Graphic 86" descr="Electric Tower with solid fill">
                <a:extLst>
                  <a:ext uri="{FF2B5EF4-FFF2-40B4-BE49-F238E27FC236}">
                    <a16:creationId xmlns:a16="http://schemas.microsoft.com/office/drawing/2014/main" id="{13015263-F293-1612-BCC1-229F01C660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9589" y="2851826"/>
                <a:ext cx="911943" cy="475488"/>
              </a:xfrm>
              <a:prstGeom prst="rect">
                <a:avLst/>
              </a:prstGeom>
            </p:spPr>
          </p:pic>
          <p:pic>
            <p:nvPicPr>
              <p:cNvPr id="88" name="Graphic 87" descr="High voltage with solid fill">
                <a:extLst>
                  <a:ext uri="{FF2B5EF4-FFF2-40B4-BE49-F238E27FC236}">
                    <a16:creationId xmlns:a16="http://schemas.microsoft.com/office/drawing/2014/main" id="{73384E30-7172-FF7C-555D-ED91A80519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2123" y="3287062"/>
                <a:ext cx="350747" cy="182880"/>
              </a:xfrm>
              <a:prstGeom prst="rect">
                <a:avLst/>
              </a:prstGeom>
            </p:spPr>
          </p:pic>
        </p:grpSp>
        <p:pic>
          <p:nvPicPr>
            <p:cNvPr id="109" name="Picture 108" descr="A black and white logo&#10;&#10;Description automatically generated">
              <a:extLst>
                <a:ext uri="{FF2B5EF4-FFF2-40B4-BE49-F238E27FC236}">
                  <a16:creationId xmlns:a16="http://schemas.microsoft.com/office/drawing/2014/main" id="{7117FDFB-35F0-4384-3406-76C982C8E47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56097" y="4038234"/>
              <a:ext cx="540000" cy="540000"/>
            </a:xfrm>
            <a:prstGeom prst="rect">
              <a:avLst/>
            </a:prstGeom>
          </p:spPr>
        </p:pic>
      </p:grpSp>
      <p:grpSp>
        <p:nvGrpSpPr>
          <p:cNvPr id="130" name="!!group129">
            <a:extLst>
              <a:ext uri="{FF2B5EF4-FFF2-40B4-BE49-F238E27FC236}">
                <a16:creationId xmlns:a16="http://schemas.microsoft.com/office/drawing/2014/main" id="{959CD012-4456-912D-32B0-2770ACD8C9D6}"/>
              </a:ext>
            </a:extLst>
          </p:cNvPr>
          <p:cNvGrpSpPr/>
          <p:nvPr/>
        </p:nvGrpSpPr>
        <p:grpSpPr>
          <a:xfrm>
            <a:off x="7391999" y="426838"/>
            <a:ext cx="4287266" cy="907970"/>
            <a:chOff x="7391999" y="426838"/>
            <a:chExt cx="4287266" cy="907970"/>
          </a:xfrm>
        </p:grpSpPr>
        <p:pic>
          <p:nvPicPr>
            <p:cNvPr id="99" name="Graphic 98" descr="Road with solid fill">
              <a:extLst>
                <a:ext uri="{FF2B5EF4-FFF2-40B4-BE49-F238E27FC236}">
                  <a16:creationId xmlns:a16="http://schemas.microsoft.com/office/drawing/2014/main" id="{3CB90A46-CA09-38A1-F722-4F410ACF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78349" y="774902"/>
              <a:ext cx="540000" cy="540000"/>
            </a:xfrm>
            <a:prstGeom prst="rect">
              <a:avLst/>
            </a:prstGeom>
          </p:spPr>
        </p:pic>
        <p:sp>
          <p:nvSpPr>
            <p:cNvPr id="100" name="TextBox 99">
              <a:extLst>
                <a:ext uri="{FF2B5EF4-FFF2-40B4-BE49-F238E27FC236}">
                  <a16:creationId xmlns:a16="http://schemas.microsoft.com/office/drawing/2014/main" id="{6E5F171B-E303-9D5A-1808-40C6BB3D7400}"/>
                </a:ext>
              </a:extLst>
            </p:cNvPr>
            <p:cNvSpPr txBox="1"/>
            <p:nvPr/>
          </p:nvSpPr>
          <p:spPr>
            <a:xfrm rot="16200000">
              <a:off x="7194189" y="624648"/>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01" name="Graphic 100" descr="Wrench with solid fill">
              <a:extLst>
                <a:ext uri="{FF2B5EF4-FFF2-40B4-BE49-F238E27FC236}">
                  <a16:creationId xmlns:a16="http://schemas.microsoft.com/office/drawing/2014/main" id="{8D166B91-8C66-4DCC-6F97-59FA0C703C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4140" y="774902"/>
              <a:ext cx="540000" cy="540000"/>
            </a:xfrm>
            <a:prstGeom prst="rect">
              <a:avLst/>
            </a:prstGeom>
          </p:spPr>
        </p:pic>
        <p:pic>
          <p:nvPicPr>
            <p:cNvPr id="102" name="Graphic 101" descr="Car with solid fill">
              <a:extLst>
                <a:ext uri="{FF2B5EF4-FFF2-40B4-BE49-F238E27FC236}">
                  <a16:creationId xmlns:a16="http://schemas.microsoft.com/office/drawing/2014/main" id="{E0FC95ED-0814-0108-31CF-DD21572A2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0318" y="794808"/>
              <a:ext cx="540000" cy="540000"/>
            </a:xfrm>
            <a:prstGeom prst="rect">
              <a:avLst/>
            </a:prstGeom>
          </p:spPr>
        </p:pic>
        <p:pic>
          <p:nvPicPr>
            <p:cNvPr id="103" name="Graphic 102" descr="Fuel with solid fill">
              <a:extLst>
                <a:ext uri="{FF2B5EF4-FFF2-40B4-BE49-F238E27FC236}">
                  <a16:creationId xmlns:a16="http://schemas.microsoft.com/office/drawing/2014/main" id="{F3BA7783-0C89-680B-3D4F-E151523F70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9404" y="774902"/>
              <a:ext cx="540000" cy="540000"/>
            </a:xfrm>
            <a:prstGeom prst="rect">
              <a:avLst/>
            </a:prstGeom>
          </p:spPr>
        </p:pic>
        <p:pic>
          <p:nvPicPr>
            <p:cNvPr id="104" name="Graphic 103" descr="Oil Rig with solid fill">
              <a:extLst>
                <a:ext uri="{FF2B5EF4-FFF2-40B4-BE49-F238E27FC236}">
                  <a16:creationId xmlns:a16="http://schemas.microsoft.com/office/drawing/2014/main" id="{FA6F74F4-5B89-4069-5BFF-879D3B2D8F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39265" y="774902"/>
              <a:ext cx="540000" cy="540000"/>
            </a:xfrm>
            <a:prstGeom prst="rect">
              <a:avLst/>
            </a:prstGeom>
          </p:spPr>
        </p:pic>
        <p:grpSp>
          <p:nvGrpSpPr>
            <p:cNvPr id="105" name="Group 104">
              <a:extLst>
                <a:ext uri="{FF2B5EF4-FFF2-40B4-BE49-F238E27FC236}">
                  <a16:creationId xmlns:a16="http://schemas.microsoft.com/office/drawing/2014/main" id="{DF837587-1C8C-7D4D-589A-31BFDF1DD53D}"/>
                </a:ext>
              </a:extLst>
            </p:cNvPr>
            <p:cNvGrpSpPr/>
            <p:nvPr/>
          </p:nvGrpSpPr>
          <p:grpSpPr>
            <a:xfrm>
              <a:off x="10595297" y="696786"/>
              <a:ext cx="543968" cy="618116"/>
              <a:chOff x="2789589" y="2851826"/>
              <a:chExt cx="1043281" cy="618116"/>
            </a:xfrm>
          </p:grpSpPr>
          <p:pic>
            <p:nvPicPr>
              <p:cNvPr id="106" name="Graphic 105" descr="Electric Tower with solid fill">
                <a:extLst>
                  <a:ext uri="{FF2B5EF4-FFF2-40B4-BE49-F238E27FC236}">
                    <a16:creationId xmlns:a16="http://schemas.microsoft.com/office/drawing/2014/main" id="{EBE45EB4-0A47-2A26-B6B0-7AD040F210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9589" y="2851826"/>
                <a:ext cx="911943" cy="475488"/>
              </a:xfrm>
              <a:prstGeom prst="rect">
                <a:avLst/>
              </a:prstGeom>
            </p:spPr>
          </p:pic>
          <p:pic>
            <p:nvPicPr>
              <p:cNvPr id="107" name="Graphic 106" descr="High voltage with solid fill">
                <a:extLst>
                  <a:ext uri="{FF2B5EF4-FFF2-40B4-BE49-F238E27FC236}">
                    <a16:creationId xmlns:a16="http://schemas.microsoft.com/office/drawing/2014/main" id="{C04530EA-9589-C804-6929-39C4ABFBFC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2123" y="3287062"/>
                <a:ext cx="350747" cy="182880"/>
              </a:xfrm>
              <a:prstGeom prst="rect">
                <a:avLst/>
              </a:prstGeom>
            </p:spPr>
          </p:pic>
        </p:grpSp>
        <p:pic>
          <p:nvPicPr>
            <p:cNvPr id="127" name="Picture 126" descr="A black and white logo&#10;&#10;Description automatically generated">
              <a:extLst>
                <a:ext uri="{FF2B5EF4-FFF2-40B4-BE49-F238E27FC236}">
                  <a16:creationId xmlns:a16="http://schemas.microsoft.com/office/drawing/2014/main" id="{2E138C12-092E-ABB2-C366-5519F575DF2E}"/>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92998" y="760929"/>
              <a:ext cx="540000" cy="540000"/>
            </a:xfrm>
            <a:prstGeom prst="rect">
              <a:avLst/>
            </a:prstGeom>
          </p:spPr>
        </p:pic>
      </p:grpSp>
      <p:sp>
        <p:nvSpPr>
          <p:cNvPr id="129" name="Arrow: Right 128">
            <a:extLst>
              <a:ext uri="{FF2B5EF4-FFF2-40B4-BE49-F238E27FC236}">
                <a16:creationId xmlns:a16="http://schemas.microsoft.com/office/drawing/2014/main" id="{4F3F0EA3-56E2-B353-C1F9-983FDD2BE5FD}"/>
              </a:ext>
            </a:extLst>
          </p:cNvPr>
          <p:cNvSpPr/>
          <p:nvPr/>
        </p:nvSpPr>
        <p:spPr>
          <a:xfrm>
            <a:off x="5480293" y="2658480"/>
            <a:ext cx="953215" cy="1585055"/>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8" name="TextBox 7">
            <a:extLst>
              <a:ext uri="{FF2B5EF4-FFF2-40B4-BE49-F238E27FC236}">
                <a16:creationId xmlns:a16="http://schemas.microsoft.com/office/drawing/2014/main" id="{CA38BF0D-0AF6-1A13-0570-A18E1C22BB2F}"/>
              </a:ext>
            </a:extLst>
          </p:cNvPr>
          <p:cNvSpPr txBox="1"/>
          <p:nvPr/>
        </p:nvSpPr>
        <p:spPr>
          <a:xfrm>
            <a:off x="2180112" y="3644990"/>
            <a:ext cx="461665" cy="169277"/>
          </a:xfrm>
          <a:prstGeom prst="rect">
            <a:avLst/>
          </a:prstGeom>
          <a:solidFill>
            <a:schemeClr val="bg1"/>
          </a:solidFill>
        </p:spPr>
        <p:txBody>
          <a:bodyPr wrap="none" lIns="0" tIns="0" rIns="0" bIns="0" rtlCol="0" anchor="b">
            <a:spAutoFit/>
          </a:bodyPr>
          <a:lstStyle/>
          <a:p>
            <a:pPr algn="l"/>
            <a:r>
              <a:rPr lang="en-IE" sz="1100" dirty="0">
                <a:latin typeface="+mn-lt"/>
              </a:rPr>
              <a:t>0.01 kg</a:t>
            </a:r>
          </a:p>
        </p:txBody>
      </p:sp>
    </p:spTree>
    <p:extLst>
      <p:ext uri="{BB962C8B-B14F-4D97-AF65-F5344CB8AC3E}">
        <p14:creationId xmlns:p14="http://schemas.microsoft.com/office/powerpoint/2010/main" val="36994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3"/>
                                        </p:tgtEl>
                                        <p:attrNameLst>
                                          <p:attrName>style.visibility</p:attrName>
                                        </p:attrNameLst>
                                      </p:cBhvr>
                                      <p:to>
                                        <p:strVal val="visible"/>
                                      </p:to>
                                    </p:set>
                                    <p:animEffect transition="in" filter="fade">
                                      <p:cBhvr>
                                        <p:cTn id="82" dur="500"/>
                                        <p:tgtEl>
                                          <p:spTgt spid="1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24"/>
                                        </p:tgtEl>
                                        <p:attrNameLst>
                                          <p:attrName>style.visibility</p:attrName>
                                        </p:attrNameLst>
                                      </p:cBhvr>
                                      <p:to>
                                        <p:strVal val="visible"/>
                                      </p:to>
                                    </p:set>
                                    <p:animEffect transition="in" filter="fade">
                                      <p:cBhvr>
                                        <p:cTn id="85" dur="500"/>
                                        <p:tgtEl>
                                          <p:spTgt spid="1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6"/>
                                        </p:tgtEl>
                                        <p:attrNameLst>
                                          <p:attrName>style.visibility</p:attrName>
                                        </p:attrNameLst>
                                      </p:cBhvr>
                                      <p:to>
                                        <p:strVal val="visible"/>
                                      </p:to>
                                    </p:set>
                                    <p:animEffect transition="in" filter="fade">
                                      <p:cBhvr>
                                        <p:cTn id="88" dur="500"/>
                                        <p:tgtEl>
                                          <p:spTgt spid="1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5"/>
                                        </p:tgtEl>
                                        <p:attrNameLst>
                                          <p:attrName>style.visibility</p:attrName>
                                        </p:attrNameLst>
                                      </p:cBhvr>
                                      <p:to>
                                        <p:strVal val="visible"/>
                                      </p:to>
                                    </p:set>
                                    <p:animEffect transition="in" filter="fade">
                                      <p:cBhvr>
                                        <p:cTn id="91" dur="500"/>
                                        <p:tgtEl>
                                          <p:spTgt spid="1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9"/>
                                        </p:tgtEl>
                                        <p:attrNameLst>
                                          <p:attrName>style.visibility</p:attrName>
                                        </p:attrNameLst>
                                      </p:cBhvr>
                                      <p:to>
                                        <p:strVal val="visible"/>
                                      </p:to>
                                    </p:set>
                                    <p:animEffect transition="in" filter="fade">
                                      <p:cBhvr>
                                        <p:cTn id="96" dur="500"/>
                                        <p:tgtEl>
                                          <p:spTgt spid="12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30"/>
                                        </p:tgtEl>
                                        <p:attrNameLst>
                                          <p:attrName>style.visibility</p:attrName>
                                        </p:attrNameLst>
                                      </p:cBhvr>
                                      <p:to>
                                        <p:strVal val="visible"/>
                                      </p:to>
                                    </p:set>
                                    <p:animEffect transition="in" filter="fade">
                                      <p:cBhvr>
                                        <p:cTn id="101" dur="500"/>
                                        <p:tgtEl>
                                          <p:spTgt spid="130"/>
                                        </p:tgtEl>
                                      </p:cBhvr>
                                    </p:animEffect>
                                  </p:childTnLst>
                                </p:cTn>
                              </p:par>
                              <p:par>
                                <p:cTn id="102" presetID="10" presetClass="entr" presetSubtype="0" fill="hold" nodeType="withEffect">
                                  <p:stCondLst>
                                    <p:cond delay="0"/>
                                  </p:stCondLst>
                                  <p:childTnLst>
                                    <p:set>
                                      <p:cBhvr>
                                        <p:cTn id="103" dur="1" fill="hold">
                                          <p:stCondLst>
                                            <p:cond delay="0"/>
                                          </p:stCondLst>
                                        </p:cTn>
                                        <p:tgtEl>
                                          <p:spTgt spid="131"/>
                                        </p:tgtEl>
                                        <p:attrNameLst>
                                          <p:attrName>style.visibility</p:attrName>
                                        </p:attrNameLst>
                                      </p:cBhvr>
                                      <p:to>
                                        <p:strVal val="visible"/>
                                      </p:to>
                                    </p:set>
                                    <p:animEffect transition="in" filter="fade">
                                      <p:cBhvr>
                                        <p:cTn id="104" dur="500"/>
                                        <p:tgtEl>
                                          <p:spTgt spid="13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animBg="1"/>
      <p:bldP spid="35" grpId="0" animBg="1"/>
      <p:bldP spid="36" grpId="0" animBg="1"/>
      <p:bldP spid="37" grpId="0" animBg="1"/>
      <p:bldP spid="67" grpId="0" animBg="1"/>
      <p:bldP spid="68" grpId="0" animBg="1"/>
      <p:bldP spid="69" grpId="0" animBg="1"/>
      <p:bldP spid="70" grpId="0" animBg="1"/>
      <p:bldP spid="71" grpId="0" animBg="1"/>
      <p:bldP spid="124" grpId="0" animBg="1"/>
      <p:bldP spid="125" grpId="0" animBg="1"/>
      <p:bldP spid="126" grpId="0" animBg="1"/>
      <p:bldP spid="129"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3742-A958-E04A-0ADD-B32E84A1BC31}"/>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29" name="Content Placeholder 28">
            <a:extLst>
              <a:ext uri="{FF2B5EF4-FFF2-40B4-BE49-F238E27FC236}">
                <a16:creationId xmlns:a16="http://schemas.microsoft.com/office/drawing/2014/main" id="{BD2BB94A-D544-5EAF-270A-12B44301D5CE}"/>
              </a:ext>
            </a:extLst>
          </p:cNvPr>
          <p:cNvSpPr>
            <a:spLocks noGrp="1"/>
          </p:cNvSpPr>
          <p:nvPr>
            <p:ph sz="quarter" idx="16"/>
          </p:nvPr>
        </p:nvSpPr>
        <p:spPr>
          <a:xfrm>
            <a:off x="6179259" y="484048"/>
            <a:ext cx="5312833" cy="4032251"/>
          </a:xfrm>
        </p:spPr>
        <p:txBody>
          <a:bodyPr/>
          <a:lstStyle/>
          <a:p>
            <a:r>
              <a:rPr lang="fr-FR" noProof="0" dirty="0"/>
              <a:t>La matrice “A”</a:t>
            </a:r>
          </a:p>
          <a:p>
            <a:pPr lvl="1"/>
            <a:r>
              <a:rPr lang="fr-FR" noProof="0" dirty="0"/>
              <a:t>…appelée la </a:t>
            </a:r>
            <a:r>
              <a:rPr lang="fr-FR" b="1" noProof="0" dirty="0"/>
              <a:t>technosphère</a:t>
            </a:r>
            <a:r>
              <a:rPr lang="fr-FR" noProof="0" dirty="0"/>
              <a:t>, contient toutes les informations de flux physiques, échanges entre activités industrielles</a:t>
            </a:r>
          </a:p>
          <a:p>
            <a:pPr lvl="1"/>
            <a:endParaRPr lang="fr-FR" noProof="0" dirty="0"/>
          </a:p>
          <a:p>
            <a:pPr lvl="1"/>
            <a:r>
              <a:rPr lang="fr-FR" noProof="0" dirty="0"/>
              <a:t>Chaque colonne représente la « recette » permettant de fabriquer une unité</a:t>
            </a:r>
          </a:p>
          <a:p>
            <a:pPr lvl="1"/>
            <a:endParaRPr lang="fr-FR" noProof="0" dirty="0"/>
          </a:p>
          <a:p>
            <a:pPr lvl="1"/>
            <a:endParaRPr lang="fr-FR" noProof="0" dirty="0"/>
          </a:p>
          <a:p>
            <a:pPr lvl="1"/>
            <a:endParaRPr lang="fr-FR" noProof="0" dirty="0"/>
          </a:p>
          <a:p>
            <a:pPr lvl="1"/>
            <a:r>
              <a:rPr lang="fr-FR" noProof="0" dirty="0"/>
              <a:t>La base de données</a:t>
            </a:r>
            <a:br>
              <a:rPr lang="fr-FR" noProof="0" dirty="0"/>
            </a:br>
            <a:r>
              <a:rPr lang="fr-FR" noProof="0" dirty="0"/>
              <a:t>« ecoinvent » contient</a:t>
            </a:r>
            <a:br>
              <a:rPr lang="fr-FR" noProof="0" dirty="0"/>
            </a:br>
            <a:r>
              <a:rPr lang="fr-FR" noProof="0" dirty="0"/>
              <a:t>plus de 20000 procédés</a:t>
            </a:r>
            <a:br>
              <a:rPr lang="fr-FR" noProof="0" dirty="0"/>
            </a:br>
            <a:r>
              <a:rPr lang="fr-FR" noProof="0" dirty="0"/>
              <a:t>avec leurs interactions</a:t>
            </a:r>
          </a:p>
        </p:txBody>
      </p:sp>
      <p:graphicFrame>
        <p:nvGraphicFramePr>
          <p:cNvPr id="5" name="Table 51">
            <a:extLst>
              <a:ext uri="{FF2B5EF4-FFF2-40B4-BE49-F238E27FC236}">
                <a16:creationId xmlns:a16="http://schemas.microsoft.com/office/drawing/2014/main" id="{A905879C-D3D6-12B0-154E-3A7A85C96C72}"/>
              </a:ext>
            </a:extLst>
          </p:cNvPr>
          <p:cNvGraphicFramePr>
            <a:graphicFrameLocks noGrp="1"/>
          </p:cNvGraphicFramePr>
          <p:nvPr>
            <p:extLst>
              <p:ext uri="{D42A27DB-BD31-4B8C-83A1-F6EECF244321}">
                <p14:modId xmlns:p14="http://schemas.microsoft.com/office/powerpoint/2010/main" val="2061525876"/>
              </p:ext>
            </p:extLst>
          </p:nvPr>
        </p:nvGraphicFramePr>
        <p:xfrm>
          <a:off x="1356960" y="2169700"/>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36" name="!!group35">
            <a:extLst>
              <a:ext uri="{FF2B5EF4-FFF2-40B4-BE49-F238E27FC236}">
                <a16:creationId xmlns:a16="http://schemas.microsoft.com/office/drawing/2014/main" id="{18199DCA-6534-090B-1290-B19BC35FE099}"/>
              </a:ext>
            </a:extLst>
          </p:cNvPr>
          <p:cNvGrpSpPr/>
          <p:nvPr/>
        </p:nvGrpSpPr>
        <p:grpSpPr>
          <a:xfrm>
            <a:off x="372993" y="2253953"/>
            <a:ext cx="888064" cy="4223727"/>
            <a:chOff x="372993" y="2253953"/>
            <a:chExt cx="888064" cy="4223727"/>
          </a:xfrm>
        </p:grpSpPr>
        <p:pic>
          <p:nvPicPr>
            <p:cNvPr id="7" name="Graphic 6" descr="Road with solid fill">
              <a:extLst>
                <a:ext uri="{FF2B5EF4-FFF2-40B4-BE49-F238E27FC236}">
                  <a16:creationId xmlns:a16="http://schemas.microsoft.com/office/drawing/2014/main" id="{1B5B517C-46D9-1839-C12A-4B1E7A3574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57" y="4311309"/>
              <a:ext cx="540000" cy="540000"/>
            </a:xfrm>
            <a:prstGeom prst="rect">
              <a:avLst/>
            </a:prstGeom>
          </p:spPr>
        </p:pic>
        <p:sp>
          <p:nvSpPr>
            <p:cNvPr id="8" name="TextBox 7">
              <a:extLst>
                <a:ext uri="{FF2B5EF4-FFF2-40B4-BE49-F238E27FC236}">
                  <a16:creationId xmlns:a16="http://schemas.microsoft.com/office/drawing/2014/main" id="{19D138E2-6FB3-D928-5434-184EEBD890A2}"/>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E2B4B7C7-42C9-027C-0319-E8E05C324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057" y="3795223"/>
              <a:ext cx="540000" cy="540000"/>
            </a:xfrm>
            <a:prstGeom prst="rect">
              <a:avLst/>
            </a:prstGeom>
          </p:spPr>
        </p:pic>
        <p:pic>
          <p:nvPicPr>
            <p:cNvPr id="10" name="Graphic 9" descr="Car with solid fill">
              <a:extLst>
                <a:ext uri="{FF2B5EF4-FFF2-40B4-BE49-F238E27FC236}">
                  <a16:creationId xmlns:a16="http://schemas.microsoft.com/office/drawing/2014/main" id="{2844C47B-1AC5-AA98-CF3E-F05EEF1551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057" y="3279137"/>
              <a:ext cx="540000" cy="540000"/>
            </a:xfrm>
            <a:prstGeom prst="rect">
              <a:avLst/>
            </a:prstGeom>
          </p:spPr>
        </p:pic>
        <p:pic>
          <p:nvPicPr>
            <p:cNvPr id="11" name="Graphic 10" descr="Fuel with solid fill">
              <a:extLst>
                <a:ext uri="{FF2B5EF4-FFF2-40B4-BE49-F238E27FC236}">
                  <a16:creationId xmlns:a16="http://schemas.microsoft.com/office/drawing/2014/main" id="{F89AFAE1-990B-8102-8BF6-A74A73473D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2763051"/>
              <a:ext cx="540000" cy="540000"/>
            </a:xfrm>
            <a:prstGeom prst="rect">
              <a:avLst/>
            </a:prstGeom>
          </p:spPr>
        </p:pic>
        <p:pic>
          <p:nvPicPr>
            <p:cNvPr id="12" name="Graphic 11" descr="Oil Rig with solid fill">
              <a:extLst>
                <a:ext uri="{FF2B5EF4-FFF2-40B4-BE49-F238E27FC236}">
                  <a16:creationId xmlns:a16="http://schemas.microsoft.com/office/drawing/2014/main" id="{1EF46B88-B1A8-F44E-CE6F-97E56AC9B0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5937680"/>
              <a:ext cx="540000" cy="540000"/>
            </a:xfrm>
            <a:prstGeom prst="rect">
              <a:avLst/>
            </a:prstGeom>
          </p:spPr>
        </p:pic>
        <p:grpSp>
          <p:nvGrpSpPr>
            <p:cNvPr id="13" name="Group 12">
              <a:extLst>
                <a:ext uri="{FF2B5EF4-FFF2-40B4-BE49-F238E27FC236}">
                  <a16:creationId xmlns:a16="http://schemas.microsoft.com/office/drawing/2014/main" id="{FE9BE49E-8FF7-93E4-7F24-40B19F060C18}"/>
                </a:ext>
              </a:extLst>
            </p:cNvPr>
            <p:cNvGrpSpPr/>
            <p:nvPr/>
          </p:nvGrpSpPr>
          <p:grpSpPr>
            <a:xfrm>
              <a:off x="717089" y="5343481"/>
              <a:ext cx="543968" cy="618116"/>
              <a:chOff x="2789589" y="2851826"/>
              <a:chExt cx="1043281" cy="618116"/>
            </a:xfrm>
          </p:grpSpPr>
          <p:pic>
            <p:nvPicPr>
              <p:cNvPr id="25" name="Graphic 24" descr="Electric Tower with solid fill">
                <a:extLst>
                  <a:ext uri="{FF2B5EF4-FFF2-40B4-BE49-F238E27FC236}">
                    <a16:creationId xmlns:a16="http://schemas.microsoft.com/office/drawing/2014/main" id="{5568112C-A460-E3AA-2368-DBC88FAB57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6" name="Graphic 25" descr="High voltage with solid fill">
                <a:extLst>
                  <a:ext uri="{FF2B5EF4-FFF2-40B4-BE49-F238E27FC236}">
                    <a16:creationId xmlns:a16="http://schemas.microsoft.com/office/drawing/2014/main" id="{F292417B-0368-7D87-93EC-EB85E2524F7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1" name="Picture 20" descr="A black and white logo&#10;&#10;Description automatically generated">
              <a:extLst>
                <a:ext uri="{FF2B5EF4-FFF2-40B4-BE49-F238E27FC236}">
                  <a16:creationId xmlns:a16="http://schemas.microsoft.com/office/drawing/2014/main" id="{EBBCD828-9F0F-1503-63C4-99BDFE1494A9}"/>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EC344A23-03D1-FEE1-CD53-12088FF54AEF}"/>
              </a:ext>
            </a:extLst>
          </p:cNvPr>
          <p:cNvGrpSpPr/>
          <p:nvPr/>
        </p:nvGrpSpPr>
        <p:grpSpPr>
          <a:xfrm>
            <a:off x="1356959" y="1215999"/>
            <a:ext cx="4287266" cy="907970"/>
            <a:chOff x="1356959" y="1215999"/>
            <a:chExt cx="4287266" cy="907970"/>
          </a:xfrm>
        </p:grpSpPr>
        <p:pic>
          <p:nvPicPr>
            <p:cNvPr id="14" name="Graphic 13" descr="Road with solid fill">
              <a:extLst>
                <a:ext uri="{FF2B5EF4-FFF2-40B4-BE49-F238E27FC236}">
                  <a16:creationId xmlns:a16="http://schemas.microsoft.com/office/drawing/2014/main" id="{D929ABF0-7531-4182-D3CA-A7A94F0229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15" name="TextBox 14">
              <a:extLst>
                <a:ext uri="{FF2B5EF4-FFF2-40B4-BE49-F238E27FC236}">
                  <a16:creationId xmlns:a16="http://schemas.microsoft.com/office/drawing/2014/main" id="{DB5D7AB6-0B10-2B0E-7045-FB4A09FE8109}"/>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6" name="Graphic 15" descr="Wrench with solid fill">
              <a:extLst>
                <a:ext uri="{FF2B5EF4-FFF2-40B4-BE49-F238E27FC236}">
                  <a16:creationId xmlns:a16="http://schemas.microsoft.com/office/drawing/2014/main" id="{48B35363-4BF5-9B4B-FB18-740D2E2A62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7" name="Graphic 16" descr="Car with solid fill">
              <a:extLst>
                <a:ext uri="{FF2B5EF4-FFF2-40B4-BE49-F238E27FC236}">
                  <a16:creationId xmlns:a16="http://schemas.microsoft.com/office/drawing/2014/main" id="{51342633-80F4-866A-2C3E-50A7BDE36C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8" name="Graphic 17" descr="Fuel with solid fill">
              <a:extLst>
                <a:ext uri="{FF2B5EF4-FFF2-40B4-BE49-F238E27FC236}">
                  <a16:creationId xmlns:a16="http://schemas.microsoft.com/office/drawing/2014/main" id="{4B836FD6-EA23-064B-30D3-F12F17173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9" name="Graphic 18" descr="Oil Rig with solid fill">
              <a:extLst>
                <a:ext uri="{FF2B5EF4-FFF2-40B4-BE49-F238E27FC236}">
                  <a16:creationId xmlns:a16="http://schemas.microsoft.com/office/drawing/2014/main" id="{73D12948-E1A3-0C0F-636E-7675DECBAF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20" name="Group 19">
              <a:extLst>
                <a:ext uri="{FF2B5EF4-FFF2-40B4-BE49-F238E27FC236}">
                  <a16:creationId xmlns:a16="http://schemas.microsoft.com/office/drawing/2014/main" id="{D98E3F48-FE6F-2325-FB95-68310348866E}"/>
                </a:ext>
              </a:extLst>
            </p:cNvPr>
            <p:cNvGrpSpPr/>
            <p:nvPr/>
          </p:nvGrpSpPr>
          <p:grpSpPr>
            <a:xfrm>
              <a:off x="4560257" y="1485947"/>
              <a:ext cx="543968" cy="618116"/>
              <a:chOff x="2789589" y="2851826"/>
              <a:chExt cx="1043281" cy="618116"/>
            </a:xfrm>
          </p:grpSpPr>
          <p:pic>
            <p:nvPicPr>
              <p:cNvPr id="23" name="Graphic 22" descr="Electric Tower with solid fill">
                <a:extLst>
                  <a:ext uri="{FF2B5EF4-FFF2-40B4-BE49-F238E27FC236}">
                    <a16:creationId xmlns:a16="http://schemas.microsoft.com/office/drawing/2014/main" id="{70252C3E-CC79-DA4E-7FE0-709F1CF175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4" name="Graphic 23" descr="High voltage with solid fill">
                <a:extLst>
                  <a:ext uri="{FF2B5EF4-FFF2-40B4-BE49-F238E27FC236}">
                    <a16:creationId xmlns:a16="http://schemas.microsoft.com/office/drawing/2014/main" id="{6498ED13-C0BB-FEE8-BBD5-7A34D0FD01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2" name="Picture 21" descr="A black and white logo&#10;&#10;Description automatically generated">
              <a:extLst>
                <a:ext uri="{FF2B5EF4-FFF2-40B4-BE49-F238E27FC236}">
                  <a16:creationId xmlns:a16="http://schemas.microsoft.com/office/drawing/2014/main" id="{C5A64300-9717-D199-04E1-65C07A1ED192}"/>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pic>
        <p:nvPicPr>
          <p:cNvPr id="32" name="Picture 31" descr="A colorful line on a white background&#10;&#10;Description automatically generated">
            <a:extLst>
              <a:ext uri="{FF2B5EF4-FFF2-40B4-BE49-F238E27FC236}">
                <a16:creationId xmlns:a16="http://schemas.microsoft.com/office/drawing/2014/main" id="{70EFF07A-D4D9-8ED4-B1BA-730880284D5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91154" y="3590255"/>
            <a:ext cx="3148445" cy="3148445"/>
          </a:xfrm>
          <a:prstGeom prst="rect">
            <a:avLst/>
          </a:prstGeom>
        </p:spPr>
      </p:pic>
      <p:pic>
        <p:nvPicPr>
          <p:cNvPr id="34" name="Picture 33" descr="A black and white logo&#10;&#10;Description automatically generated">
            <a:extLst>
              <a:ext uri="{FF2B5EF4-FFF2-40B4-BE49-F238E27FC236}">
                <a16:creationId xmlns:a16="http://schemas.microsoft.com/office/drawing/2014/main" id="{8AAD14C8-EDCD-A175-14CD-B38D1C78DF57}"/>
              </a:ext>
            </a:extLst>
          </p:cNvPr>
          <p:cNvPicPr>
            <a:picLocks noChangeAspect="1"/>
          </p:cNvPicPr>
          <p:nvPr/>
        </p:nvPicPr>
        <p:blipFill rotWithShape="1">
          <a:blip r:embed="rId18">
            <a:extLst>
              <a:ext uri="{28A0092B-C50C-407E-A947-70E740481C1C}">
                <a14:useLocalDpi xmlns:a14="http://schemas.microsoft.com/office/drawing/2010/main" val="0"/>
              </a:ext>
            </a:extLst>
          </a:blip>
          <a:srcRect l="4545" t="36875" r="4545" b="36875"/>
          <a:stretch/>
        </p:blipFill>
        <p:spPr>
          <a:xfrm>
            <a:off x="6547219" y="5382496"/>
            <a:ext cx="1841636" cy="531766"/>
          </a:xfrm>
          <a:prstGeom prst="rect">
            <a:avLst/>
          </a:prstGeom>
        </p:spPr>
      </p:pic>
    </p:spTree>
    <p:extLst>
      <p:ext uri="{BB962C8B-B14F-4D97-AF65-F5344CB8AC3E}">
        <p14:creationId xmlns:p14="http://schemas.microsoft.com/office/powerpoint/2010/main" val="77358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fade">
                                      <p:cBhvr>
                                        <p:cTn id="10" dur="500"/>
                                        <p:tgtEl>
                                          <p:spTgt spid="2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animEffect transition="in" filter="fade">
                                      <p:cBhvr>
                                        <p:cTn id="13" dur="500"/>
                                        <p:tgtEl>
                                          <p:spTgt spid="2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xEl>
                                              <p:pRg st="7" end="7"/>
                                            </p:txEl>
                                          </p:spTgt>
                                        </p:tgtEl>
                                        <p:attrNameLst>
                                          <p:attrName>style.visibility</p:attrName>
                                        </p:attrNameLst>
                                      </p:cBhvr>
                                      <p:to>
                                        <p:strVal val="visible"/>
                                      </p:to>
                                    </p:set>
                                    <p:animEffect transition="in" filter="fade">
                                      <p:cBhvr>
                                        <p:cTn id="18" dur="500"/>
                                        <p:tgtEl>
                                          <p:spTgt spid="29">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D5401-DE03-A3FB-BB36-7A49B0F45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B74C5-4C58-310C-A892-3F591893807E}"/>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29" name="Content Placeholder 28">
            <a:extLst>
              <a:ext uri="{FF2B5EF4-FFF2-40B4-BE49-F238E27FC236}">
                <a16:creationId xmlns:a16="http://schemas.microsoft.com/office/drawing/2014/main" id="{185D6B84-9CF5-BA5A-0A8E-9DD86DD9A9CC}"/>
              </a:ext>
            </a:extLst>
          </p:cNvPr>
          <p:cNvSpPr>
            <a:spLocks noGrp="1"/>
          </p:cNvSpPr>
          <p:nvPr>
            <p:ph sz="quarter" idx="16"/>
          </p:nvPr>
        </p:nvSpPr>
        <p:spPr>
          <a:xfrm>
            <a:off x="8387814" y="162622"/>
            <a:ext cx="3507066" cy="2106752"/>
          </a:xfrm>
        </p:spPr>
        <p:txBody>
          <a:bodyPr/>
          <a:lstStyle/>
          <a:p>
            <a:r>
              <a:rPr lang="fr-FR" noProof="0" dirty="0"/>
              <a:t>La matrice “A”</a:t>
            </a:r>
          </a:p>
          <a:p>
            <a:pPr lvl="1"/>
            <a:r>
              <a:rPr lang="fr-FR" noProof="0" dirty="0"/>
              <a:t>…</a:t>
            </a:r>
            <a:r>
              <a:rPr lang="fr-FR" dirty="0"/>
              <a:t>peut contenir des boucles !</a:t>
            </a:r>
            <a:endParaRPr lang="fr-FR" noProof="0" dirty="0"/>
          </a:p>
          <a:p>
            <a:pPr lvl="1"/>
            <a:r>
              <a:rPr lang="fr-FR" dirty="0"/>
              <a:t>Produire de l’acier requiert de l’électricité, dont l’infrastructure de production requiert elle-même de l’acier…</a:t>
            </a:r>
          </a:p>
          <a:p>
            <a:pPr lvl="1"/>
            <a:endParaRPr lang="fr-FR" dirty="0"/>
          </a:p>
          <a:p>
            <a:pPr lvl="1"/>
            <a:r>
              <a:rPr lang="fr-FR" dirty="0"/>
              <a:t>Pour résoudre le cas générique, il faut poser l’« équation de production » du système</a:t>
            </a:r>
          </a:p>
          <a:p>
            <a:pPr lvl="1"/>
            <a:endParaRPr lang="fr-FR" dirty="0"/>
          </a:p>
          <a:p>
            <a:pPr lvl="1"/>
            <a:endParaRPr lang="fr-FR" dirty="0"/>
          </a:p>
          <a:p>
            <a:pPr lvl="1"/>
            <a:r>
              <a:rPr lang="fr-FR" i="1" dirty="0">
                <a:solidFill>
                  <a:schemeClr val="tx2">
                    <a:lumMod val="40000"/>
                    <a:lumOff val="60000"/>
                  </a:schemeClr>
                </a:solidFill>
              </a:rPr>
              <a:t>« la production totale est égale à ma demande finale, plus tout ce dont j’ai besoin en amont pour fournir cette production »</a:t>
            </a:r>
          </a:p>
          <a:p>
            <a:pPr lvl="1">
              <a:buNone/>
            </a:pPr>
            <a:endParaRPr lang="fr-FR" dirty="0"/>
          </a:p>
          <a:p>
            <a:pPr lvl="1"/>
            <a:r>
              <a:rPr lang="fr-FR" dirty="0"/>
              <a:t>…et la résoudre pour trouver la production totale</a:t>
            </a:r>
          </a:p>
        </p:txBody>
      </p:sp>
      <p:graphicFrame>
        <p:nvGraphicFramePr>
          <p:cNvPr id="5" name="Table 51">
            <a:extLst>
              <a:ext uri="{FF2B5EF4-FFF2-40B4-BE49-F238E27FC236}">
                <a16:creationId xmlns:a16="http://schemas.microsoft.com/office/drawing/2014/main" id="{D099EE8D-7A60-6EF8-4446-48A0C6F6FDE8}"/>
              </a:ext>
            </a:extLst>
          </p:cNvPr>
          <p:cNvGraphicFramePr>
            <a:graphicFrameLocks noGrp="1"/>
          </p:cNvGraphicFramePr>
          <p:nvPr/>
        </p:nvGraphicFramePr>
        <p:xfrm>
          <a:off x="1356960" y="2169700"/>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36" name="!!group35">
            <a:extLst>
              <a:ext uri="{FF2B5EF4-FFF2-40B4-BE49-F238E27FC236}">
                <a16:creationId xmlns:a16="http://schemas.microsoft.com/office/drawing/2014/main" id="{157F2167-E12F-68CF-27FA-A39F2A14D4FE}"/>
              </a:ext>
            </a:extLst>
          </p:cNvPr>
          <p:cNvGrpSpPr/>
          <p:nvPr/>
        </p:nvGrpSpPr>
        <p:grpSpPr>
          <a:xfrm>
            <a:off x="372993" y="2253953"/>
            <a:ext cx="888064" cy="4223727"/>
            <a:chOff x="372993" y="2253953"/>
            <a:chExt cx="888064" cy="4223727"/>
          </a:xfrm>
        </p:grpSpPr>
        <p:pic>
          <p:nvPicPr>
            <p:cNvPr id="7" name="Graphic 6" descr="Road with solid fill">
              <a:extLst>
                <a:ext uri="{FF2B5EF4-FFF2-40B4-BE49-F238E27FC236}">
                  <a16:creationId xmlns:a16="http://schemas.microsoft.com/office/drawing/2014/main" id="{F1DCB985-A698-3301-E80D-178E1A110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57" y="4311309"/>
              <a:ext cx="540000" cy="540000"/>
            </a:xfrm>
            <a:prstGeom prst="rect">
              <a:avLst/>
            </a:prstGeom>
          </p:spPr>
        </p:pic>
        <p:sp>
          <p:nvSpPr>
            <p:cNvPr id="8" name="TextBox 7">
              <a:extLst>
                <a:ext uri="{FF2B5EF4-FFF2-40B4-BE49-F238E27FC236}">
                  <a16:creationId xmlns:a16="http://schemas.microsoft.com/office/drawing/2014/main" id="{A01247B8-1562-9218-6B2A-4AEED8FD9AB3}"/>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9C2C940E-355E-DC15-A91D-E47D46DDCE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057" y="3795223"/>
              <a:ext cx="540000" cy="540000"/>
            </a:xfrm>
            <a:prstGeom prst="rect">
              <a:avLst/>
            </a:prstGeom>
          </p:spPr>
        </p:pic>
        <p:pic>
          <p:nvPicPr>
            <p:cNvPr id="10" name="Graphic 9" descr="Car with solid fill">
              <a:extLst>
                <a:ext uri="{FF2B5EF4-FFF2-40B4-BE49-F238E27FC236}">
                  <a16:creationId xmlns:a16="http://schemas.microsoft.com/office/drawing/2014/main" id="{AB9F80BC-CDAD-403B-5913-AAC9B128D7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057" y="3279137"/>
              <a:ext cx="540000" cy="540000"/>
            </a:xfrm>
            <a:prstGeom prst="rect">
              <a:avLst/>
            </a:prstGeom>
          </p:spPr>
        </p:pic>
        <p:pic>
          <p:nvPicPr>
            <p:cNvPr id="11" name="Graphic 10" descr="Fuel with solid fill">
              <a:extLst>
                <a:ext uri="{FF2B5EF4-FFF2-40B4-BE49-F238E27FC236}">
                  <a16:creationId xmlns:a16="http://schemas.microsoft.com/office/drawing/2014/main" id="{D44408BC-0F5F-30D5-2A79-371FF7459C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2763051"/>
              <a:ext cx="540000" cy="540000"/>
            </a:xfrm>
            <a:prstGeom prst="rect">
              <a:avLst/>
            </a:prstGeom>
          </p:spPr>
        </p:pic>
        <p:pic>
          <p:nvPicPr>
            <p:cNvPr id="12" name="Graphic 11" descr="Oil Rig with solid fill">
              <a:extLst>
                <a:ext uri="{FF2B5EF4-FFF2-40B4-BE49-F238E27FC236}">
                  <a16:creationId xmlns:a16="http://schemas.microsoft.com/office/drawing/2014/main" id="{428072EE-3C78-3E36-D3C6-B58DE20E13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5937680"/>
              <a:ext cx="540000" cy="540000"/>
            </a:xfrm>
            <a:prstGeom prst="rect">
              <a:avLst/>
            </a:prstGeom>
          </p:spPr>
        </p:pic>
        <p:grpSp>
          <p:nvGrpSpPr>
            <p:cNvPr id="13" name="Group 12">
              <a:extLst>
                <a:ext uri="{FF2B5EF4-FFF2-40B4-BE49-F238E27FC236}">
                  <a16:creationId xmlns:a16="http://schemas.microsoft.com/office/drawing/2014/main" id="{B4ACAD07-E593-06CB-7A46-6E05C82ADCAA}"/>
                </a:ext>
              </a:extLst>
            </p:cNvPr>
            <p:cNvGrpSpPr/>
            <p:nvPr/>
          </p:nvGrpSpPr>
          <p:grpSpPr>
            <a:xfrm>
              <a:off x="717089" y="5343481"/>
              <a:ext cx="543968" cy="618116"/>
              <a:chOff x="2789589" y="2851826"/>
              <a:chExt cx="1043281" cy="618116"/>
            </a:xfrm>
          </p:grpSpPr>
          <p:pic>
            <p:nvPicPr>
              <p:cNvPr id="25" name="Graphic 24" descr="Electric Tower with solid fill">
                <a:extLst>
                  <a:ext uri="{FF2B5EF4-FFF2-40B4-BE49-F238E27FC236}">
                    <a16:creationId xmlns:a16="http://schemas.microsoft.com/office/drawing/2014/main" id="{4A52D35A-D603-E36E-B6CD-72326C1F15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6" name="Graphic 25" descr="High voltage with solid fill">
                <a:extLst>
                  <a:ext uri="{FF2B5EF4-FFF2-40B4-BE49-F238E27FC236}">
                    <a16:creationId xmlns:a16="http://schemas.microsoft.com/office/drawing/2014/main" id="{C47685E3-63DA-6392-29CA-70181B8807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1" name="Picture 20" descr="A black and white logo&#10;&#10;Description automatically generated">
              <a:extLst>
                <a:ext uri="{FF2B5EF4-FFF2-40B4-BE49-F238E27FC236}">
                  <a16:creationId xmlns:a16="http://schemas.microsoft.com/office/drawing/2014/main" id="{118EF13A-3F92-FC20-7F51-39D5302E24A0}"/>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AC6D1E33-3823-DB1D-5547-78C698DCE209}"/>
              </a:ext>
            </a:extLst>
          </p:cNvPr>
          <p:cNvGrpSpPr/>
          <p:nvPr/>
        </p:nvGrpSpPr>
        <p:grpSpPr>
          <a:xfrm>
            <a:off x="1356959" y="1215999"/>
            <a:ext cx="4287266" cy="907970"/>
            <a:chOff x="1356959" y="1215999"/>
            <a:chExt cx="4287266" cy="907970"/>
          </a:xfrm>
        </p:grpSpPr>
        <p:pic>
          <p:nvPicPr>
            <p:cNvPr id="14" name="Graphic 13" descr="Road with solid fill">
              <a:extLst>
                <a:ext uri="{FF2B5EF4-FFF2-40B4-BE49-F238E27FC236}">
                  <a16:creationId xmlns:a16="http://schemas.microsoft.com/office/drawing/2014/main" id="{4FEC159E-5FEA-4BDE-E290-57C6F04652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15" name="TextBox 14">
              <a:extLst>
                <a:ext uri="{FF2B5EF4-FFF2-40B4-BE49-F238E27FC236}">
                  <a16:creationId xmlns:a16="http://schemas.microsoft.com/office/drawing/2014/main" id="{F88C776E-8C85-F910-5A33-F47C17F6D640}"/>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6" name="Graphic 15" descr="Wrench with solid fill">
              <a:extLst>
                <a:ext uri="{FF2B5EF4-FFF2-40B4-BE49-F238E27FC236}">
                  <a16:creationId xmlns:a16="http://schemas.microsoft.com/office/drawing/2014/main" id="{02717C31-C376-0CA1-0BDE-1B6B821518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7" name="Graphic 16" descr="Car with solid fill">
              <a:extLst>
                <a:ext uri="{FF2B5EF4-FFF2-40B4-BE49-F238E27FC236}">
                  <a16:creationId xmlns:a16="http://schemas.microsoft.com/office/drawing/2014/main" id="{700DA624-CEDB-3B6C-B8FD-22CFA9F873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8" name="Graphic 17" descr="Fuel with solid fill">
              <a:extLst>
                <a:ext uri="{FF2B5EF4-FFF2-40B4-BE49-F238E27FC236}">
                  <a16:creationId xmlns:a16="http://schemas.microsoft.com/office/drawing/2014/main" id="{E70B19E4-C79B-7B73-41DF-DD2067A361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9" name="Graphic 18" descr="Oil Rig with solid fill">
              <a:extLst>
                <a:ext uri="{FF2B5EF4-FFF2-40B4-BE49-F238E27FC236}">
                  <a16:creationId xmlns:a16="http://schemas.microsoft.com/office/drawing/2014/main" id="{C71DDB6D-3E5B-F06F-306B-5EB766C158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20" name="Group 19">
              <a:extLst>
                <a:ext uri="{FF2B5EF4-FFF2-40B4-BE49-F238E27FC236}">
                  <a16:creationId xmlns:a16="http://schemas.microsoft.com/office/drawing/2014/main" id="{04A71FE7-718F-44AA-DF94-AB290BE7EBC4}"/>
                </a:ext>
              </a:extLst>
            </p:cNvPr>
            <p:cNvGrpSpPr/>
            <p:nvPr/>
          </p:nvGrpSpPr>
          <p:grpSpPr>
            <a:xfrm>
              <a:off x="4560257" y="1485947"/>
              <a:ext cx="543968" cy="618116"/>
              <a:chOff x="2789589" y="2851826"/>
              <a:chExt cx="1043281" cy="618116"/>
            </a:xfrm>
          </p:grpSpPr>
          <p:pic>
            <p:nvPicPr>
              <p:cNvPr id="23" name="Graphic 22" descr="Electric Tower with solid fill">
                <a:extLst>
                  <a:ext uri="{FF2B5EF4-FFF2-40B4-BE49-F238E27FC236}">
                    <a16:creationId xmlns:a16="http://schemas.microsoft.com/office/drawing/2014/main" id="{E870EB40-0947-2F66-4818-C8ECAA11A0C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4" name="Graphic 23" descr="High voltage with solid fill">
                <a:extLst>
                  <a:ext uri="{FF2B5EF4-FFF2-40B4-BE49-F238E27FC236}">
                    <a16:creationId xmlns:a16="http://schemas.microsoft.com/office/drawing/2014/main" id="{47C84F35-4E06-4749-C19F-990E907F08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2" name="Picture 21" descr="A black and white logo&#10;&#10;Description automatically generated">
              <a:extLst>
                <a:ext uri="{FF2B5EF4-FFF2-40B4-BE49-F238E27FC236}">
                  <a16:creationId xmlns:a16="http://schemas.microsoft.com/office/drawing/2014/main" id="{29964E08-20CD-62D8-3E3D-D744F008FC9D}"/>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grpSp>
        <p:nvGrpSpPr>
          <p:cNvPr id="33" name="Group 32">
            <a:extLst>
              <a:ext uri="{FF2B5EF4-FFF2-40B4-BE49-F238E27FC236}">
                <a16:creationId xmlns:a16="http://schemas.microsoft.com/office/drawing/2014/main" id="{DB206743-7B07-B652-5668-2FBE964047E7}"/>
              </a:ext>
            </a:extLst>
          </p:cNvPr>
          <p:cNvGrpSpPr/>
          <p:nvPr/>
        </p:nvGrpSpPr>
        <p:grpSpPr>
          <a:xfrm>
            <a:off x="4111884" y="4921250"/>
            <a:ext cx="945891" cy="968805"/>
            <a:chOff x="4111884" y="4921250"/>
            <a:chExt cx="945891" cy="968805"/>
          </a:xfrm>
        </p:grpSpPr>
        <p:sp>
          <p:nvSpPr>
            <p:cNvPr id="3" name="Rectangle 2">
              <a:extLst>
                <a:ext uri="{FF2B5EF4-FFF2-40B4-BE49-F238E27FC236}">
                  <a16:creationId xmlns:a16="http://schemas.microsoft.com/office/drawing/2014/main" id="{8B8AE2C8-AFE0-E303-15F1-59767C783097}"/>
                </a:ext>
              </a:extLst>
            </p:cNvPr>
            <p:cNvSpPr/>
            <p:nvPr/>
          </p:nvSpPr>
          <p:spPr>
            <a:xfrm>
              <a:off x="4111884" y="5464175"/>
              <a:ext cx="402966" cy="4258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Rectangle 5">
              <a:extLst>
                <a:ext uri="{FF2B5EF4-FFF2-40B4-BE49-F238E27FC236}">
                  <a16:creationId xmlns:a16="http://schemas.microsoft.com/office/drawing/2014/main" id="{D5DAA4B1-DDDF-BFF6-0427-A8E289DCCBCD}"/>
                </a:ext>
              </a:extLst>
            </p:cNvPr>
            <p:cNvSpPr/>
            <p:nvPr/>
          </p:nvSpPr>
          <p:spPr>
            <a:xfrm>
              <a:off x="4654809" y="4921250"/>
              <a:ext cx="402966" cy="4258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8" name="Straight Arrow Connector 27">
              <a:extLst>
                <a:ext uri="{FF2B5EF4-FFF2-40B4-BE49-F238E27FC236}">
                  <a16:creationId xmlns:a16="http://schemas.microsoft.com/office/drawing/2014/main" id="{54841B5A-686F-8547-5449-7C670924AFA9}"/>
                </a:ext>
              </a:extLst>
            </p:cNvPr>
            <p:cNvCxnSpPr>
              <a:cxnSpLocks/>
            </p:cNvCxnSpPr>
            <p:nvPr/>
          </p:nvCxnSpPr>
          <p:spPr>
            <a:xfrm flipV="1">
              <a:off x="4327958" y="5097395"/>
              <a:ext cx="361484" cy="36678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7BAD4FF0-2938-FB9D-FB12-70193BD4111D}"/>
                </a:ext>
              </a:extLst>
            </p:cNvPr>
            <p:cNvCxnSpPr>
              <a:cxnSpLocks/>
            </p:cNvCxnSpPr>
            <p:nvPr/>
          </p:nvCxnSpPr>
          <p:spPr>
            <a:xfrm flipV="1">
              <a:off x="4524982" y="5339885"/>
              <a:ext cx="361484" cy="366780"/>
            </a:xfrm>
            <a:prstGeom prst="straightConnector1">
              <a:avLst/>
            </a:prstGeom>
            <a:ln w="38100">
              <a:headEnd type="triangl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38" name="Table 37">
            <a:extLst>
              <a:ext uri="{FF2B5EF4-FFF2-40B4-BE49-F238E27FC236}">
                <a16:creationId xmlns:a16="http://schemas.microsoft.com/office/drawing/2014/main" id="{D44A4D38-3B48-C2ED-BE1A-AB11A1EF0E2B}"/>
              </a:ext>
            </a:extLst>
          </p:cNvPr>
          <p:cNvGraphicFramePr>
            <a:graphicFrameLocks noGrp="1"/>
          </p:cNvGraphicFramePr>
          <p:nvPr>
            <p:extLst>
              <p:ext uri="{D42A27DB-BD31-4B8C-83A1-F6EECF244321}">
                <p14:modId xmlns:p14="http://schemas.microsoft.com/office/powerpoint/2010/main" val="230928760"/>
              </p:ext>
            </p:extLst>
          </p:nvPr>
        </p:nvGraphicFramePr>
        <p:xfrm>
          <a:off x="6223089" y="2182421"/>
          <a:ext cx="54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436058607"/>
                    </a:ext>
                  </a:extLst>
                </a:gridCol>
              </a:tblGrid>
              <a:tr h="540000">
                <a:tc>
                  <a:txBody>
                    <a:bodyPr/>
                    <a:lstStyle/>
                    <a:p>
                      <a:pPr algn="ctr"/>
                      <a:r>
                        <a:rPr lang="en-IE" sz="1400" b="0" dirty="0">
                          <a:solidFill>
                            <a:srgbClr val="00B050"/>
                          </a:solidFill>
                        </a:rPr>
                        <a:t>1</a:t>
                      </a: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481245648"/>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568449607"/>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426307702"/>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2349700981"/>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1540201017"/>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2184477084"/>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161826135"/>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3106036628"/>
                  </a:ext>
                </a:extLst>
              </a:tr>
            </a:tbl>
          </a:graphicData>
        </a:graphic>
      </p:graphicFrame>
      <mc:AlternateContent xmlns:mc="http://schemas.openxmlformats.org/markup-compatibility/2006" xmlns:a14="http://schemas.microsoft.com/office/drawing/2010/main">
        <mc:Choice Requires="a14">
          <p:sp>
            <p:nvSpPr>
              <p:cNvPr id="39" name="!!eq">
                <a:extLst>
                  <a:ext uri="{FF2B5EF4-FFF2-40B4-BE49-F238E27FC236}">
                    <a16:creationId xmlns:a16="http://schemas.microsoft.com/office/drawing/2014/main" id="{7FA9B776-2967-0E15-3082-C46124B04F0E}"/>
                  </a:ext>
                </a:extLst>
              </p:cNvPr>
              <p:cNvSpPr txBox="1"/>
              <p:nvPr/>
            </p:nvSpPr>
            <p:spPr>
              <a:xfrm>
                <a:off x="8590808" y="3449670"/>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oMath>
                  </m:oMathPara>
                </a14:m>
                <a:endParaRPr lang="en-IE" sz="4000" dirty="0">
                  <a:solidFill>
                    <a:schemeClr val="tx2">
                      <a:lumMod val="60000"/>
                      <a:lumOff val="40000"/>
                    </a:schemeClr>
                  </a:solidFill>
                </a:endParaRPr>
              </a:p>
            </p:txBody>
          </p:sp>
        </mc:Choice>
        <mc:Fallback xmlns="">
          <p:sp>
            <p:nvSpPr>
              <p:cNvPr id="39" name="!!eq">
                <a:extLst>
                  <a:ext uri="{FF2B5EF4-FFF2-40B4-BE49-F238E27FC236}">
                    <a16:creationId xmlns:a16="http://schemas.microsoft.com/office/drawing/2014/main" id="{7FA9B776-2967-0E15-3082-C46124B04F0E}"/>
                  </a:ext>
                </a:extLst>
              </p:cNvPr>
              <p:cNvSpPr txBox="1">
                <a:spLocks noRot="1" noChangeAspect="1" noMove="1" noResize="1" noEditPoints="1" noAdjustHandles="1" noChangeArrowheads="1" noChangeShapeType="1" noTextEdit="1"/>
              </p:cNvSpPr>
              <p:nvPr/>
            </p:nvSpPr>
            <p:spPr>
              <a:xfrm>
                <a:off x="8590808" y="3449670"/>
                <a:ext cx="2619050" cy="615553"/>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966152E-94A0-1C4A-D336-E3F54AAF4EF6}"/>
                  </a:ext>
                </a:extLst>
              </p:cNvPr>
              <p:cNvSpPr txBox="1"/>
              <p:nvPr/>
            </p:nvSpPr>
            <p:spPr>
              <a:xfrm>
                <a:off x="434678"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𝐴</m:t>
                      </m:r>
                    </m:oMath>
                  </m:oMathPara>
                </a14:m>
                <a:endParaRPr lang="en-IE" sz="5400" dirty="0"/>
              </a:p>
            </p:txBody>
          </p:sp>
        </mc:Choice>
        <mc:Fallback xmlns="">
          <p:sp>
            <p:nvSpPr>
              <p:cNvPr id="41" name="TextBox 40">
                <a:extLst>
                  <a:ext uri="{FF2B5EF4-FFF2-40B4-BE49-F238E27FC236}">
                    <a16:creationId xmlns:a16="http://schemas.microsoft.com/office/drawing/2014/main" id="{9966152E-94A0-1C4A-D336-E3F54AAF4EF6}"/>
                  </a:ext>
                </a:extLst>
              </p:cNvPr>
              <p:cNvSpPr txBox="1">
                <a:spLocks noRot="1" noChangeAspect="1" noMove="1" noResize="1" noEditPoints="1" noAdjustHandles="1" noChangeArrowheads="1" noChangeShapeType="1" noTextEdit="1"/>
              </p:cNvSpPr>
              <p:nvPr/>
            </p:nvSpPr>
            <p:spPr>
              <a:xfrm>
                <a:off x="434678" y="1259547"/>
                <a:ext cx="669131" cy="92333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3C2557E-90A3-D16D-5043-AC4095796CE1}"/>
                  </a:ext>
                </a:extLst>
              </p:cNvPr>
              <p:cNvSpPr txBox="1"/>
              <p:nvPr/>
            </p:nvSpPr>
            <p:spPr>
              <a:xfrm>
                <a:off x="6166963"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𝑦</m:t>
                      </m:r>
                    </m:oMath>
                  </m:oMathPara>
                </a14:m>
                <a:endParaRPr lang="en-IE" sz="5400" dirty="0"/>
              </a:p>
            </p:txBody>
          </p:sp>
        </mc:Choice>
        <mc:Fallback xmlns="">
          <p:sp>
            <p:nvSpPr>
              <p:cNvPr id="42" name="TextBox 41">
                <a:extLst>
                  <a:ext uri="{FF2B5EF4-FFF2-40B4-BE49-F238E27FC236}">
                    <a16:creationId xmlns:a16="http://schemas.microsoft.com/office/drawing/2014/main" id="{63C2557E-90A3-D16D-5043-AC4095796CE1}"/>
                  </a:ext>
                </a:extLst>
              </p:cNvPr>
              <p:cNvSpPr txBox="1">
                <a:spLocks noRot="1" noChangeAspect="1" noMove="1" noResize="1" noEditPoints="1" noAdjustHandles="1" noChangeArrowheads="1" noChangeShapeType="1" noTextEdit="1"/>
              </p:cNvSpPr>
              <p:nvPr/>
            </p:nvSpPr>
            <p:spPr>
              <a:xfrm>
                <a:off x="6166963" y="1259547"/>
                <a:ext cx="669131" cy="92333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88D01CD-A09A-C35D-3F56-47BADEF5E15E}"/>
                  </a:ext>
                </a:extLst>
              </p:cNvPr>
              <p:cNvSpPr txBox="1"/>
              <p:nvPr/>
            </p:nvSpPr>
            <p:spPr>
              <a:xfrm>
                <a:off x="7202213"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𝑥</m:t>
                      </m:r>
                    </m:oMath>
                  </m:oMathPara>
                </a14:m>
                <a:endParaRPr lang="en-IE" sz="5400" dirty="0"/>
              </a:p>
            </p:txBody>
          </p:sp>
        </mc:Choice>
        <mc:Fallback xmlns="">
          <p:sp>
            <p:nvSpPr>
              <p:cNvPr id="43" name="TextBox 42">
                <a:extLst>
                  <a:ext uri="{FF2B5EF4-FFF2-40B4-BE49-F238E27FC236}">
                    <a16:creationId xmlns:a16="http://schemas.microsoft.com/office/drawing/2014/main" id="{788D01CD-A09A-C35D-3F56-47BADEF5E15E}"/>
                  </a:ext>
                </a:extLst>
              </p:cNvPr>
              <p:cNvSpPr txBox="1">
                <a:spLocks noRot="1" noChangeAspect="1" noMove="1" noResize="1" noEditPoints="1" noAdjustHandles="1" noChangeArrowheads="1" noChangeShapeType="1" noTextEdit="1"/>
              </p:cNvSpPr>
              <p:nvPr/>
            </p:nvSpPr>
            <p:spPr>
              <a:xfrm>
                <a:off x="7202213" y="1259547"/>
                <a:ext cx="669131" cy="923330"/>
              </a:xfrm>
              <a:prstGeom prst="rect">
                <a:avLst/>
              </a:prstGeom>
              <a:blipFill>
                <a:blip r:embed="rId20"/>
                <a:stretch>
                  <a:fillRect/>
                </a:stretch>
              </a:blipFill>
            </p:spPr>
            <p:txBody>
              <a:bodyPr/>
              <a:lstStyle/>
              <a:p>
                <a:r>
                  <a:rPr lang="en-US">
                    <a:noFill/>
                  </a:rPr>
                  <a:t> </a:t>
                </a:r>
              </a:p>
            </p:txBody>
          </p:sp>
        </mc:Fallback>
      </mc:AlternateContent>
      <p:graphicFrame>
        <p:nvGraphicFramePr>
          <p:cNvPr id="44" name="Table 43">
            <a:extLst>
              <a:ext uri="{FF2B5EF4-FFF2-40B4-BE49-F238E27FC236}">
                <a16:creationId xmlns:a16="http://schemas.microsoft.com/office/drawing/2014/main" id="{741E16D1-AAD3-C9FC-8FE6-70487F61A5F8}"/>
              </a:ext>
            </a:extLst>
          </p:cNvPr>
          <p:cNvGraphicFramePr>
            <a:graphicFrameLocks noGrp="1"/>
          </p:cNvGraphicFramePr>
          <p:nvPr>
            <p:extLst>
              <p:ext uri="{D42A27DB-BD31-4B8C-83A1-F6EECF244321}">
                <p14:modId xmlns:p14="http://schemas.microsoft.com/office/powerpoint/2010/main" val="767519087"/>
              </p:ext>
            </p:extLst>
          </p:nvPr>
        </p:nvGraphicFramePr>
        <p:xfrm>
          <a:off x="7283583" y="2182421"/>
          <a:ext cx="54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436058607"/>
                    </a:ext>
                  </a:extLst>
                </a:gridCol>
              </a:tblGrid>
              <a:tr h="540000">
                <a:tc>
                  <a:txBody>
                    <a:bodyPr/>
                    <a:lstStyle/>
                    <a:p>
                      <a:pPr algn="ctr"/>
                      <a:r>
                        <a:rPr lang="en-IE" sz="1400" b="0" dirty="0">
                          <a:solidFill>
                            <a:srgbClr val="DAA600"/>
                          </a:solidFill>
                        </a:rPr>
                        <a:t>?</a:t>
                      </a: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481245648"/>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568449607"/>
                  </a:ext>
                </a:extLst>
              </a:tr>
              <a:tr h="540000">
                <a:tc>
                  <a:txBody>
                    <a:bodyPr/>
                    <a:lstStyle/>
                    <a:p>
                      <a:pPr algn="ctr"/>
                      <a:r>
                        <a:rPr kumimoji="0" lang="en-IE" sz="1400" b="0" i="0" u="none" strike="noStrike" kern="1200" cap="none" spc="0" normalizeH="0" baseline="0" noProof="0" dirty="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426307702"/>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2349700981"/>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1540201017"/>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2184477084"/>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161826135"/>
                  </a:ext>
                </a:extLst>
              </a:tr>
              <a:tr h="540000">
                <a:tc>
                  <a:txBody>
                    <a:bodyPr/>
                    <a:lstStyle/>
                    <a:p>
                      <a:pPr algn="ctr"/>
                      <a:r>
                        <a:rPr kumimoji="0" lang="en-IE" sz="1400" b="0" i="0" u="none" strike="noStrike" kern="1200" cap="none" spc="0" normalizeH="0" baseline="0" noProof="0" dirty="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3106036628"/>
                  </a:ext>
                </a:extLst>
              </a:tr>
            </a:tbl>
          </a:graphicData>
        </a:graphic>
      </p:graphicFrame>
      <p:sp>
        <p:nvSpPr>
          <p:cNvPr id="45" name="TextBox 44">
            <a:extLst>
              <a:ext uri="{FF2B5EF4-FFF2-40B4-BE49-F238E27FC236}">
                <a16:creationId xmlns:a16="http://schemas.microsoft.com/office/drawing/2014/main" id="{609EB6BF-3E67-685B-A254-60185E4E1253}"/>
              </a:ext>
            </a:extLst>
          </p:cNvPr>
          <p:cNvSpPr txBox="1"/>
          <p:nvPr/>
        </p:nvSpPr>
        <p:spPr>
          <a:xfrm rot="16200000">
            <a:off x="5708548" y="599819"/>
            <a:ext cx="1561325" cy="430887"/>
          </a:xfrm>
          <a:prstGeom prst="rect">
            <a:avLst/>
          </a:prstGeom>
          <a:noFill/>
        </p:spPr>
        <p:txBody>
          <a:bodyPr wrap="none" lIns="0" tIns="0" rIns="0" bIns="0" rtlCol="0" anchor="b">
            <a:spAutoFit/>
          </a:bodyPr>
          <a:lstStyle/>
          <a:p>
            <a:pPr algn="ctr"/>
            <a:r>
              <a:rPr lang="en-IE" sz="1400" dirty="0" err="1">
                <a:latin typeface="+mn-lt"/>
              </a:rPr>
              <a:t>demande</a:t>
            </a:r>
            <a:r>
              <a:rPr lang="en-IE" sz="1400" dirty="0">
                <a:latin typeface="+mn-lt"/>
              </a:rPr>
              <a:t> finale</a:t>
            </a:r>
            <a:br>
              <a:rPr lang="en-IE" sz="1400" dirty="0">
                <a:latin typeface="+mn-lt"/>
              </a:rPr>
            </a:br>
            <a:r>
              <a:rPr lang="en-IE" sz="1400" dirty="0">
                <a:latin typeface="+mn-lt"/>
              </a:rPr>
              <a:t>(</a:t>
            </a:r>
            <a:r>
              <a:rPr lang="en-IE" sz="1400" dirty="0" err="1">
                <a:latin typeface="+mn-lt"/>
              </a:rPr>
              <a:t>unité</a:t>
            </a:r>
            <a:r>
              <a:rPr lang="en-IE" sz="1400" dirty="0">
                <a:latin typeface="+mn-lt"/>
              </a:rPr>
              <a:t> </a:t>
            </a:r>
            <a:r>
              <a:rPr lang="en-IE" sz="1400" dirty="0" err="1">
                <a:latin typeface="+mn-lt"/>
              </a:rPr>
              <a:t>fonctionnelle</a:t>
            </a:r>
            <a:r>
              <a:rPr lang="en-IE" sz="1400" dirty="0">
                <a:latin typeface="+mn-lt"/>
              </a:rPr>
              <a:t>)</a:t>
            </a:r>
          </a:p>
        </p:txBody>
      </p:sp>
      <p:sp>
        <p:nvSpPr>
          <p:cNvPr id="46" name="TextBox 45">
            <a:extLst>
              <a:ext uri="{FF2B5EF4-FFF2-40B4-BE49-F238E27FC236}">
                <a16:creationId xmlns:a16="http://schemas.microsoft.com/office/drawing/2014/main" id="{1AC584AD-DC76-F692-6873-E72E66AA31B0}"/>
              </a:ext>
            </a:extLst>
          </p:cNvPr>
          <p:cNvSpPr txBox="1"/>
          <p:nvPr/>
        </p:nvSpPr>
        <p:spPr>
          <a:xfrm rot="16200000">
            <a:off x="6881926" y="599819"/>
            <a:ext cx="1343316" cy="430887"/>
          </a:xfrm>
          <a:prstGeom prst="rect">
            <a:avLst/>
          </a:prstGeom>
          <a:noFill/>
        </p:spPr>
        <p:txBody>
          <a:bodyPr wrap="none" lIns="0" tIns="0" rIns="0" bIns="0" rtlCol="0" anchor="b">
            <a:spAutoFit/>
          </a:bodyPr>
          <a:lstStyle/>
          <a:p>
            <a:pPr algn="ctr"/>
            <a:r>
              <a:rPr lang="en-IE" sz="1400" dirty="0">
                <a:latin typeface="+mn-lt"/>
              </a:rPr>
              <a:t>production </a:t>
            </a:r>
            <a:r>
              <a:rPr lang="en-IE" sz="1400" dirty="0" err="1">
                <a:latin typeface="+mn-lt"/>
              </a:rPr>
              <a:t>totale</a:t>
            </a:r>
            <a:br>
              <a:rPr lang="en-IE" sz="1400" dirty="0">
                <a:latin typeface="+mn-lt"/>
              </a:rPr>
            </a:br>
            <a:r>
              <a:rPr lang="en-IE" sz="1400" dirty="0">
                <a:latin typeface="+mn-lt"/>
              </a:rPr>
              <a:t>(</a:t>
            </a:r>
            <a:r>
              <a:rPr lang="en-IE" sz="1400" i="1" dirty="0">
                <a:latin typeface="+mn-lt"/>
              </a:rPr>
              <a:t>total output</a:t>
            </a:r>
            <a:r>
              <a:rPr lang="en-IE" sz="1400" dirty="0">
                <a:latin typeface="+mn-lt"/>
              </a:rPr>
              <a:t>)</a:t>
            </a:r>
          </a:p>
        </p:txBody>
      </p:sp>
    </p:spTree>
    <p:extLst>
      <p:ext uri="{BB962C8B-B14F-4D97-AF65-F5344CB8AC3E}">
        <p14:creationId xmlns:p14="http://schemas.microsoft.com/office/powerpoint/2010/main" val="143683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fade">
                                      <p:cBhvr>
                                        <p:cTn id="10" dur="500"/>
                                        <p:tgtEl>
                                          <p:spTgt spid="2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xEl>
                                              <p:pRg st="2" end="2"/>
                                            </p:txEl>
                                          </p:spTgt>
                                        </p:tgtEl>
                                        <p:attrNameLst>
                                          <p:attrName>style.visibility</p:attrName>
                                        </p:attrNameLst>
                                      </p:cBhvr>
                                      <p:to>
                                        <p:strVal val="visible"/>
                                      </p:to>
                                    </p:set>
                                    <p:animEffect transition="in" filter="fade">
                                      <p:cBhvr>
                                        <p:cTn id="13" dur="500"/>
                                        <p:tgtEl>
                                          <p:spTgt spid="2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xEl>
                                              <p:pRg st="4" end="4"/>
                                            </p:txEl>
                                          </p:spTgt>
                                        </p:tgtEl>
                                        <p:attrNameLst>
                                          <p:attrName>style.visibility</p:attrName>
                                        </p:attrNameLst>
                                      </p:cBhvr>
                                      <p:to>
                                        <p:strVal val="visible"/>
                                      </p:to>
                                    </p:set>
                                    <p:animEffect transition="in" filter="fade">
                                      <p:cBhvr>
                                        <p:cTn id="21" dur="500"/>
                                        <p:tgtEl>
                                          <p:spTgt spid="2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xEl>
                                              <p:pRg st="7" end="7"/>
                                            </p:txEl>
                                          </p:spTgt>
                                        </p:tgtEl>
                                        <p:attrNameLst>
                                          <p:attrName>style.visibility</p:attrName>
                                        </p:attrNameLst>
                                      </p:cBhvr>
                                      <p:to>
                                        <p:strVal val="visible"/>
                                      </p:to>
                                    </p:set>
                                    <p:animEffect transition="in" filter="fade">
                                      <p:cBhvr>
                                        <p:cTn id="54" dur="500"/>
                                        <p:tgtEl>
                                          <p:spTgt spid="29">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xEl>
                                              <p:pRg st="9" end="9"/>
                                            </p:txEl>
                                          </p:spTgt>
                                        </p:tgtEl>
                                        <p:attrNameLst>
                                          <p:attrName>style.visibility</p:attrName>
                                        </p:attrNameLst>
                                      </p:cBhvr>
                                      <p:to>
                                        <p:strVal val="visible"/>
                                      </p:to>
                                    </p:set>
                                    <p:animEffect transition="in" filter="fade">
                                      <p:cBhvr>
                                        <p:cTn id="59" dur="500"/>
                                        <p:tgtEl>
                                          <p:spTgt spid="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39" grpId="0"/>
      <p:bldP spid="41" grpId="0"/>
      <p:bldP spid="42" grpId="0"/>
      <p:bldP spid="43"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416387" y="274640"/>
            <a:ext cx="1777877" cy="21637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tel 1"/>
          <p:cNvSpPr>
            <a:spLocks noGrp="1"/>
          </p:cNvSpPr>
          <p:nvPr>
            <p:ph type="title"/>
          </p:nvPr>
        </p:nvSpPr>
        <p:spPr/>
        <p:txBody>
          <a:bodyPr>
            <a:noAutofit/>
          </a:bodyPr>
          <a:lstStyle/>
          <a:p>
            <a:r>
              <a:rPr lang="fr-FR" noProof="0" dirty="0"/>
              <a:t>L’ACV, c’est quoi ?</a:t>
            </a:r>
          </a:p>
        </p:txBody>
      </p:sp>
      <p:sp>
        <p:nvSpPr>
          <p:cNvPr id="17" name="Text Placeholder 16">
            <a:extLst>
              <a:ext uri="{FF2B5EF4-FFF2-40B4-BE49-F238E27FC236}">
                <a16:creationId xmlns:a16="http://schemas.microsoft.com/office/drawing/2014/main" id="{08557C44-1E5B-07ED-8435-BDB2A65E5DF8}"/>
              </a:ext>
            </a:extLst>
          </p:cNvPr>
          <p:cNvSpPr>
            <a:spLocks noGrp="1"/>
          </p:cNvSpPr>
          <p:nvPr>
            <p:ph type="body" idx="28"/>
          </p:nvPr>
        </p:nvSpPr>
        <p:spPr/>
        <p:txBody>
          <a:bodyPr/>
          <a:lstStyle/>
          <a:p>
            <a:endParaRPr lang="en-IE" dirty="0"/>
          </a:p>
        </p:txBody>
      </p:sp>
      <p:sp>
        <p:nvSpPr>
          <p:cNvPr id="3" name="Plassholder for innhold 2"/>
          <p:cNvSpPr>
            <a:spLocks noGrp="1"/>
          </p:cNvSpPr>
          <p:nvPr>
            <p:ph sz="quarter" idx="15"/>
          </p:nvPr>
        </p:nvSpPr>
        <p:spPr>
          <a:xfrm>
            <a:off x="480000" y="1881188"/>
            <a:ext cx="7691543" cy="4268129"/>
          </a:xfrm>
        </p:spPr>
        <p:txBody>
          <a:bodyPr>
            <a:normAutofit fontScale="70000" lnSpcReduction="20000"/>
          </a:bodyPr>
          <a:lstStyle/>
          <a:p>
            <a:pPr>
              <a:tabLst>
                <a:tab pos="720725" algn="l"/>
              </a:tabLst>
            </a:pPr>
            <a:r>
              <a:rPr lang="fr-FR" noProof="0" dirty="0"/>
              <a:t>Une méthode et un outil pour attribuer des impacts environnementaux à un produit ou un service</a:t>
            </a:r>
          </a:p>
          <a:p>
            <a:pPr lvl="4">
              <a:tabLst>
                <a:tab pos="720725" algn="l"/>
              </a:tabLst>
            </a:pPr>
            <a:endParaRPr lang="fr-FR" noProof="0" dirty="0"/>
          </a:p>
          <a:p>
            <a:pPr>
              <a:tabLst>
                <a:tab pos="720725" algn="l"/>
              </a:tabLst>
            </a:pPr>
            <a:r>
              <a:rPr lang="fr-FR" noProof="0" dirty="0"/>
              <a:t>	En considérant les impacts sur tout le cycle de vie</a:t>
            </a:r>
          </a:p>
          <a:p>
            <a:pPr lvl="1">
              <a:tabLst>
                <a:tab pos="720725" algn="l"/>
              </a:tabLst>
            </a:pPr>
            <a:r>
              <a:rPr lang="fr-FR" noProof="0" dirty="0"/>
              <a:t>	Production, utilisation, fin de vie</a:t>
            </a:r>
          </a:p>
          <a:p>
            <a:pPr>
              <a:tabLst>
                <a:tab pos="720725" algn="l"/>
              </a:tabLst>
            </a:pPr>
            <a:r>
              <a:rPr lang="fr-FR" noProof="0" dirty="0"/>
              <a:t>	En considérant les impacts sur la chaîne de valeur</a:t>
            </a:r>
          </a:p>
          <a:p>
            <a:pPr lvl="1">
              <a:tabLst>
                <a:tab pos="720725" algn="l"/>
              </a:tabLst>
            </a:pPr>
            <a:r>
              <a:rPr lang="fr-FR" noProof="0" dirty="0"/>
              <a:t>	Extraction des ressources, transformation, transport, …</a:t>
            </a:r>
          </a:p>
          <a:p>
            <a:pPr lvl="1">
              <a:tabLst>
                <a:tab pos="720725" algn="l"/>
              </a:tabLst>
            </a:pPr>
            <a:endParaRPr lang="fr-FR" noProof="0" dirty="0"/>
          </a:p>
          <a:p>
            <a:pPr lvl="1">
              <a:tabLst>
                <a:tab pos="720725" algn="l"/>
              </a:tabLst>
            </a:pPr>
            <a:endParaRPr lang="fr-FR" noProof="0" dirty="0"/>
          </a:p>
          <a:p>
            <a:pPr>
              <a:tabLst>
                <a:tab pos="720725" algn="l"/>
              </a:tabLst>
            </a:pPr>
            <a:r>
              <a:rPr lang="fr-FR" noProof="0" dirty="0"/>
              <a:t>Et typiquement</a:t>
            </a:r>
          </a:p>
          <a:p>
            <a:pPr>
              <a:tabLst>
                <a:tab pos="720725" algn="l"/>
              </a:tabLst>
            </a:pPr>
            <a:r>
              <a:rPr lang="fr-FR" noProof="0" dirty="0"/>
              <a:t>	En considérant des centaines/milliers de flux environnementaux</a:t>
            </a:r>
          </a:p>
          <a:p>
            <a:pPr lvl="1">
              <a:tabLst>
                <a:tab pos="720725" algn="l"/>
              </a:tabLst>
            </a:pPr>
            <a:r>
              <a:rPr lang="fr-FR" noProof="0" dirty="0"/>
              <a:t>	Déchets, émissions dans l’air, l’eau, le sol, utilisation des ressources</a:t>
            </a:r>
          </a:p>
          <a:p>
            <a:pPr>
              <a:tabLst>
                <a:tab pos="720725" algn="l"/>
              </a:tabLst>
            </a:pPr>
            <a:r>
              <a:rPr lang="fr-FR" noProof="0" dirty="0"/>
              <a:t>	En considérant plusieurs types d’impact</a:t>
            </a:r>
          </a:p>
          <a:p>
            <a:pPr lvl="1">
              <a:tabLst>
                <a:tab pos="720725" algn="l"/>
              </a:tabLst>
            </a:pPr>
            <a:r>
              <a:rPr lang="fr-FR" noProof="0" dirty="0"/>
              <a:t>	Santé humaine, écosystèmes, ressources naturelles</a:t>
            </a:r>
          </a:p>
        </p:txBody>
      </p:sp>
      <p:pic>
        <p:nvPicPr>
          <p:cNvPr id="6" name="Picture 5"/>
          <p:cNvPicPr>
            <a:picLocks noChangeAspect="1"/>
          </p:cNvPicPr>
          <p:nvPr/>
        </p:nvPicPr>
        <p:blipFill>
          <a:blip r:embed="rId4"/>
          <a:stretch>
            <a:fillRect/>
          </a:stretch>
        </p:blipFill>
        <p:spPr>
          <a:xfrm>
            <a:off x="8323137" y="1667127"/>
            <a:ext cx="3725352" cy="4356100"/>
          </a:xfrm>
          <a:prstGeom prst="rect">
            <a:avLst/>
          </a:prstGeom>
          <a:ln>
            <a:solidFill>
              <a:schemeClr val="accent1"/>
            </a:solidFill>
            <a:prstDash val="dash"/>
          </a:ln>
        </p:spPr>
      </p:pic>
      <p:sp>
        <p:nvSpPr>
          <p:cNvPr id="7" name="TextBox 6"/>
          <p:cNvSpPr txBox="1"/>
          <p:nvPr/>
        </p:nvSpPr>
        <p:spPr>
          <a:xfrm>
            <a:off x="8037317" y="6573838"/>
            <a:ext cx="4296992" cy="502573"/>
          </a:xfrm>
          <a:prstGeom prst="rect">
            <a:avLst/>
          </a:prstGeom>
          <a:noFill/>
        </p:spPr>
        <p:txBody>
          <a:bodyPr wrap="square" rtlCol="0">
            <a:spAutoFit/>
          </a:bodyPr>
          <a:lstStyle/>
          <a:p>
            <a:r>
              <a:rPr lang="nb-NO" sz="1333" dirty="0"/>
              <a:t>Figure: adapté de Hellweg &amp; Mila i Canals (2014)</a:t>
            </a:r>
          </a:p>
          <a:p>
            <a:endParaRPr lang="nb-NO" sz="1333" dirty="0"/>
          </a:p>
        </p:txBody>
      </p:sp>
      <p:grpSp>
        <p:nvGrpSpPr>
          <p:cNvPr id="11" name="Group 10">
            <a:extLst>
              <a:ext uri="{FF2B5EF4-FFF2-40B4-BE49-F238E27FC236}">
                <a16:creationId xmlns:a16="http://schemas.microsoft.com/office/drawing/2014/main" id="{A774E139-2E29-42BE-9391-4F0E0BEF4CEB}"/>
              </a:ext>
            </a:extLst>
          </p:cNvPr>
          <p:cNvGrpSpPr/>
          <p:nvPr/>
        </p:nvGrpSpPr>
        <p:grpSpPr>
          <a:xfrm>
            <a:off x="5067053" y="4118769"/>
            <a:ext cx="2809919" cy="429719"/>
            <a:chOff x="3800289" y="2776656"/>
            <a:chExt cx="2107439" cy="322289"/>
          </a:xfrm>
        </p:grpSpPr>
        <p:sp>
          <p:nvSpPr>
            <p:cNvPr id="4" name="Rectangle 3">
              <a:extLst>
                <a:ext uri="{FF2B5EF4-FFF2-40B4-BE49-F238E27FC236}">
                  <a16:creationId xmlns:a16="http://schemas.microsoft.com/office/drawing/2014/main" id="{6982EF6E-7D3D-49AC-9480-CFD2217A773D}"/>
                </a:ext>
              </a:extLst>
            </p:cNvPr>
            <p:cNvSpPr/>
            <p:nvPr/>
          </p:nvSpPr>
          <p:spPr>
            <a:xfrm>
              <a:off x="4344335" y="2776656"/>
              <a:ext cx="1563393" cy="3222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400" i="1" dirty="0" err="1">
                  <a:latin typeface="Open Sans" panose="020B0606030504020204" pitchFamily="34" charset="0"/>
                  <a:ea typeface="Open Sans" panose="020B0606030504020204" pitchFamily="34" charset="0"/>
                  <a:cs typeface="Open Sans" panose="020B0606030504020204" pitchFamily="34" charset="0"/>
                </a:rPr>
                <a:t>Holistique</a:t>
              </a:r>
              <a:endParaRPr lang="en-GB" sz="24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Arrow: Bent 8">
              <a:extLst>
                <a:ext uri="{FF2B5EF4-FFF2-40B4-BE49-F238E27FC236}">
                  <a16:creationId xmlns:a16="http://schemas.microsoft.com/office/drawing/2014/main" id="{02B835DF-8C79-45B0-A5AB-F731DCD5C0AD}"/>
                </a:ext>
              </a:extLst>
            </p:cNvPr>
            <p:cNvSpPr/>
            <p:nvPr/>
          </p:nvSpPr>
          <p:spPr>
            <a:xfrm flipV="1">
              <a:off x="3800289" y="2776658"/>
              <a:ext cx="434715" cy="322287"/>
            </a:xfrm>
            <a:prstGeom prst="bentArrow">
              <a:avLst>
                <a:gd name="adj1" fmla="val 25000"/>
                <a:gd name="adj2" fmla="val 44768"/>
                <a:gd name="adj3" fmla="val 50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i="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11">
            <a:extLst>
              <a:ext uri="{FF2B5EF4-FFF2-40B4-BE49-F238E27FC236}">
                <a16:creationId xmlns:a16="http://schemas.microsoft.com/office/drawing/2014/main" id="{371B96B0-DE7B-4161-93F9-13F8CD41CF1B}"/>
              </a:ext>
            </a:extLst>
          </p:cNvPr>
          <p:cNvGrpSpPr/>
          <p:nvPr/>
        </p:nvGrpSpPr>
        <p:grpSpPr>
          <a:xfrm>
            <a:off x="5067052" y="6274840"/>
            <a:ext cx="2807781" cy="429719"/>
            <a:chOff x="3800289" y="4322684"/>
            <a:chExt cx="2105836" cy="322289"/>
          </a:xfrm>
        </p:grpSpPr>
        <p:sp>
          <p:nvSpPr>
            <p:cNvPr id="8" name="Rectangle 7">
              <a:extLst>
                <a:ext uri="{FF2B5EF4-FFF2-40B4-BE49-F238E27FC236}">
                  <a16:creationId xmlns:a16="http://schemas.microsoft.com/office/drawing/2014/main" id="{57A5B048-A8E3-40FC-AA08-7DEF8A9E92CB}"/>
                </a:ext>
              </a:extLst>
            </p:cNvPr>
            <p:cNvSpPr/>
            <p:nvPr/>
          </p:nvSpPr>
          <p:spPr>
            <a:xfrm>
              <a:off x="4342732" y="4322684"/>
              <a:ext cx="1563393" cy="3222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400" i="1" dirty="0" err="1">
                  <a:latin typeface="Open Sans" panose="020B0606030504020204" pitchFamily="34" charset="0"/>
                  <a:ea typeface="Open Sans" panose="020B0606030504020204" pitchFamily="34" charset="0"/>
                  <a:cs typeface="Open Sans" panose="020B0606030504020204" pitchFamily="34" charset="0"/>
                </a:rPr>
                <a:t>Multicritère</a:t>
              </a:r>
              <a:endParaRPr lang="en-GB" sz="24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Arrow: Bent 9">
              <a:extLst>
                <a:ext uri="{FF2B5EF4-FFF2-40B4-BE49-F238E27FC236}">
                  <a16:creationId xmlns:a16="http://schemas.microsoft.com/office/drawing/2014/main" id="{6C6C4B7A-C9E3-47F5-AB9A-2EDB60AB033E}"/>
                </a:ext>
              </a:extLst>
            </p:cNvPr>
            <p:cNvSpPr/>
            <p:nvPr/>
          </p:nvSpPr>
          <p:spPr>
            <a:xfrm flipV="1">
              <a:off x="3800289" y="4322686"/>
              <a:ext cx="434715" cy="322287"/>
            </a:xfrm>
            <a:prstGeom prst="bentArrow">
              <a:avLst>
                <a:gd name="adj1" fmla="val 25000"/>
                <a:gd name="adj2" fmla="val 44768"/>
                <a:gd name="adj3" fmla="val 50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solidFill>
                  <a:schemeClr val="tx1"/>
                </a:solidFill>
              </a:endParaRPr>
            </a:p>
          </p:txBody>
        </p:sp>
      </p:grpSp>
      <p:grpSp>
        <p:nvGrpSpPr>
          <p:cNvPr id="16" name="Group 15">
            <a:extLst>
              <a:ext uri="{FF2B5EF4-FFF2-40B4-BE49-F238E27FC236}">
                <a16:creationId xmlns:a16="http://schemas.microsoft.com/office/drawing/2014/main" id="{8763A706-DEA3-4970-8B54-A273BF5ADC57}"/>
              </a:ext>
            </a:extLst>
          </p:cNvPr>
          <p:cNvGrpSpPr/>
          <p:nvPr/>
        </p:nvGrpSpPr>
        <p:grpSpPr>
          <a:xfrm>
            <a:off x="9004093" y="274639"/>
            <a:ext cx="2579265" cy="1255711"/>
            <a:chOff x="6753069" y="205979"/>
            <a:chExt cx="1934449" cy="941783"/>
          </a:xfrm>
        </p:grpSpPr>
        <p:sp>
          <p:nvSpPr>
            <p:cNvPr id="13" name="Rectangle 12">
              <a:extLst>
                <a:ext uri="{FF2B5EF4-FFF2-40B4-BE49-F238E27FC236}">
                  <a16:creationId xmlns:a16="http://schemas.microsoft.com/office/drawing/2014/main" id="{BC22D594-3B91-4D5B-8A5B-AB8FBBA0CE7D}"/>
                </a:ext>
              </a:extLst>
            </p:cNvPr>
            <p:cNvSpPr/>
            <p:nvPr/>
          </p:nvSpPr>
          <p:spPr>
            <a:xfrm>
              <a:off x="6753069" y="205979"/>
              <a:ext cx="1933733" cy="4796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err="1"/>
                <a:t>Biosphère</a:t>
              </a:r>
              <a:endParaRPr lang="en-GB" sz="2400" dirty="0"/>
            </a:p>
          </p:txBody>
        </p:sp>
        <p:sp>
          <p:nvSpPr>
            <p:cNvPr id="14" name="Arrow: Down 13">
              <a:extLst>
                <a:ext uri="{FF2B5EF4-FFF2-40B4-BE49-F238E27FC236}">
                  <a16:creationId xmlns:a16="http://schemas.microsoft.com/office/drawing/2014/main" id="{D36E3DE9-CAB7-493B-A1BB-0E574138DEEE}"/>
                </a:ext>
              </a:extLst>
            </p:cNvPr>
            <p:cNvSpPr/>
            <p:nvPr/>
          </p:nvSpPr>
          <p:spPr>
            <a:xfrm flipV="1">
              <a:off x="6753069" y="730848"/>
              <a:ext cx="327282" cy="416082"/>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2400"/>
            </a:p>
          </p:txBody>
        </p:sp>
        <p:sp>
          <p:nvSpPr>
            <p:cNvPr id="15" name="Arrow: Down 14">
              <a:extLst>
                <a:ext uri="{FF2B5EF4-FFF2-40B4-BE49-F238E27FC236}">
                  <a16:creationId xmlns:a16="http://schemas.microsoft.com/office/drawing/2014/main" id="{F1E0CF7C-9860-4B46-9455-4EBB0E8AE3A3}"/>
                </a:ext>
              </a:extLst>
            </p:cNvPr>
            <p:cNvSpPr/>
            <p:nvPr/>
          </p:nvSpPr>
          <p:spPr>
            <a:xfrm>
              <a:off x="8360236" y="730848"/>
              <a:ext cx="327282" cy="41691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2400"/>
            </a:p>
          </p:txBody>
        </p:sp>
      </p:grpSp>
    </p:spTree>
    <p:custDataLst>
      <p:tags r:id="rId1"/>
    </p:custDataLst>
    <p:extLst>
      <p:ext uri="{BB962C8B-B14F-4D97-AF65-F5344CB8AC3E}">
        <p14:creationId xmlns:p14="http://schemas.microsoft.com/office/powerpoint/2010/main" val="713285670"/>
      </p:ext>
    </p:extLst>
  </p:cSld>
  <p:clrMapOvr>
    <a:masterClrMapping/>
  </p:clrMapOvr>
  <mc:AlternateContent xmlns:mc="http://schemas.openxmlformats.org/markup-compatibility/2006" xmlns:p14="http://schemas.microsoft.com/office/powerpoint/2010/main">
    <mc:Choice Requires="p14">
      <p:transition spd="slow" p14:dur="2000" advTm="66297"/>
    </mc:Choice>
    <mc:Fallback xmlns="">
      <p:transition spd="slow" advTm="662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0"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DFB5-8810-5B92-EEAF-DE5787F1BF66}"/>
              </a:ext>
            </a:extLst>
          </p:cNvPr>
          <p:cNvSpPr>
            <a:spLocks noGrp="1"/>
          </p:cNvSpPr>
          <p:nvPr>
            <p:ph type="title"/>
          </p:nvPr>
        </p:nvSpPr>
        <p:spPr/>
        <p:txBody>
          <a:bodyPr/>
          <a:lstStyle/>
          <a:p>
            <a:r>
              <a:rPr lang="fr-FR" noProof="0" dirty="0"/>
              <a:t>Un peu </a:t>
            </a:r>
            <a:r>
              <a:rPr lang="fr-FR" noProof="0" dirty="0" err="1"/>
              <a:t>d’algÈbre</a:t>
            </a:r>
            <a:endParaRPr lang="en-IE" dirty="0"/>
          </a:p>
        </p:txBody>
      </p:sp>
      <p:pic>
        <p:nvPicPr>
          <p:cNvPr id="16" name="Content Placeholder 15" descr="A person in a suit with his arms crossed&#10;&#10;Description automatically generated">
            <a:extLst>
              <a:ext uri="{FF2B5EF4-FFF2-40B4-BE49-F238E27FC236}">
                <a16:creationId xmlns:a16="http://schemas.microsoft.com/office/drawing/2014/main" id="{742D7426-E089-C332-EC11-469DB832C2B4}"/>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2145361" y="5095798"/>
            <a:ext cx="1943892" cy="1619910"/>
          </a:xfrm>
        </p:spPr>
      </p:pic>
      <p:sp>
        <p:nvSpPr>
          <p:cNvPr id="5" name="Text Placeholder 4">
            <a:extLst>
              <a:ext uri="{FF2B5EF4-FFF2-40B4-BE49-F238E27FC236}">
                <a16:creationId xmlns:a16="http://schemas.microsoft.com/office/drawing/2014/main" id="{346DB91E-B0E3-CD4A-100E-BF61B9E1AFBF}"/>
              </a:ext>
            </a:extLst>
          </p:cNvPr>
          <p:cNvSpPr>
            <a:spLocks noGrp="1"/>
          </p:cNvSpPr>
          <p:nvPr>
            <p:ph type="body" idx="28"/>
          </p:nvPr>
        </p:nvSpPr>
        <p:spPr/>
        <p:txBody>
          <a:bodyPr/>
          <a:lstStyle/>
          <a:p>
            <a:r>
              <a:rPr lang="en-IE" dirty="0" err="1"/>
              <a:t>L’inverse</a:t>
            </a:r>
            <a:r>
              <a:rPr lang="en-IE" dirty="0"/>
              <a:t> de Leontief</a:t>
            </a:r>
          </a:p>
        </p:txBody>
      </p:sp>
      <mc:AlternateContent xmlns:mc="http://schemas.openxmlformats.org/markup-compatibility/2006" xmlns:a14="http://schemas.microsoft.com/office/drawing/2010/main">
        <mc:Choice Requires="a14">
          <p:sp>
            <p:nvSpPr>
              <p:cNvPr id="6" name="!!eq">
                <a:extLst>
                  <a:ext uri="{FF2B5EF4-FFF2-40B4-BE49-F238E27FC236}">
                    <a16:creationId xmlns:a16="http://schemas.microsoft.com/office/drawing/2014/main" id="{FA1EC06E-494F-ACC8-6C2C-FA50C0732440}"/>
                  </a:ext>
                </a:extLst>
              </p:cNvPr>
              <p:cNvSpPr txBox="1"/>
              <p:nvPr/>
            </p:nvSpPr>
            <p:spPr>
              <a:xfrm>
                <a:off x="478366" y="1881186"/>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oMath>
                  </m:oMathPara>
                </a14:m>
                <a:endParaRPr lang="en-IE" sz="4000" dirty="0">
                  <a:solidFill>
                    <a:schemeClr val="tx2">
                      <a:lumMod val="60000"/>
                      <a:lumOff val="40000"/>
                    </a:schemeClr>
                  </a:solidFill>
                </a:endParaRPr>
              </a:p>
            </p:txBody>
          </p:sp>
        </mc:Choice>
        <mc:Fallback xmlns="">
          <p:sp>
            <p:nvSpPr>
              <p:cNvPr id="6" name="!!eq">
                <a:extLst>
                  <a:ext uri="{FF2B5EF4-FFF2-40B4-BE49-F238E27FC236}">
                    <a16:creationId xmlns:a16="http://schemas.microsoft.com/office/drawing/2014/main" id="{FA1EC06E-494F-ACC8-6C2C-FA50C0732440}"/>
                  </a:ext>
                </a:extLst>
              </p:cNvPr>
              <p:cNvSpPr txBox="1">
                <a:spLocks noRot="1" noChangeAspect="1" noMove="1" noResize="1" noEditPoints="1" noAdjustHandles="1" noChangeArrowheads="1" noChangeShapeType="1" noTextEdit="1"/>
              </p:cNvSpPr>
              <p:nvPr/>
            </p:nvSpPr>
            <p:spPr>
              <a:xfrm>
                <a:off x="478366" y="1881186"/>
                <a:ext cx="2619050"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q">
                <a:extLst>
                  <a:ext uri="{FF2B5EF4-FFF2-40B4-BE49-F238E27FC236}">
                    <a16:creationId xmlns:a16="http://schemas.microsoft.com/office/drawing/2014/main" id="{A67E118C-D7B4-E5BE-3C1E-0ADB474C5F2F}"/>
                  </a:ext>
                </a:extLst>
              </p:cNvPr>
              <p:cNvSpPr txBox="1"/>
              <p:nvPr/>
            </p:nvSpPr>
            <p:spPr>
              <a:xfrm>
                <a:off x="478366" y="2541055"/>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7" name="!!eq">
                <a:extLst>
                  <a:ext uri="{FF2B5EF4-FFF2-40B4-BE49-F238E27FC236}">
                    <a16:creationId xmlns:a16="http://schemas.microsoft.com/office/drawing/2014/main" id="{A67E118C-D7B4-E5BE-3C1E-0ADB474C5F2F}"/>
                  </a:ext>
                </a:extLst>
              </p:cNvPr>
              <p:cNvSpPr txBox="1">
                <a:spLocks noRot="1" noChangeAspect="1" noMove="1" noResize="1" noEditPoints="1" noAdjustHandles="1" noChangeArrowheads="1" noChangeShapeType="1" noTextEdit="1"/>
              </p:cNvSpPr>
              <p:nvPr/>
            </p:nvSpPr>
            <p:spPr>
              <a:xfrm>
                <a:off x="478366" y="2541055"/>
                <a:ext cx="2619050"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eq">
                <a:extLst>
                  <a:ext uri="{FF2B5EF4-FFF2-40B4-BE49-F238E27FC236}">
                    <a16:creationId xmlns:a16="http://schemas.microsoft.com/office/drawing/2014/main" id="{5F558270-9978-036C-3A26-043BD848A6F2}"/>
                  </a:ext>
                </a:extLst>
              </p:cNvPr>
              <p:cNvSpPr txBox="1"/>
              <p:nvPr/>
            </p:nvSpPr>
            <p:spPr>
              <a:xfrm>
                <a:off x="478366" y="3156608"/>
                <a:ext cx="2972032"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d>
                        <m:dPr>
                          <m:ctrlPr>
                            <a:rPr lang="en-IE" sz="4000" b="0" i="1" smtClean="0">
                              <a:solidFill>
                                <a:schemeClr val="tx2">
                                  <a:lumMod val="60000"/>
                                  <a:lumOff val="40000"/>
                                </a:schemeClr>
                              </a:solidFill>
                              <a:latin typeface="Cambria Math" panose="02040503050406030204" pitchFamily="18" charset="0"/>
                            </a:rPr>
                          </m:ctrlPr>
                        </m:dPr>
                        <m:e>
                          <m:r>
                            <a:rPr lang="en-IE" sz="4000" b="0" i="1" smtClean="0">
                              <a:solidFill>
                                <a:schemeClr val="tx2">
                                  <a:lumMod val="60000"/>
                                  <a:lumOff val="40000"/>
                                </a:schemeClr>
                              </a:solidFill>
                              <a:latin typeface="Cambria Math" panose="02040503050406030204" pitchFamily="18" charset="0"/>
                            </a:rPr>
                            <m:t>𝐼</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m:t>
                          </m:r>
                        </m:e>
                      </m:d>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8" name="!!eq">
                <a:extLst>
                  <a:ext uri="{FF2B5EF4-FFF2-40B4-BE49-F238E27FC236}">
                    <a16:creationId xmlns:a16="http://schemas.microsoft.com/office/drawing/2014/main" id="{5F558270-9978-036C-3A26-043BD848A6F2}"/>
                  </a:ext>
                </a:extLst>
              </p:cNvPr>
              <p:cNvSpPr txBox="1">
                <a:spLocks noRot="1" noChangeAspect="1" noMove="1" noResize="1" noEditPoints="1" noAdjustHandles="1" noChangeArrowheads="1" noChangeShapeType="1" noTextEdit="1"/>
              </p:cNvSpPr>
              <p:nvPr/>
            </p:nvSpPr>
            <p:spPr>
              <a:xfrm>
                <a:off x="478366" y="3156608"/>
                <a:ext cx="2972032"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eq">
                <a:extLst>
                  <a:ext uri="{FF2B5EF4-FFF2-40B4-BE49-F238E27FC236}">
                    <a16:creationId xmlns:a16="http://schemas.microsoft.com/office/drawing/2014/main" id="{AF4F4F0C-F57B-4FB6-C826-4475DD727264}"/>
                  </a:ext>
                </a:extLst>
              </p:cNvPr>
              <p:cNvSpPr txBox="1"/>
              <p:nvPr/>
            </p:nvSpPr>
            <p:spPr>
              <a:xfrm>
                <a:off x="478366" y="3787703"/>
                <a:ext cx="3482235" cy="615553"/>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sSup>
                        <m:sSupPr>
                          <m:ctrlPr>
                            <a:rPr lang="en-IE" sz="4000" b="0" i="1" smtClean="0">
                              <a:solidFill>
                                <a:schemeClr val="tx2">
                                  <a:lumMod val="60000"/>
                                  <a:lumOff val="40000"/>
                                </a:schemeClr>
                              </a:solidFill>
                              <a:latin typeface="Cambria Math" panose="02040503050406030204" pitchFamily="18" charset="0"/>
                            </a:rPr>
                          </m:ctrlPr>
                        </m:sSupPr>
                        <m:e>
                          <m:d>
                            <m:dPr>
                              <m:ctrlPr>
                                <a:rPr lang="en-IE" sz="4000" i="1">
                                  <a:solidFill>
                                    <a:schemeClr val="tx2">
                                      <a:lumMod val="60000"/>
                                      <a:lumOff val="40000"/>
                                    </a:schemeClr>
                                  </a:solidFill>
                                  <a:latin typeface="Cambria Math" panose="02040503050406030204" pitchFamily="18" charset="0"/>
                                </a:rPr>
                              </m:ctrlPr>
                            </m:dPr>
                            <m:e>
                              <m:r>
                                <a:rPr lang="en-IE" sz="4000" i="1">
                                  <a:solidFill>
                                    <a:schemeClr val="tx2">
                                      <a:lumMod val="60000"/>
                                      <a:lumOff val="40000"/>
                                    </a:schemeClr>
                                  </a:solidFill>
                                  <a:latin typeface="Cambria Math" panose="02040503050406030204" pitchFamily="18" charset="0"/>
                                </a:rPr>
                                <m:t>𝐼</m:t>
                              </m:r>
                              <m:r>
                                <a:rPr lang="en-IE" sz="4000" i="1">
                                  <a:solidFill>
                                    <a:schemeClr val="tx2">
                                      <a:lumMod val="60000"/>
                                      <a:lumOff val="40000"/>
                                    </a:schemeClr>
                                  </a:solidFill>
                                  <a:latin typeface="Cambria Math" panose="02040503050406030204" pitchFamily="18" charset="0"/>
                                </a:rPr>
                                <m:t>−</m:t>
                              </m:r>
                              <m:r>
                                <a:rPr lang="en-IE" sz="4000" i="1">
                                  <a:solidFill>
                                    <a:schemeClr val="tx2">
                                      <a:lumMod val="60000"/>
                                      <a:lumOff val="40000"/>
                                    </a:schemeClr>
                                  </a:solidFill>
                                  <a:latin typeface="Cambria Math" panose="02040503050406030204" pitchFamily="18" charset="0"/>
                                </a:rPr>
                                <m:t>𝐴</m:t>
                              </m:r>
                            </m:e>
                          </m:d>
                        </m:e>
                        <m:sup>
                          <m:r>
                            <a:rPr lang="en-IE" sz="4000" b="0" i="1" smtClean="0">
                              <a:solidFill>
                                <a:schemeClr val="tx2">
                                  <a:lumMod val="60000"/>
                                  <a:lumOff val="40000"/>
                                </a:schemeClr>
                              </a:solidFill>
                              <a:latin typeface="Cambria Math" panose="02040503050406030204" pitchFamily="18" charset="0"/>
                            </a:rPr>
                            <m:t>−1</m:t>
                          </m:r>
                        </m:sup>
                      </m:sSup>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9" name="!!eq">
                <a:extLst>
                  <a:ext uri="{FF2B5EF4-FFF2-40B4-BE49-F238E27FC236}">
                    <a16:creationId xmlns:a16="http://schemas.microsoft.com/office/drawing/2014/main" id="{AF4F4F0C-F57B-4FB6-C826-4475DD727264}"/>
                  </a:ext>
                </a:extLst>
              </p:cNvPr>
              <p:cNvSpPr txBox="1">
                <a:spLocks noRot="1" noChangeAspect="1" noMove="1" noResize="1" noEditPoints="1" noAdjustHandles="1" noChangeArrowheads="1" noChangeShapeType="1" noTextEdit="1"/>
              </p:cNvSpPr>
              <p:nvPr/>
            </p:nvSpPr>
            <p:spPr>
              <a:xfrm>
                <a:off x="478366" y="3787703"/>
                <a:ext cx="3482235" cy="615553"/>
              </a:xfrm>
              <a:prstGeom prst="rect">
                <a:avLst/>
              </a:prstGeom>
              <a:blipFill>
                <a:blip r:embed="rId6"/>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10" name="!!eq">
                <a:extLst>
                  <a:ext uri="{FF2B5EF4-FFF2-40B4-BE49-F238E27FC236}">
                    <a16:creationId xmlns:a16="http://schemas.microsoft.com/office/drawing/2014/main" id="{0F563E19-8530-86F2-A815-3ECAC91A1AF7}"/>
                  </a:ext>
                </a:extLst>
              </p:cNvPr>
              <p:cNvSpPr txBox="1"/>
              <p:nvPr/>
            </p:nvSpPr>
            <p:spPr>
              <a:xfrm>
                <a:off x="478366" y="4447572"/>
                <a:ext cx="1666995" cy="615553"/>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𝐿𝑦</m:t>
                      </m:r>
                    </m:oMath>
                  </m:oMathPara>
                </a14:m>
                <a:endParaRPr lang="en-IE" sz="4000" b="0" dirty="0">
                  <a:solidFill>
                    <a:schemeClr val="tx2">
                      <a:lumMod val="60000"/>
                      <a:lumOff val="40000"/>
                    </a:schemeClr>
                  </a:solidFill>
                </a:endParaRPr>
              </a:p>
            </p:txBody>
          </p:sp>
        </mc:Choice>
        <mc:Fallback xmlns="">
          <p:sp>
            <p:nvSpPr>
              <p:cNvPr id="10" name="!!eq">
                <a:extLst>
                  <a:ext uri="{FF2B5EF4-FFF2-40B4-BE49-F238E27FC236}">
                    <a16:creationId xmlns:a16="http://schemas.microsoft.com/office/drawing/2014/main" id="{0F563E19-8530-86F2-A815-3ECAC91A1AF7}"/>
                  </a:ext>
                </a:extLst>
              </p:cNvPr>
              <p:cNvSpPr txBox="1">
                <a:spLocks noRot="1" noChangeAspect="1" noMove="1" noResize="1" noEditPoints="1" noAdjustHandles="1" noChangeArrowheads="1" noChangeShapeType="1" noTextEdit="1"/>
              </p:cNvSpPr>
              <p:nvPr/>
            </p:nvSpPr>
            <p:spPr>
              <a:xfrm>
                <a:off x="478366" y="4447572"/>
                <a:ext cx="1666995" cy="615553"/>
              </a:xfrm>
              <a:prstGeom prst="rect">
                <a:avLst/>
              </a:prstGeom>
              <a:blipFill>
                <a:blip r:embed="rId7"/>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24767F1-7282-0A3B-C824-8B00DDBE2EE2}"/>
              </a:ext>
            </a:extLst>
          </p:cNvPr>
          <p:cNvGrpSpPr/>
          <p:nvPr/>
        </p:nvGrpSpPr>
        <p:grpSpPr>
          <a:xfrm>
            <a:off x="133350" y="5063125"/>
            <a:ext cx="2012011" cy="1710209"/>
            <a:chOff x="133350" y="5063125"/>
            <a:chExt cx="2012011" cy="1710209"/>
          </a:xfrm>
        </p:grpSpPr>
        <p:cxnSp>
          <p:nvCxnSpPr>
            <p:cNvPr id="12" name="Straight Arrow Connector 11">
              <a:extLst>
                <a:ext uri="{FF2B5EF4-FFF2-40B4-BE49-F238E27FC236}">
                  <a16:creationId xmlns:a16="http://schemas.microsoft.com/office/drawing/2014/main" id="{B266E825-2006-6248-F097-EC605AA9B9A4}"/>
                </a:ext>
              </a:extLst>
            </p:cNvPr>
            <p:cNvCxnSpPr>
              <a:cxnSpLocks/>
            </p:cNvCxnSpPr>
            <p:nvPr/>
          </p:nvCxnSpPr>
          <p:spPr>
            <a:xfrm flipH="1" flipV="1">
              <a:off x="1666875" y="5063125"/>
              <a:ext cx="478486" cy="30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5BCEC7A-9BEA-0081-24A4-868D5F84EEE4}"/>
                </a:ext>
              </a:extLst>
            </p:cNvPr>
            <p:cNvSpPr txBox="1"/>
            <p:nvPr/>
          </p:nvSpPr>
          <p:spPr>
            <a:xfrm>
              <a:off x="133350" y="5296006"/>
              <a:ext cx="2012011" cy="1477328"/>
            </a:xfrm>
            <a:prstGeom prst="rect">
              <a:avLst/>
            </a:prstGeom>
            <a:noFill/>
          </p:spPr>
          <p:txBody>
            <a:bodyPr wrap="square">
              <a:spAutoFit/>
            </a:bodyPr>
            <a:lstStyle/>
            <a:p>
              <a:pPr algn="r"/>
              <a:r>
                <a:rPr lang="fr-FR" dirty="0"/>
                <a:t>« L » pour Wassily Leontief, économiste américain (prix Nobel 1973)</a:t>
              </a:r>
              <a:endParaRPr lang="en-IE" dirty="0"/>
            </a:p>
          </p:txBody>
        </p:sp>
      </p:grpSp>
      <p:graphicFrame>
        <p:nvGraphicFramePr>
          <p:cNvPr id="23" name="Table 51">
            <a:extLst>
              <a:ext uri="{FF2B5EF4-FFF2-40B4-BE49-F238E27FC236}">
                <a16:creationId xmlns:a16="http://schemas.microsoft.com/office/drawing/2014/main" id="{6B199BCB-E880-4DDF-45A8-1139CA43B241}"/>
              </a:ext>
            </a:extLst>
          </p:cNvPr>
          <p:cNvGraphicFramePr>
            <a:graphicFrameLocks noGrp="1"/>
          </p:cNvGraphicFramePr>
          <p:nvPr>
            <p:extLst>
              <p:ext uri="{D42A27DB-BD31-4B8C-83A1-F6EECF244321}">
                <p14:modId xmlns:p14="http://schemas.microsoft.com/office/powerpoint/2010/main" val="3438771156"/>
              </p:ext>
            </p:extLst>
          </p:nvPr>
        </p:nvGraphicFramePr>
        <p:xfrm>
          <a:off x="6597972" y="1221317"/>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rtl="0" fontAlgn="ctr"/>
                      <a:r>
                        <a:rPr lang="en-IE" sz="1400" b="0" i="0" u="none" strike="noStrike">
                          <a:solidFill>
                            <a:srgbClr val="00AEBC"/>
                          </a:solidFill>
                          <a:effectLst/>
                          <a:latin typeface="Arial" panose="020B0604020202020204" pitchFamily="34" charset="0"/>
                        </a:rPr>
                        <a:t>1.0</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924740505"/>
                  </a:ext>
                </a:extLst>
              </a:tr>
              <a:tr h="540000">
                <a:tc>
                  <a:txBody>
                    <a:bodyPr/>
                    <a:lstStyle/>
                    <a:p>
                      <a:pPr algn="ctr" rtl="0" fontAlgn="ctr"/>
                      <a:r>
                        <a:rPr lang="en-IE" sz="1400" b="0" i="0" u="none" strike="noStrike">
                          <a:solidFill>
                            <a:srgbClr val="00AEBC"/>
                          </a:solidFill>
                          <a:effectLst/>
                          <a:latin typeface="Arial" panose="020B0604020202020204" pitchFamily="34" charset="0"/>
                        </a:rPr>
                        <a:t>0.1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10814572"/>
                  </a:ext>
                </a:extLst>
              </a:tr>
              <a:tr h="540000">
                <a:tc>
                  <a:txBody>
                    <a:bodyPr/>
                    <a:lstStyle/>
                    <a:p>
                      <a:pPr algn="ctr" rtl="0" fontAlgn="ctr"/>
                      <a:r>
                        <a:rPr lang="en-IE" sz="1400" b="0" i="0" u="none" strike="noStrike">
                          <a:solidFill>
                            <a:srgbClr val="00AEBC"/>
                          </a:solidFill>
                          <a:effectLst/>
                          <a:latin typeface="Arial" panose="020B0604020202020204" pitchFamily="34" charset="0"/>
                        </a:rPr>
                        <a:t>4.0E-06</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55247587"/>
                  </a:ext>
                </a:extLst>
              </a:tr>
              <a:tr h="540000">
                <a:tc>
                  <a:txBody>
                    <a:bodyPr/>
                    <a:lstStyle/>
                    <a:p>
                      <a:pPr algn="ctr" rtl="0" fontAlgn="ctr"/>
                      <a:r>
                        <a:rPr lang="en-IE" sz="1400" b="0" i="0" u="none" strike="noStrike">
                          <a:solidFill>
                            <a:srgbClr val="00AEBC"/>
                          </a:solidFill>
                          <a:effectLst/>
                          <a:latin typeface="Arial" panose="020B0604020202020204" pitchFamily="34" charset="0"/>
                        </a:rPr>
                        <a:t>4.0E-03</a:t>
                      </a: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82102240"/>
                  </a:ext>
                </a:extLst>
              </a:tr>
              <a:tr h="540000">
                <a:tc>
                  <a:txBody>
                    <a:bodyPr/>
                    <a:lstStyle/>
                    <a:p>
                      <a:pPr algn="ctr" rtl="0" fontAlgn="ctr"/>
                      <a:r>
                        <a:rPr lang="en-IE" sz="1400" b="0" i="0" u="none" strike="noStrike">
                          <a:solidFill>
                            <a:srgbClr val="00AEBC"/>
                          </a:solidFill>
                          <a:effectLst/>
                          <a:latin typeface="Arial" panose="020B0604020202020204" pitchFamily="34" charset="0"/>
                        </a:rPr>
                        <a:t>8.0E-03</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379587676"/>
                  </a:ext>
                </a:extLst>
              </a:tr>
              <a:tr h="540000">
                <a:tc>
                  <a:txBody>
                    <a:bodyPr/>
                    <a:lstStyle/>
                    <a:p>
                      <a:pPr algn="ctr" rtl="0" fontAlgn="ctr"/>
                      <a:r>
                        <a:rPr lang="en-IE" sz="1400" b="0" i="0" u="none" strike="noStrike">
                          <a:solidFill>
                            <a:srgbClr val="00AEBC"/>
                          </a:solidFill>
                          <a:effectLst/>
                          <a:latin typeface="Arial" panose="020B0604020202020204" pitchFamily="34" charset="0"/>
                        </a:rPr>
                        <a:t>8.5E-03</a:t>
                      </a: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1011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1.1E-02</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54416867"/>
                  </a:ext>
                </a:extLst>
              </a:tr>
              <a:tr h="540000">
                <a:tc>
                  <a:txBody>
                    <a:bodyPr/>
                    <a:lstStyle/>
                    <a:p>
                      <a:pPr algn="ctr" rtl="0" fontAlgn="ctr"/>
                      <a:r>
                        <a:rPr lang="en-IE" sz="1400" b="0" i="0" u="none" strike="noStrike">
                          <a:solidFill>
                            <a:srgbClr val="00AEBC"/>
                          </a:solidFill>
                          <a:effectLst/>
                          <a:latin typeface="Arial" panose="020B0604020202020204" pitchFamily="34" charset="0"/>
                        </a:rPr>
                        <a:t>0.5</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11111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49412787"/>
                  </a:ext>
                </a:extLst>
              </a:tr>
              <a:tr h="540000">
                <a:tc>
                  <a:txBody>
                    <a:bodyPr/>
                    <a:lstStyle/>
                    <a:p>
                      <a:pPr algn="ctr" rtl="0" fontAlgn="ctr"/>
                      <a:r>
                        <a:rPr lang="en-IE" sz="1400" b="0" i="0" u="none" strike="noStrike">
                          <a:solidFill>
                            <a:srgbClr val="00AEBC"/>
                          </a:solidFill>
                          <a:effectLst/>
                          <a:latin typeface="Arial" panose="020B0604020202020204" pitchFamily="34" charset="0"/>
                        </a:rPr>
                        <a:t>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6364</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56</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100</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6</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dirty="0">
                          <a:solidFill>
                            <a:srgbClr val="00AEBC"/>
                          </a:solidFill>
                          <a:effectLst/>
                          <a:latin typeface="Arial" panose="020B0604020202020204" pitchFamily="34" charset="0"/>
                        </a:rPr>
                        <a:t>1</a:t>
                      </a:r>
                    </a:p>
                  </a:txBody>
                  <a:tcPr marL="9525" marR="9525" marT="9525" marB="0" anchor="ctr"/>
                </a:tc>
                <a:extLst>
                  <a:ext uri="{0D108BD9-81ED-4DB2-BD59-A6C34878D82A}">
                    <a16:rowId xmlns:a16="http://schemas.microsoft.com/office/drawing/2014/main" val="3661981214"/>
                  </a:ext>
                </a:extLst>
              </a:tr>
            </a:tbl>
          </a:graphicData>
        </a:graphic>
      </p:graphicFrame>
      <p:grpSp>
        <p:nvGrpSpPr>
          <p:cNvPr id="24" name="!!group35">
            <a:extLst>
              <a:ext uri="{FF2B5EF4-FFF2-40B4-BE49-F238E27FC236}">
                <a16:creationId xmlns:a16="http://schemas.microsoft.com/office/drawing/2014/main" id="{8E30E3A6-050D-1053-D7F0-10938583D75E}"/>
              </a:ext>
            </a:extLst>
          </p:cNvPr>
          <p:cNvGrpSpPr/>
          <p:nvPr/>
        </p:nvGrpSpPr>
        <p:grpSpPr>
          <a:xfrm>
            <a:off x="5614005" y="1305570"/>
            <a:ext cx="888064" cy="4223727"/>
            <a:chOff x="372993" y="2253953"/>
            <a:chExt cx="888064" cy="4223727"/>
          </a:xfrm>
        </p:grpSpPr>
        <p:pic>
          <p:nvPicPr>
            <p:cNvPr id="25" name="Graphic 24" descr="Road with solid fill">
              <a:extLst>
                <a:ext uri="{FF2B5EF4-FFF2-40B4-BE49-F238E27FC236}">
                  <a16:creationId xmlns:a16="http://schemas.microsoft.com/office/drawing/2014/main" id="{A63C293B-531E-7F35-52F7-0274CD16D3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4311309"/>
              <a:ext cx="540000" cy="540000"/>
            </a:xfrm>
            <a:prstGeom prst="rect">
              <a:avLst/>
            </a:prstGeom>
          </p:spPr>
        </p:pic>
        <p:sp>
          <p:nvSpPr>
            <p:cNvPr id="26" name="TextBox 25">
              <a:extLst>
                <a:ext uri="{FF2B5EF4-FFF2-40B4-BE49-F238E27FC236}">
                  <a16:creationId xmlns:a16="http://schemas.microsoft.com/office/drawing/2014/main" id="{A9E76F1C-967C-4812-56E0-D5AF753DD3ED}"/>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27" name="Graphic 26" descr="Wrench with solid fill">
              <a:extLst>
                <a:ext uri="{FF2B5EF4-FFF2-40B4-BE49-F238E27FC236}">
                  <a16:creationId xmlns:a16="http://schemas.microsoft.com/office/drawing/2014/main" id="{9454B5C7-0BED-1469-62D5-2A406EA3A1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3795223"/>
              <a:ext cx="540000" cy="540000"/>
            </a:xfrm>
            <a:prstGeom prst="rect">
              <a:avLst/>
            </a:prstGeom>
          </p:spPr>
        </p:pic>
        <p:pic>
          <p:nvPicPr>
            <p:cNvPr id="28" name="Graphic 27" descr="Car with solid fill">
              <a:extLst>
                <a:ext uri="{FF2B5EF4-FFF2-40B4-BE49-F238E27FC236}">
                  <a16:creationId xmlns:a16="http://schemas.microsoft.com/office/drawing/2014/main" id="{0FD8AF38-82B0-CE72-5CC5-FD4F4D6051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1057" y="3279137"/>
              <a:ext cx="540000" cy="540000"/>
            </a:xfrm>
            <a:prstGeom prst="rect">
              <a:avLst/>
            </a:prstGeom>
          </p:spPr>
        </p:pic>
        <p:pic>
          <p:nvPicPr>
            <p:cNvPr id="29" name="Graphic 28" descr="Fuel with solid fill">
              <a:extLst>
                <a:ext uri="{FF2B5EF4-FFF2-40B4-BE49-F238E27FC236}">
                  <a16:creationId xmlns:a16="http://schemas.microsoft.com/office/drawing/2014/main" id="{10C08FCC-C53F-06F1-BCA5-796B83AB8B5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1057" y="2763051"/>
              <a:ext cx="540000" cy="540000"/>
            </a:xfrm>
            <a:prstGeom prst="rect">
              <a:avLst/>
            </a:prstGeom>
          </p:spPr>
        </p:pic>
        <p:pic>
          <p:nvPicPr>
            <p:cNvPr id="30" name="Graphic 29" descr="Oil Rig with solid fill">
              <a:extLst>
                <a:ext uri="{FF2B5EF4-FFF2-40B4-BE49-F238E27FC236}">
                  <a16:creationId xmlns:a16="http://schemas.microsoft.com/office/drawing/2014/main" id="{4ECA89A3-508C-C91F-95BA-CE4F261DE6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1057" y="5937680"/>
              <a:ext cx="540000" cy="540000"/>
            </a:xfrm>
            <a:prstGeom prst="rect">
              <a:avLst/>
            </a:prstGeom>
          </p:spPr>
        </p:pic>
        <p:grpSp>
          <p:nvGrpSpPr>
            <p:cNvPr id="31" name="Group 30">
              <a:extLst>
                <a:ext uri="{FF2B5EF4-FFF2-40B4-BE49-F238E27FC236}">
                  <a16:creationId xmlns:a16="http://schemas.microsoft.com/office/drawing/2014/main" id="{2E9EC9D7-2576-33AD-A7B1-6379CF9ACFD6}"/>
                </a:ext>
              </a:extLst>
            </p:cNvPr>
            <p:cNvGrpSpPr/>
            <p:nvPr/>
          </p:nvGrpSpPr>
          <p:grpSpPr>
            <a:xfrm>
              <a:off x="717089" y="5343481"/>
              <a:ext cx="543968" cy="618116"/>
              <a:chOff x="2789589" y="2851826"/>
              <a:chExt cx="1043281" cy="618116"/>
            </a:xfrm>
          </p:grpSpPr>
          <p:pic>
            <p:nvPicPr>
              <p:cNvPr id="33" name="Graphic 32" descr="Electric Tower with solid fill">
                <a:extLst>
                  <a:ext uri="{FF2B5EF4-FFF2-40B4-BE49-F238E27FC236}">
                    <a16:creationId xmlns:a16="http://schemas.microsoft.com/office/drawing/2014/main" id="{BF3481E1-4C2C-7AB7-0E4F-2FA82524D21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789589" y="2851826"/>
                <a:ext cx="911943" cy="475488"/>
              </a:xfrm>
              <a:prstGeom prst="rect">
                <a:avLst/>
              </a:prstGeom>
            </p:spPr>
          </p:pic>
          <p:pic>
            <p:nvPicPr>
              <p:cNvPr id="34" name="Graphic 33" descr="High voltage with solid fill">
                <a:extLst>
                  <a:ext uri="{FF2B5EF4-FFF2-40B4-BE49-F238E27FC236}">
                    <a16:creationId xmlns:a16="http://schemas.microsoft.com/office/drawing/2014/main" id="{EF725C14-CC0B-60C7-0E60-6040B7E6E7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82123" y="3287062"/>
                <a:ext cx="350747" cy="182880"/>
              </a:xfrm>
              <a:prstGeom prst="rect">
                <a:avLst/>
              </a:prstGeom>
            </p:spPr>
          </p:pic>
        </p:grpSp>
        <p:pic>
          <p:nvPicPr>
            <p:cNvPr id="32" name="Picture 31" descr="A black and white logo&#10;&#10;Description automatically generated">
              <a:extLst>
                <a:ext uri="{FF2B5EF4-FFF2-40B4-BE49-F238E27FC236}">
                  <a16:creationId xmlns:a16="http://schemas.microsoft.com/office/drawing/2014/main" id="{3AE85B2C-3EF0-7606-B243-8F7BC043ED03}"/>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0241394C-292A-EA79-82AC-1B92A09FEE4E}"/>
              </a:ext>
            </a:extLst>
          </p:cNvPr>
          <p:cNvGrpSpPr/>
          <p:nvPr/>
        </p:nvGrpSpPr>
        <p:grpSpPr>
          <a:xfrm>
            <a:off x="6597971" y="267616"/>
            <a:ext cx="4287266" cy="907970"/>
            <a:chOff x="1356959" y="1215999"/>
            <a:chExt cx="4287266" cy="907970"/>
          </a:xfrm>
        </p:grpSpPr>
        <p:pic>
          <p:nvPicPr>
            <p:cNvPr id="36" name="Graphic 35" descr="Road with solid fill">
              <a:extLst>
                <a:ext uri="{FF2B5EF4-FFF2-40B4-BE49-F238E27FC236}">
                  <a16:creationId xmlns:a16="http://schemas.microsoft.com/office/drawing/2014/main" id="{38860A81-4389-84D5-5020-B8C2A639C5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3309" y="1564063"/>
              <a:ext cx="540000" cy="540000"/>
            </a:xfrm>
            <a:prstGeom prst="rect">
              <a:avLst/>
            </a:prstGeom>
          </p:spPr>
        </p:pic>
        <p:sp>
          <p:nvSpPr>
            <p:cNvPr id="37" name="TextBox 36">
              <a:extLst>
                <a:ext uri="{FF2B5EF4-FFF2-40B4-BE49-F238E27FC236}">
                  <a16:creationId xmlns:a16="http://schemas.microsoft.com/office/drawing/2014/main" id="{FA5A11EF-5FE3-589F-60CF-95CE14983379}"/>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38" name="Graphic 37" descr="Wrench with solid fill">
              <a:extLst>
                <a:ext uri="{FF2B5EF4-FFF2-40B4-BE49-F238E27FC236}">
                  <a16:creationId xmlns:a16="http://schemas.microsoft.com/office/drawing/2014/main" id="{25DCC660-A777-F337-9804-F2ACBFB0C2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89100" y="1564063"/>
              <a:ext cx="540000" cy="540000"/>
            </a:xfrm>
            <a:prstGeom prst="rect">
              <a:avLst/>
            </a:prstGeom>
          </p:spPr>
        </p:pic>
        <p:pic>
          <p:nvPicPr>
            <p:cNvPr id="39" name="Graphic 38" descr="Car with solid fill">
              <a:extLst>
                <a:ext uri="{FF2B5EF4-FFF2-40B4-BE49-F238E27FC236}">
                  <a16:creationId xmlns:a16="http://schemas.microsoft.com/office/drawing/2014/main" id="{BD7BFFBF-43EA-D999-F932-B3695FE5F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45278" y="1583969"/>
              <a:ext cx="540000" cy="540000"/>
            </a:xfrm>
            <a:prstGeom prst="rect">
              <a:avLst/>
            </a:prstGeom>
          </p:spPr>
        </p:pic>
        <p:pic>
          <p:nvPicPr>
            <p:cNvPr id="40" name="Graphic 39" descr="Fuel with solid fill">
              <a:extLst>
                <a:ext uri="{FF2B5EF4-FFF2-40B4-BE49-F238E27FC236}">
                  <a16:creationId xmlns:a16="http://schemas.microsoft.com/office/drawing/2014/main" id="{9F634880-1E7F-4E20-6858-4985B9B0F2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14364" y="1564063"/>
              <a:ext cx="540000" cy="540000"/>
            </a:xfrm>
            <a:prstGeom prst="rect">
              <a:avLst/>
            </a:prstGeom>
          </p:spPr>
        </p:pic>
        <p:pic>
          <p:nvPicPr>
            <p:cNvPr id="41" name="Graphic 40" descr="Oil Rig with solid fill">
              <a:extLst>
                <a:ext uri="{FF2B5EF4-FFF2-40B4-BE49-F238E27FC236}">
                  <a16:creationId xmlns:a16="http://schemas.microsoft.com/office/drawing/2014/main" id="{0A8AF644-10FC-E4B2-D088-A3FC0D2A592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104225" y="1564063"/>
              <a:ext cx="540000" cy="540000"/>
            </a:xfrm>
            <a:prstGeom prst="rect">
              <a:avLst/>
            </a:prstGeom>
          </p:spPr>
        </p:pic>
        <p:grpSp>
          <p:nvGrpSpPr>
            <p:cNvPr id="42" name="Group 41">
              <a:extLst>
                <a:ext uri="{FF2B5EF4-FFF2-40B4-BE49-F238E27FC236}">
                  <a16:creationId xmlns:a16="http://schemas.microsoft.com/office/drawing/2014/main" id="{24ED98F5-4387-E3D4-6811-C4451BE61632}"/>
                </a:ext>
              </a:extLst>
            </p:cNvPr>
            <p:cNvGrpSpPr/>
            <p:nvPr/>
          </p:nvGrpSpPr>
          <p:grpSpPr>
            <a:xfrm>
              <a:off x="4560257" y="1485947"/>
              <a:ext cx="543968" cy="618116"/>
              <a:chOff x="2789589" y="2851826"/>
              <a:chExt cx="1043281" cy="618116"/>
            </a:xfrm>
          </p:grpSpPr>
          <p:pic>
            <p:nvPicPr>
              <p:cNvPr id="44" name="Graphic 43" descr="Electric Tower with solid fill">
                <a:extLst>
                  <a:ext uri="{FF2B5EF4-FFF2-40B4-BE49-F238E27FC236}">
                    <a16:creationId xmlns:a16="http://schemas.microsoft.com/office/drawing/2014/main" id="{B541115D-D86B-01D5-321F-238BE6021E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789589" y="2851826"/>
                <a:ext cx="911943" cy="475488"/>
              </a:xfrm>
              <a:prstGeom prst="rect">
                <a:avLst/>
              </a:prstGeom>
            </p:spPr>
          </p:pic>
          <p:pic>
            <p:nvPicPr>
              <p:cNvPr id="45" name="Graphic 44" descr="High voltage with solid fill">
                <a:extLst>
                  <a:ext uri="{FF2B5EF4-FFF2-40B4-BE49-F238E27FC236}">
                    <a16:creationId xmlns:a16="http://schemas.microsoft.com/office/drawing/2014/main" id="{90EE407F-1EED-982A-3DF9-3FFE6582A6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82123" y="3287062"/>
                <a:ext cx="350747" cy="182880"/>
              </a:xfrm>
              <a:prstGeom prst="rect">
                <a:avLst/>
              </a:prstGeom>
            </p:spPr>
          </p:pic>
        </p:grpSp>
        <p:pic>
          <p:nvPicPr>
            <p:cNvPr id="43" name="Picture 42" descr="A black and white logo&#10;&#10;Description automatically generated">
              <a:extLst>
                <a:ext uri="{FF2B5EF4-FFF2-40B4-BE49-F238E27FC236}">
                  <a16:creationId xmlns:a16="http://schemas.microsoft.com/office/drawing/2014/main" id="{D7613E47-23E2-D167-9E34-571463440D8B}"/>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121E4C0-61A4-64C1-3482-E55EBB42E1CA}"/>
                  </a:ext>
                </a:extLst>
              </p:cNvPr>
              <p:cNvSpPr txBox="1"/>
              <p:nvPr/>
            </p:nvSpPr>
            <p:spPr>
              <a:xfrm>
                <a:off x="5675690" y="31116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𝐿</m:t>
                      </m:r>
                    </m:oMath>
                  </m:oMathPara>
                </a14:m>
                <a:endParaRPr lang="en-IE" sz="5400" dirty="0"/>
              </a:p>
            </p:txBody>
          </p:sp>
        </mc:Choice>
        <mc:Fallback xmlns="">
          <p:sp>
            <p:nvSpPr>
              <p:cNvPr id="51" name="TextBox 50">
                <a:extLst>
                  <a:ext uri="{FF2B5EF4-FFF2-40B4-BE49-F238E27FC236}">
                    <a16:creationId xmlns:a16="http://schemas.microsoft.com/office/drawing/2014/main" id="{B121E4C0-61A4-64C1-3482-E55EBB42E1CA}"/>
                  </a:ext>
                </a:extLst>
              </p:cNvPr>
              <p:cNvSpPr txBox="1">
                <a:spLocks noRot="1" noChangeAspect="1" noMove="1" noResize="1" noEditPoints="1" noAdjustHandles="1" noChangeArrowheads="1" noChangeShapeType="1" noTextEdit="1"/>
              </p:cNvSpPr>
              <p:nvPr/>
            </p:nvSpPr>
            <p:spPr>
              <a:xfrm>
                <a:off x="5675690" y="311164"/>
                <a:ext cx="669131" cy="923330"/>
              </a:xfrm>
              <a:prstGeom prst="rect">
                <a:avLst/>
              </a:prstGeom>
              <a:blipFill>
                <a:blip r:embed="rId23"/>
                <a:stretch>
                  <a:fillRect/>
                </a:stretch>
              </a:blipFill>
            </p:spPr>
            <p:txBody>
              <a:bodyPr/>
              <a:lstStyle/>
              <a:p>
                <a:r>
                  <a:rPr lang="en-US">
                    <a:noFill/>
                  </a:rPr>
                  <a:t> </a:t>
                </a:r>
              </a:p>
            </p:txBody>
          </p:sp>
        </mc:Fallback>
      </mc:AlternateContent>
      <p:sp>
        <p:nvSpPr>
          <p:cNvPr id="56" name="Content Placeholder 28">
            <a:extLst>
              <a:ext uri="{FF2B5EF4-FFF2-40B4-BE49-F238E27FC236}">
                <a16:creationId xmlns:a16="http://schemas.microsoft.com/office/drawing/2014/main" id="{E553A831-2300-5466-334A-EC2142502575}"/>
              </a:ext>
            </a:extLst>
          </p:cNvPr>
          <p:cNvSpPr txBox="1">
            <a:spLocks/>
          </p:cNvSpPr>
          <p:nvPr/>
        </p:nvSpPr>
        <p:spPr>
          <a:xfrm>
            <a:off x="4680128" y="5636682"/>
            <a:ext cx="7207072" cy="993058"/>
          </a:xfrm>
          <a:prstGeom prst="rect">
            <a:avLst/>
          </a:prstGeom>
          <a:solidFill>
            <a:schemeClr val="bg1"/>
          </a:solidFill>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fr-FR" dirty="0"/>
              <a:t>La matrice “L”</a:t>
            </a:r>
          </a:p>
          <a:p>
            <a:pPr lvl="1"/>
            <a:r>
              <a:rPr lang="fr-FR" dirty="0"/>
              <a:t>…permet d’obtenir les échanges nécessaires en «</a:t>
            </a:r>
            <a:r>
              <a:rPr lang="fr-FR" b="1" dirty="0"/>
              <a:t> cycle de vie </a:t>
            </a:r>
            <a:r>
              <a:rPr lang="fr-FR" dirty="0"/>
              <a:t>», et non plus seulement les échanges directs </a:t>
            </a:r>
          </a:p>
        </p:txBody>
      </p:sp>
      <p:sp>
        <p:nvSpPr>
          <p:cNvPr id="3" name="TextBox 2">
            <a:extLst>
              <a:ext uri="{FF2B5EF4-FFF2-40B4-BE49-F238E27FC236}">
                <a16:creationId xmlns:a16="http://schemas.microsoft.com/office/drawing/2014/main" id="{CE8D0A02-DD2F-ED87-54FF-8168B48F8EF7}"/>
              </a:ext>
            </a:extLst>
          </p:cNvPr>
          <p:cNvSpPr txBox="1"/>
          <p:nvPr/>
        </p:nvSpPr>
        <p:spPr>
          <a:xfrm>
            <a:off x="4178868" y="3593313"/>
            <a:ext cx="1519476" cy="1277273"/>
          </a:xfrm>
          <a:prstGeom prst="rect">
            <a:avLst/>
          </a:prstGeom>
          <a:noFill/>
        </p:spPr>
        <p:txBody>
          <a:bodyPr wrap="square">
            <a:spAutoFit/>
          </a:bodyPr>
          <a:lstStyle/>
          <a:p>
            <a:r>
              <a:rPr lang="fr-FR" sz="1100" i="1" dirty="0"/>
              <a:t>*(I-A) est inversible sous certaines conditions – lesquelles ? Quelles en sont les interprétations physiques ?</a:t>
            </a:r>
            <a:endParaRPr lang="en-IE" sz="1100" i="1" dirty="0"/>
          </a:p>
        </p:txBody>
      </p:sp>
    </p:spTree>
    <p:extLst>
      <p:ext uri="{BB962C8B-B14F-4D97-AF65-F5344CB8AC3E}">
        <p14:creationId xmlns:p14="http://schemas.microsoft.com/office/powerpoint/2010/main" val="149727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6">
                                            <p:txEl>
                                              <p:pRg st="0" end="0"/>
                                            </p:txEl>
                                          </p:spTgt>
                                        </p:tgtEl>
                                        <p:attrNameLst>
                                          <p:attrName>style.visibility</p:attrName>
                                        </p:attrNameLst>
                                      </p:cBhvr>
                                      <p:to>
                                        <p:strVal val="visible"/>
                                      </p:to>
                                    </p:set>
                                    <p:animEffect transition="in" filter="fade">
                                      <p:cBhvr>
                                        <p:cTn id="49" dur="500"/>
                                        <p:tgtEl>
                                          <p:spTgt spid="56">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xEl>
                                              <p:pRg st="1" end="1"/>
                                            </p:txEl>
                                          </p:spTgt>
                                        </p:tgtEl>
                                        <p:attrNameLst>
                                          <p:attrName>style.visibility</p:attrName>
                                        </p:attrNameLst>
                                      </p:cBhvr>
                                      <p:to>
                                        <p:strVal val="visible"/>
                                      </p:to>
                                    </p:set>
                                    <p:animEffect transition="in" filter="fade">
                                      <p:cBhvr>
                                        <p:cTn id="52" dur="500"/>
                                        <p:tgtEl>
                                          <p:spTgt spid="5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6" grpId="0" uiExpand="1" build="p"/>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365B-22BC-E0AD-E734-418AD0829B54}"/>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08E9EC7E-F402-E0F0-4297-DDB634D58BCA}"/>
              </a:ext>
            </a:extLst>
          </p:cNvPr>
          <p:cNvSpPr>
            <a:spLocks noGrp="1"/>
          </p:cNvSpPr>
          <p:nvPr>
            <p:ph type="body" idx="28"/>
          </p:nvPr>
        </p:nvSpPr>
        <p:spPr/>
        <p:txBody>
          <a:bodyPr/>
          <a:lstStyle/>
          <a:p>
            <a:r>
              <a:rPr lang="en-IE" dirty="0" err="1"/>
              <a:t>L’inverse</a:t>
            </a:r>
            <a:r>
              <a:rPr lang="en-IE" dirty="0"/>
              <a:t> de Leontief – </a:t>
            </a:r>
            <a:r>
              <a:rPr lang="en-IE" dirty="0" err="1"/>
              <a:t>méthode</a:t>
            </a:r>
            <a:r>
              <a:rPr lang="en-IE" dirty="0"/>
              <a:t> alternative</a:t>
            </a:r>
          </a:p>
        </p:txBody>
      </p:sp>
      <p:sp>
        <p:nvSpPr>
          <p:cNvPr id="6" name="Content Placeholder 10">
            <a:extLst>
              <a:ext uri="{FF2B5EF4-FFF2-40B4-BE49-F238E27FC236}">
                <a16:creationId xmlns:a16="http://schemas.microsoft.com/office/drawing/2014/main" id="{59EF1107-5304-1674-A1A9-A47194A6E9D4}"/>
              </a:ext>
            </a:extLst>
          </p:cNvPr>
          <p:cNvSpPr txBox="1">
            <a:spLocks/>
          </p:cNvSpPr>
          <p:nvPr/>
        </p:nvSpPr>
        <p:spPr>
          <a:xfrm>
            <a:off x="480003" y="1881186"/>
            <a:ext cx="6693756" cy="3383341"/>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Par </a:t>
            </a:r>
            <a:r>
              <a:rPr lang="en-IE" dirty="0" err="1"/>
              <a:t>définition</a:t>
            </a:r>
            <a:r>
              <a:rPr lang="en-IE" dirty="0"/>
              <a:t>, L </a:t>
            </a:r>
            <a:r>
              <a:rPr lang="en-IE" dirty="0" err="1"/>
              <a:t>contient</a:t>
            </a:r>
            <a:r>
              <a:rPr lang="en-IE" dirty="0"/>
              <a:t> les coefficients </a:t>
            </a:r>
            <a:r>
              <a:rPr lang="en-IE" dirty="0" err="1"/>
              <a:t>d’échange</a:t>
            </a:r>
            <a:r>
              <a:rPr lang="en-IE" dirty="0"/>
              <a:t> entre </a:t>
            </a:r>
            <a:r>
              <a:rPr lang="en-IE" dirty="0" err="1"/>
              <a:t>activités</a:t>
            </a:r>
            <a:r>
              <a:rPr lang="en-IE" dirty="0"/>
              <a:t>, </a:t>
            </a:r>
            <a:r>
              <a:rPr lang="en-IE" dirty="0" err="1"/>
              <a:t>en</a:t>
            </a:r>
            <a:r>
              <a:rPr lang="en-IE" dirty="0"/>
              <a:t> </a:t>
            </a:r>
            <a:r>
              <a:rPr lang="en-IE" dirty="0" err="1"/>
              <a:t>couvrant</a:t>
            </a:r>
            <a:r>
              <a:rPr lang="en-IE" dirty="0"/>
              <a:t> les </a:t>
            </a:r>
            <a:r>
              <a:rPr lang="en-IE" dirty="0" err="1"/>
              <a:t>échanges</a:t>
            </a:r>
            <a:r>
              <a:rPr lang="en-IE" dirty="0"/>
              <a:t> directs et </a:t>
            </a:r>
            <a:r>
              <a:rPr lang="en-IE" dirty="0" err="1"/>
              <a:t>l’ensemble</a:t>
            </a:r>
            <a:r>
              <a:rPr lang="en-IE" dirty="0"/>
              <a:t> de la </a:t>
            </a:r>
            <a:r>
              <a:rPr lang="en-IE" dirty="0" err="1"/>
              <a:t>chaîne</a:t>
            </a:r>
            <a:r>
              <a:rPr lang="en-IE" dirty="0"/>
              <a:t> de </a:t>
            </a:r>
            <a:r>
              <a:rPr lang="en-IE" dirty="0" err="1"/>
              <a:t>valeur</a:t>
            </a:r>
            <a:r>
              <a:rPr lang="en-IE" dirty="0"/>
              <a:t> </a:t>
            </a:r>
            <a:r>
              <a:rPr lang="en-IE" dirty="0" err="1"/>
              <a:t>amont</a:t>
            </a:r>
            <a:r>
              <a:rPr lang="en-IE" dirty="0"/>
              <a:t>, </a:t>
            </a:r>
            <a:r>
              <a:rPr lang="en-IE" dirty="0" err="1"/>
              <a:t>ce</a:t>
            </a:r>
            <a:r>
              <a:rPr lang="en-IE" dirty="0"/>
              <a:t> qui </a:t>
            </a:r>
            <a:r>
              <a:rPr lang="en-IE" dirty="0" err="1"/>
              <a:t>peut</a:t>
            </a:r>
            <a:r>
              <a:rPr lang="en-IE" dirty="0"/>
              <a:t> se </a:t>
            </a:r>
            <a:r>
              <a:rPr lang="en-IE" dirty="0" err="1"/>
              <a:t>réinterpréter</a:t>
            </a:r>
            <a:endParaRPr lang="en-IE" dirty="0"/>
          </a:p>
        </p:txBody>
      </p:sp>
      <p:grpSp>
        <p:nvGrpSpPr>
          <p:cNvPr id="7" name="Group 6">
            <a:extLst>
              <a:ext uri="{FF2B5EF4-FFF2-40B4-BE49-F238E27FC236}">
                <a16:creationId xmlns:a16="http://schemas.microsoft.com/office/drawing/2014/main" id="{A4D4A23D-4E71-69AA-DF05-4DD8BD8395A7}"/>
              </a:ext>
            </a:extLst>
          </p:cNvPr>
          <p:cNvGrpSpPr/>
          <p:nvPr/>
        </p:nvGrpSpPr>
        <p:grpSpPr>
          <a:xfrm>
            <a:off x="1405035" y="3325753"/>
            <a:ext cx="2016454" cy="2591225"/>
            <a:chOff x="175203" y="4012775"/>
            <a:chExt cx="2016454" cy="2591225"/>
          </a:xfrm>
        </p:grpSpPr>
        <p:sp>
          <p:nvSpPr>
            <p:cNvPr id="8" name="Content Placeholder 10">
              <a:extLst>
                <a:ext uri="{FF2B5EF4-FFF2-40B4-BE49-F238E27FC236}">
                  <a16:creationId xmlns:a16="http://schemas.microsoft.com/office/drawing/2014/main" id="{124F8373-B4D5-FE37-5C3D-0F99257616AF}"/>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err="1"/>
                <a:t>Demande</a:t>
              </a:r>
              <a:r>
                <a:rPr lang="en-IE" sz="1400" b="1" dirty="0"/>
                <a:t> finale</a:t>
              </a:r>
            </a:p>
            <a:p>
              <a:pPr lvl="1" algn="ctr"/>
              <a:endParaRPr lang="en-IE" sz="1400" dirty="0"/>
            </a:p>
            <a:p>
              <a:pPr lvl="1" algn="ctr"/>
              <a:r>
                <a:rPr lang="en-IE" sz="1400" dirty="0"/>
                <a:t>(il faut </a:t>
              </a:r>
              <a:r>
                <a:rPr lang="en-IE" sz="1400" i="1" dirty="0"/>
                <a:t>a minima </a:t>
              </a:r>
              <a:r>
                <a:rPr lang="en-IE" sz="1400" dirty="0" err="1"/>
                <a:t>produire</a:t>
              </a:r>
              <a:r>
                <a:rPr lang="en-IE" sz="1400" dirty="0"/>
                <a:t> </a:t>
              </a:r>
              <a:r>
                <a:rPr lang="en-IE" sz="1400" dirty="0" err="1"/>
                <a:t>une</a:t>
              </a:r>
              <a:r>
                <a:rPr lang="en-IE" sz="1400" dirty="0"/>
                <a:t> </a:t>
              </a:r>
              <a:r>
                <a:rPr lang="en-IE" sz="1400" dirty="0" err="1"/>
                <a:t>unité</a:t>
              </a:r>
              <a:r>
                <a:rPr lang="en-IE" sz="1400" dirty="0"/>
                <a:t> de </a:t>
              </a:r>
              <a:r>
                <a:rPr lang="en-IE" sz="1400" dirty="0" err="1"/>
                <a:t>demande</a:t>
              </a:r>
              <a:r>
                <a:rPr lang="en-IE" sz="1400" dirty="0"/>
                <a:t> finale)</a:t>
              </a:r>
            </a:p>
          </p:txBody>
        </p:sp>
        <p:cxnSp>
          <p:nvCxnSpPr>
            <p:cNvPr id="9" name="Straight Arrow Connector 8">
              <a:extLst>
                <a:ext uri="{FF2B5EF4-FFF2-40B4-BE49-F238E27FC236}">
                  <a16:creationId xmlns:a16="http://schemas.microsoft.com/office/drawing/2014/main" id="{81F76AC3-246D-E48B-A29B-A81EB2D87D60}"/>
                </a:ext>
              </a:extLst>
            </p:cNvPr>
            <p:cNvCxnSpPr>
              <a:cxnSpLocks/>
              <a:stCxn id="8" idx="0"/>
            </p:cNvCxnSpPr>
            <p:nvPr/>
          </p:nvCxnSpPr>
          <p:spPr>
            <a:xfrm flipV="1">
              <a:off x="1183430" y="4012775"/>
              <a:ext cx="0" cy="49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3383C14-1689-DAEE-3323-F2F939F917EF}"/>
                  </a:ext>
                </a:extLst>
              </p:cNvPr>
              <p:cNvSpPr txBox="1"/>
              <p:nvPr/>
            </p:nvSpPr>
            <p:spPr>
              <a:xfrm>
                <a:off x="3137841" y="5683497"/>
                <a:ext cx="6720114" cy="588816"/>
              </a:xfrm>
              <a:prstGeom prst="rect">
                <a:avLst/>
              </a:prstGeom>
              <a:noFill/>
            </p:spPr>
            <p:txBody>
              <a:bodyPr wrap="square">
                <a:spAutoFit/>
              </a:bodyPr>
              <a:lstStyle/>
              <a:p>
                <a:pPr lvl="0" defTabSz="1219170">
                  <a:lnSpc>
                    <a:spcPct val="120000"/>
                  </a:lnSpc>
                  <a:spcBef>
                    <a:spcPts val="800"/>
                  </a:spcBef>
                  <a:spcAft>
                    <a:spcPts val="800"/>
                  </a:spcAf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p:sp>
            <p:nvSpPr>
              <p:cNvPr id="10" name="TextBox 9">
                <a:extLst>
                  <a:ext uri="{FF2B5EF4-FFF2-40B4-BE49-F238E27FC236}">
                    <a16:creationId xmlns:a16="http://schemas.microsoft.com/office/drawing/2014/main" id="{23383C14-1689-DAEE-3323-F2F939F917EF}"/>
                  </a:ext>
                </a:extLst>
              </p:cNvPr>
              <p:cNvSpPr txBox="1">
                <a:spLocks noRot="1" noChangeAspect="1" noMove="1" noResize="1" noEditPoints="1" noAdjustHandles="1" noChangeArrowheads="1" noChangeShapeType="1" noTextEdit="1"/>
              </p:cNvSpPr>
              <p:nvPr/>
            </p:nvSpPr>
            <p:spPr>
              <a:xfrm>
                <a:off x="3137841" y="5683497"/>
                <a:ext cx="6720114" cy="588816"/>
              </a:xfrm>
              <a:prstGeom prst="rect">
                <a:avLst/>
              </a:prstGeom>
              <a:blipFill>
                <a:blip r:embed="rId2"/>
                <a:stretch>
                  <a:fillRect/>
                </a:stretch>
              </a:blipFill>
            </p:spPr>
            <p:txBody>
              <a:bodyPr/>
              <a:lstStyle/>
              <a:p>
                <a:r>
                  <a:rPr lang="en-IE">
                    <a:noFill/>
                  </a:rPr>
                  <a:t> </a:t>
                </a:r>
              </a:p>
            </p:txBody>
          </p:sp>
        </mc:Fallback>
      </mc:AlternateContent>
      <p:grpSp>
        <p:nvGrpSpPr>
          <p:cNvPr id="14" name="Group 13">
            <a:extLst>
              <a:ext uri="{FF2B5EF4-FFF2-40B4-BE49-F238E27FC236}">
                <a16:creationId xmlns:a16="http://schemas.microsoft.com/office/drawing/2014/main" id="{94A29EAE-6AF8-1B57-BDA1-164903A9D411}"/>
              </a:ext>
            </a:extLst>
          </p:cNvPr>
          <p:cNvGrpSpPr/>
          <p:nvPr/>
        </p:nvGrpSpPr>
        <p:grpSpPr>
          <a:xfrm>
            <a:off x="3068329" y="3346906"/>
            <a:ext cx="2298259" cy="2570072"/>
            <a:chOff x="-415093" y="4033928"/>
            <a:chExt cx="2298259" cy="2570072"/>
          </a:xfrm>
        </p:grpSpPr>
        <p:sp>
          <p:nvSpPr>
            <p:cNvPr id="15" name="Content Placeholder 10">
              <a:extLst>
                <a:ext uri="{FF2B5EF4-FFF2-40B4-BE49-F238E27FC236}">
                  <a16:creationId xmlns:a16="http://schemas.microsoft.com/office/drawing/2014/main" id="{EBFCFDC4-CEF2-0174-0848-0582C4331995}"/>
                </a:ext>
              </a:extLst>
            </p:cNvPr>
            <p:cNvSpPr txBox="1">
              <a:spLocks/>
            </p:cNvSpPr>
            <p:nvPr/>
          </p:nvSpPr>
          <p:spPr>
            <a:xfrm>
              <a:off x="-133288"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1</a:t>
              </a:r>
            </a:p>
            <a:p>
              <a:pPr lvl="1" algn="ctr"/>
              <a:endParaRPr lang="en-IE" sz="1400" dirty="0"/>
            </a:p>
            <a:p>
              <a:pPr lvl="1" algn="ctr"/>
              <a:r>
                <a:rPr lang="en-IE" sz="1400" dirty="0"/>
                <a:t>(les </a:t>
              </a:r>
              <a:r>
                <a:rPr lang="en-IE" sz="1400" dirty="0" err="1"/>
                <a:t>échanges</a:t>
              </a:r>
              <a:r>
                <a:rPr lang="en-IE" sz="1400" dirty="0"/>
                <a:t> directs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16" name="Straight Arrow Connector 15">
              <a:extLst>
                <a:ext uri="{FF2B5EF4-FFF2-40B4-BE49-F238E27FC236}">
                  <a16:creationId xmlns:a16="http://schemas.microsoft.com/office/drawing/2014/main" id="{E850206E-D35D-6AE7-46D6-460515A872B9}"/>
                </a:ext>
              </a:extLst>
            </p:cNvPr>
            <p:cNvCxnSpPr>
              <a:cxnSpLocks/>
              <a:stCxn id="15" idx="0"/>
            </p:cNvCxnSpPr>
            <p:nvPr/>
          </p:nvCxnSpPr>
          <p:spPr>
            <a:xfrm flipH="1" flipV="1">
              <a:off x="-415093" y="4033928"/>
              <a:ext cx="1290032" cy="47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E23D911-04DC-AC9F-5927-160E06A32929}"/>
              </a:ext>
            </a:extLst>
          </p:cNvPr>
          <p:cNvGrpSpPr/>
          <p:nvPr/>
        </p:nvGrpSpPr>
        <p:grpSpPr>
          <a:xfrm>
            <a:off x="3674106" y="3304802"/>
            <a:ext cx="3812174" cy="2613025"/>
            <a:chOff x="-1620517" y="3990975"/>
            <a:chExt cx="3812174" cy="2613025"/>
          </a:xfrm>
        </p:grpSpPr>
        <p:sp>
          <p:nvSpPr>
            <p:cNvPr id="18" name="Content Placeholder 10">
              <a:extLst>
                <a:ext uri="{FF2B5EF4-FFF2-40B4-BE49-F238E27FC236}">
                  <a16:creationId xmlns:a16="http://schemas.microsoft.com/office/drawing/2014/main" id="{762DF15B-5AED-449F-7242-725FA3FB79FA}"/>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2</a:t>
              </a:r>
            </a:p>
            <a:p>
              <a:pPr lvl="1" algn="ctr"/>
              <a:endParaRPr lang="en-IE" sz="1400" dirty="0"/>
            </a:p>
            <a:p>
              <a:pPr lvl="1" algn="ctr"/>
              <a:r>
                <a:rPr lang="en-IE" sz="1400" dirty="0"/>
                <a:t>(les </a:t>
              </a:r>
              <a:r>
                <a:rPr lang="en-IE" sz="1400" dirty="0" err="1"/>
                <a:t>échanges</a:t>
              </a:r>
              <a:r>
                <a:rPr lang="en-IE" sz="1400" dirty="0"/>
                <a:t> </a:t>
              </a:r>
              <a:r>
                <a:rPr lang="en-IE" sz="1400" dirty="0" err="1"/>
                <a:t>nécessaires</a:t>
              </a:r>
              <a:r>
                <a:rPr lang="en-IE" sz="1400" dirty="0"/>
                <a:t> aux </a:t>
              </a:r>
              <a:r>
                <a:rPr lang="en-IE" sz="1400" dirty="0" err="1"/>
                <a:t>échanges</a:t>
              </a:r>
              <a:r>
                <a:rPr lang="en-IE" sz="1400" dirty="0"/>
                <a:t> directs à la </a:t>
              </a:r>
              <a:r>
                <a:rPr lang="en-IE" sz="1400" dirty="0" err="1"/>
                <a:t>fourniture</a:t>
              </a:r>
              <a:r>
                <a:rPr lang="en-IE" sz="1400" dirty="0"/>
                <a:t> de la </a:t>
              </a:r>
              <a:r>
                <a:rPr lang="en-IE" sz="1400" dirty="0" err="1"/>
                <a:t>demande</a:t>
              </a:r>
              <a:r>
                <a:rPr lang="en-IE" sz="1400" dirty="0"/>
                <a:t>)</a:t>
              </a:r>
            </a:p>
          </p:txBody>
        </p:sp>
        <p:cxnSp>
          <p:nvCxnSpPr>
            <p:cNvPr id="19" name="Straight Arrow Connector 18">
              <a:extLst>
                <a:ext uri="{FF2B5EF4-FFF2-40B4-BE49-F238E27FC236}">
                  <a16:creationId xmlns:a16="http://schemas.microsoft.com/office/drawing/2014/main" id="{E0F10E9D-AA00-4B66-1849-281FDCEBF184}"/>
                </a:ext>
              </a:extLst>
            </p:cNvPr>
            <p:cNvCxnSpPr>
              <a:cxnSpLocks/>
              <a:stCxn id="18" idx="0"/>
            </p:cNvCxnSpPr>
            <p:nvPr/>
          </p:nvCxnSpPr>
          <p:spPr>
            <a:xfrm flipH="1" flipV="1">
              <a:off x="-1620517" y="3990975"/>
              <a:ext cx="2803947"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34FFFDF-04F0-8BCB-7629-4C9128C127AA}"/>
              </a:ext>
            </a:extLst>
          </p:cNvPr>
          <p:cNvGrpSpPr/>
          <p:nvPr/>
        </p:nvGrpSpPr>
        <p:grpSpPr>
          <a:xfrm>
            <a:off x="4760583" y="3263054"/>
            <a:ext cx="5102207" cy="2653924"/>
            <a:chOff x="-2910550" y="3950076"/>
            <a:chExt cx="5102207" cy="2653924"/>
          </a:xfrm>
        </p:grpSpPr>
        <p:sp>
          <p:nvSpPr>
            <p:cNvPr id="21" name="Content Placeholder 10">
              <a:extLst>
                <a:ext uri="{FF2B5EF4-FFF2-40B4-BE49-F238E27FC236}">
                  <a16:creationId xmlns:a16="http://schemas.microsoft.com/office/drawing/2014/main" id="{9559C486-A8C3-24CD-B60B-EB3D54CE88EE}"/>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3</a:t>
              </a:r>
            </a:p>
            <a:p>
              <a:pPr lvl="1" algn="ctr"/>
              <a:endParaRPr lang="en-IE" sz="1400" dirty="0"/>
            </a:p>
            <a:p>
              <a:pPr lvl="1" algn="ctr"/>
              <a:r>
                <a:rPr lang="en-IE" sz="1400" dirty="0"/>
                <a:t>Etc. </a:t>
              </a:r>
              <a:r>
                <a:rPr lang="en-IE" sz="1400" dirty="0">
                  <a:sym typeface="Wingdings" panose="05000000000000000000" pitchFamily="2" charset="2"/>
                </a:rPr>
                <a:t></a:t>
              </a:r>
              <a:endParaRPr lang="en-IE" sz="1400" dirty="0"/>
            </a:p>
          </p:txBody>
        </p:sp>
        <p:cxnSp>
          <p:nvCxnSpPr>
            <p:cNvPr id="22" name="Straight Arrow Connector 21">
              <a:extLst>
                <a:ext uri="{FF2B5EF4-FFF2-40B4-BE49-F238E27FC236}">
                  <a16:creationId xmlns:a16="http://schemas.microsoft.com/office/drawing/2014/main" id="{7F5DF5DD-37D6-E711-CD19-5E6AB9B72E74}"/>
                </a:ext>
              </a:extLst>
            </p:cNvPr>
            <p:cNvCxnSpPr>
              <a:cxnSpLocks/>
              <a:stCxn id="21" idx="0"/>
            </p:cNvCxnSpPr>
            <p:nvPr/>
          </p:nvCxnSpPr>
          <p:spPr>
            <a:xfrm flipH="1" flipV="1">
              <a:off x="-2910550" y="3950076"/>
              <a:ext cx="4093980" cy="55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1B942D-9DE1-9259-E5B3-5A4F76F83EEA}"/>
                  </a:ext>
                </a:extLst>
              </p:cNvPr>
              <p:cNvSpPr txBox="1"/>
              <p:nvPr/>
            </p:nvSpPr>
            <p:spPr>
              <a:xfrm>
                <a:off x="1737300" y="2776674"/>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𝑥</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𝐴𝐴𝐴𝑦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23" name="TextBox 22">
                <a:extLst>
                  <a:ext uri="{FF2B5EF4-FFF2-40B4-BE49-F238E27FC236}">
                    <a16:creationId xmlns:a16="http://schemas.microsoft.com/office/drawing/2014/main" id="{8B1B942D-9DE1-9259-E5B3-5A4F76F83EEA}"/>
                  </a:ext>
                </a:extLst>
              </p:cNvPr>
              <p:cNvSpPr txBox="1">
                <a:spLocks noRot="1" noChangeAspect="1" noMove="1" noResize="1" noEditPoints="1" noAdjustHandles="1" noChangeArrowheads="1" noChangeShapeType="1" noTextEdit="1"/>
              </p:cNvSpPr>
              <p:nvPr/>
            </p:nvSpPr>
            <p:spPr>
              <a:xfrm>
                <a:off x="1737300" y="2776674"/>
                <a:ext cx="6720114" cy="588816"/>
              </a:xfrm>
              <a:prstGeom prst="rect">
                <a:avLst/>
              </a:prstGeom>
              <a:blipFill>
                <a:blip r:embed="rId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347CB07E-5499-89C4-796C-D0FB0884755A}"/>
              </a:ext>
            </a:extLst>
          </p:cNvPr>
          <p:cNvSpPr/>
          <p:nvPr/>
        </p:nvSpPr>
        <p:spPr>
          <a:xfrm>
            <a:off x="2543175" y="2776674"/>
            <a:ext cx="619125"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0" name="Rectangle 29">
            <a:extLst>
              <a:ext uri="{FF2B5EF4-FFF2-40B4-BE49-F238E27FC236}">
                <a16:creationId xmlns:a16="http://schemas.microsoft.com/office/drawing/2014/main" id="{620432AB-D200-5D5F-D844-552CBA4D30BF}"/>
              </a:ext>
            </a:extLst>
          </p:cNvPr>
          <p:cNvSpPr/>
          <p:nvPr/>
        </p:nvSpPr>
        <p:spPr>
          <a:xfrm>
            <a:off x="3162300" y="2776674"/>
            <a:ext cx="805875"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1" name="Rectangle 30">
            <a:extLst>
              <a:ext uri="{FF2B5EF4-FFF2-40B4-BE49-F238E27FC236}">
                <a16:creationId xmlns:a16="http://schemas.microsoft.com/office/drawing/2014/main" id="{28D5CBB9-C8C3-0DF3-D760-E2ADADFAC98E}"/>
              </a:ext>
            </a:extLst>
          </p:cNvPr>
          <p:cNvSpPr/>
          <p:nvPr/>
        </p:nvSpPr>
        <p:spPr>
          <a:xfrm>
            <a:off x="3961442" y="2776674"/>
            <a:ext cx="1605016"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2" name="Rectangle 31">
            <a:extLst>
              <a:ext uri="{FF2B5EF4-FFF2-40B4-BE49-F238E27FC236}">
                <a16:creationId xmlns:a16="http://schemas.microsoft.com/office/drawing/2014/main" id="{E6371EB5-3BB5-9A89-FF34-7FA03D4A6F21}"/>
              </a:ext>
            </a:extLst>
          </p:cNvPr>
          <p:cNvSpPr/>
          <p:nvPr/>
        </p:nvSpPr>
        <p:spPr>
          <a:xfrm>
            <a:off x="2006089" y="2776674"/>
            <a:ext cx="537086"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mc:AlternateContent xmlns:mc="http://schemas.openxmlformats.org/markup-compatibility/2006">
        <mc:Choice xmlns:a14="http://schemas.microsoft.com/office/drawing/2010/main" Requires="a14">
          <p:sp>
            <p:nvSpPr>
              <p:cNvPr id="3" name="!!eq">
                <a:extLst>
                  <a:ext uri="{FF2B5EF4-FFF2-40B4-BE49-F238E27FC236}">
                    <a16:creationId xmlns:a16="http://schemas.microsoft.com/office/drawing/2014/main" id="{C41B4998-9BAF-717B-41CF-B3C261733D5C}"/>
                  </a:ext>
                </a:extLst>
              </p:cNvPr>
              <p:cNvSpPr txBox="1"/>
              <p:nvPr/>
            </p:nvSpPr>
            <p:spPr>
              <a:xfrm>
                <a:off x="1739762" y="5752862"/>
                <a:ext cx="873572" cy="328231"/>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2133" i="1">
                          <a:solidFill>
                            <a:srgbClr val="00AEBC"/>
                          </a:solidFill>
                          <a:latin typeface="Cambria Math" panose="02040503050406030204" pitchFamily="18" charset="0"/>
                        </a:rPr>
                        <m:t>𝑥</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𝐿𝑦</m:t>
                      </m:r>
                    </m:oMath>
                  </m:oMathPara>
                </a14:m>
                <a:endParaRPr lang="en-IE" sz="2133" i="1" dirty="0">
                  <a:solidFill>
                    <a:srgbClr val="00AEBC"/>
                  </a:solidFill>
                  <a:latin typeface="Cambria Math" panose="02040503050406030204" pitchFamily="18" charset="0"/>
                </a:endParaRPr>
              </a:p>
            </p:txBody>
          </p:sp>
        </mc:Choice>
        <mc:Fallback>
          <p:sp>
            <p:nvSpPr>
              <p:cNvPr id="3" name="!!eq">
                <a:extLst>
                  <a:ext uri="{FF2B5EF4-FFF2-40B4-BE49-F238E27FC236}">
                    <a16:creationId xmlns:a16="http://schemas.microsoft.com/office/drawing/2014/main" id="{C41B4998-9BAF-717B-41CF-B3C261733D5C}"/>
                  </a:ext>
                </a:extLst>
              </p:cNvPr>
              <p:cNvSpPr txBox="1">
                <a:spLocks noRot="1" noChangeAspect="1" noMove="1" noResize="1" noEditPoints="1" noAdjustHandles="1" noChangeArrowheads="1" noChangeShapeType="1" noTextEdit="1"/>
              </p:cNvSpPr>
              <p:nvPr/>
            </p:nvSpPr>
            <p:spPr>
              <a:xfrm>
                <a:off x="1739762" y="5752862"/>
                <a:ext cx="873572" cy="328231"/>
              </a:xfrm>
              <a:prstGeom prst="rect">
                <a:avLst/>
              </a:prstGeom>
              <a:blipFill>
                <a:blip r:embed="rId4"/>
                <a:stretch>
                  <a:fillRect l="-3472" r="-8333" b="-33333"/>
                </a:stretch>
              </a:blipFill>
            </p:spPr>
            <p:txBody>
              <a:bodyPr/>
              <a:lstStyle/>
              <a:p>
                <a:r>
                  <a:rPr lang="en-IE">
                    <a:noFill/>
                  </a:rPr>
                  <a:t> </a:t>
                </a:r>
              </a:p>
            </p:txBody>
          </p:sp>
        </mc:Fallback>
      </mc:AlternateContent>
      <p:sp>
        <p:nvSpPr>
          <p:cNvPr id="4" name="Arrow: Right 3">
            <a:extLst>
              <a:ext uri="{FF2B5EF4-FFF2-40B4-BE49-F238E27FC236}">
                <a16:creationId xmlns:a16="http://schemas.microsoft.com/office/drawing/2014/main" id="{9271FCE2-8761-A9EF-BC5E-0BFBA7AF24AA}"/>
              </a:ext>
            </a:extLst>
          </p:cNvPr>
          <p:cNvSpPr/>
          <p:nvPr/>
        </p:nvSpPr>
        <p:spPr>
          <a:xfrm>
            <a:off x="2695041" y="5896039"/>
            <a:ext cx="339562" cy="132404"/>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1" name="TextBox 10">
            <a:extLst>
              <a:ext uri="{FF2B5EF4-FFF2-40B4-BE49-F238E27FC236}">
                <a16:creationId xmlns:a16="http://schemas.microsoft.com/office/drawing/2014/main" id="{29639603-4342-9C79-E3C3-743F3C45D3B9}"/>
              </a:ext>
            </a:extLst>
          </p:cNvPr>
          <p:cNvSpPr txBox="1"/>
          <p:nvPr/>
        </p:nvSpPr>
        <p:spPr>
          <a:xfrm>
            <a:off x="9627670" y="5167322"/>
            <a:ext cx="1815224" cy="938719"/>
          </a:xfrm>
          <a:prstGeom prst="rect">
            <a:avLst/>
          </a:prstGeom>
          <a:noFill/>
        </p:spPr>
        <p:txBody>
          <a:bodyPr wrap="square">
            <a:spAutoFit/>
          </a:bodyPr>
          <a:lstStyle/>
          <a:p>
            <a:r>
              <a:rPr lang="fr-FR" sz="1100" i="1" dirty="0"/>
              <a:t>*l’égalité de la série avec son expression analytique est vraie sous certaines conditions - lesquelles ? Interprétation ?</a:t>
            </a:r>
            <a:endParaRPr lang="en-IE" sz="1100" i="1" dirty="0"/>
          </a:p>
        </p:txBody>
      </p:sp>
      <p:pic>
        <p:nvPicPr>
          <p:cNvPr id="68" name="Picture 67">
            <a:extLst>
              <a:ext uri="{FF2B5EF4-FFF2-40B4-BE49-F238E27FC236}">
                <a16:creationId xmlns:a16="http://schemas.microsoft.com/office/drawing/2014/main" id="{0F2896C3-FFC5-E851-A2CB-46983401C86C}"/>
              </a:ext>
            </a:extLst>
          </p:cNvPr>
          <p:cNvPicPr>
            <a:picLocks noChangeAspect="1"/>
          </p:cNvPicPr>
          <p:nvPr/>
        </p:nvPicPr>
        <p:blipFill>
          <a:blip r:embed="rId5"/>
          <a:stretch>
            <a:fillRect/>
          </a:stretch>
        </p:blipFill>
        <p:spPr>
          <a:xfrm>
            <a:off x="8564761" y="468834"/>
            <a:ext cx="3147236" cy="3049589"/>
          </a:xfrm>
          <a:prstGeom prst="rect">
            <a:avLst/>
          </a:prstGeom>
        </p:spPr>
      </p:pic>
      <p:sp>
        <p:nvSpPr>
          <p:cNvPr id="73" name="Rectangle 72">
            <a:extLst>
              <a:ext uri="{FF2B5EF4-FFF2-40B4-BE49-F238E27FC236}">
                <a16:creationId xmlns:a16="http://schemas.microsoft.com/office/drawing/2014/main" id="{0D906E69-DA40-43C1-1B26-DE07221B7B9E}"/>
              </a:ext>
            </a:extLst>
          </p:cNvPr>
          <p:cNvSpPr/>
          <p:nvPr/>
        </p:nvSpPr>
        <p:spPr>
          <a:xfrm>
            <a:off x="8457414" y="2095595"/>
            <a:ext cx="3340334" cy="97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4" name="Rectangle 73">
            <a:extLst>
              <a:ext uri="{FF2B5EF4-FFF2-40B4-BE49-F238E27FC236}">
                <a16:creationId xmlns:a16="http://schemas.microsoft.com/office/drawing/2014/main" id="{B5271220-8533-15EC-7B92-58CBB435AF5B}"/>
              </a:ext>
            </a:extLst>
          </p:cNvPr>
          <p:cNvSpPr/>
          <p:nvPr/>
        </p:nvSpPr>
        <p:spPr>
          <a:xfrm>
            <a:off x="8371663" y="1756578"/>
            <a:ext cx="3340334" cy="339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5" name="Rectangle 74">
            <a:extLst>
              <a:ext uri="{FF2B5EF4-FFF2-40B4-BE49-F238E27FC236}">
                <a16:creationId xmlns:a16="http://schemas.microsoft.com/office/drawing/2014/main" id="{B1C1F8BF-5DA0-AA1D-20FD-0EE6E8E69E69}"/>
              </a:ext>
            </a:extLst>
          </p:cNvPr>
          <p:cNvSpPr/>
          <p:nvPr/>
        </p:nvSpPr>
        <p:spPr>
          <a:xfrm>
            <a:off x="8371663" y="1127775"/>
            <a:ext cx="3340334" cy="618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6" name="Rectangle 75">
            <a:extLst>
              <a:ext uri="{FF2B5EF4-FFF2-40B4-BE49-F238E27FC236}">
                <a16:creationId xmlns:a16="http://schemas.microsoft.com/office/drawing/2014/main" id="{9BC7F350-1D47-825E-130F-00043D41A095}"/>
              </a:ext>
            </a:extLst>
          </p:cNvPr>
          <p:cNvSpPr/>
          <p:nvPr/>
        </p:nvSpPr>
        <p:spPr>
          <a:xfrm>
            <a:off x="8371663" y="540239"/>
            <a:ext cx="3340334" cy="649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7" name="Rectangle 76">
            <a:extLst>
              <a:ext uri="{FF2B5EF4-FFF2-40B4-BE49-F238E27FC236}">
                <a16:creationId xmlns:a16="http://schemas.microsoft.com/office/drawing/2014/main" id="{ECE0C413-5F34-FEDD-3707-286B4718972A}"/>
              </a:ext>
            </a:extLst>
          </p:cNvPr>
          <p:cNvSpPr/>
          <p:nvPr/>
        </p:nvSpPr>
        <p:spPr>
          <a:xfrm>
            <a:off x="8457414" y="3079083"/>
            <a:ext cx="3340334" cy="410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15906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xit" presetSubtype="0" fill="hold" grpId="0" nodeType="withEffect">
                                  <p:stCondLst>
                                    <p:cond delay="0"/>
                                  </p:stCondLst>
                                  <p:childTnLst>
                                    <p:animEffect transition="out" filter="fade">
                                      <p:cBhvr>
                                        <p:cTn id="19" dur="500"/>
                                        <p:tgtEl>
                                          <p:spTgt spid="32"/>
                                        </p:tgtEl>
                                      </p:cBhvr>
                                    </p:animEffect>
                                    <p:set>
                                      <p:cBhvr>
                                        <p:cTn id="20" dur="1" fill="hold">
                                          <p:stCondLst>
                                            <p:cond delay="499"/>
                                          </p:stCondLst>
                                        </p:cTn>
                                        <p:tgtEl>
                                          <p:spTgt spid="3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77"/>
                                        </p:tgtEl>
                                      </p:cBhvr>
                                    </p:animEffect>
                                    <p:set>
                                      <p:cBhvr>
                                        <p:cTn id="23" dur="1" fill="hold">
                                          <p:stCondLst>
                                            <p:cond delay="499"/>
                                          </p:stCondLst>
                                        </p:cTn>
                                        <p:tgtEl>
                                          <p:spTgt spid="7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xit" presetSubtype="0" fill="hold" grpId="0" nodeType="withEffect">
                                  <p:stCondLst>
                                    <p:cond delay="0"/>
                                  </p:stCondLst>
                                  <p:childTnLst>
                                    <p:animEffect transition="out" filter="fade">
                                      <p:cBhvr>
                                        <p:cTn id="30" dur="500"/>
                                        <p:tgtEl>
                                          <p:spTgt spid="29"/>
                                        </p:tgtEl>
                                      </p:cBhvr>
                                    </p:animEffect>
                                    <p:set>
                                      <p:cBhvr>
                                        <p:cTn id="31" dur="1" fill="hold">
                                          <p:stCondLst>
                                            <p:cond delay="499"/>
                                          </p:stCondLst>
                                        </p:cTn>
                                        <p:tgtEl>
                                          <p:spTgt spid="2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73"/>
                                        </p:tgtEl>
                                      </p:cBhvr>
                                    </p:animEffect>
                                    <p:set>
                                      <p:cBhvr>
                                        <p:cTn id="34" dur="1" fill="hold">
                                          <p:stCondLst>
                                            <p:cond delay="499"/>
                                          </p:stCondLst>
                                        </p:cTn>
                                        <p:tgtEl>
                                          <p:spTgt spid="7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xit" presetSubtype="0" fill="hold" grpId="0" nodeType="with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75"/>
                                        </p:tgtEl>
                                      </p:cBhvr>
                                    </p:animEffect>
                                    <p:set>
                                      <p:cBhvr>
                                        <p:cTn id="45" dur="1" fill="hold">
                                          <p:stCondLst>
                                            <p:cond delay="499"/>
                                          </p:stCondLst>
                                        </p:cTn>
                                        <p:tgtEl>
                                          <p:spTgt spid="75"/>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4"/>
                                        </p:tgtEl>
                                      </p:cBhvr>
                                    </p:animEffect>
                                    <p:set>
                                      <p:cBhvr>
                                        <p:cTn id="48" dur="1" fill="hold">
                                          <p:stCondLst>
                                            <p:cond delay="499"/>
                                          </p:stCondLst>
                                        </p:cTn>
                                        <p:tgtEl>
                                          <p:spTgt spid="7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xit" presetSubtype="0" fill="hold" grpId="0" nodeType="withEffect">
                                  <p:stCondLst>
                                    <p:cond delay="0"/>
                                  </p:stCondLst>
                                  <p:childTnLst>
                                    <p:animEffect transition="out" filter="fade">
                                      <p:cBhvr>
                                        <p:cTn id="55" dur="500"/>
                                        <p:tgtEl>
                                          <p:spTgt spid="31"/>
                                        </p:tgtEl>
                                      </p:cBhvr>
                                    </p:animEffect>
                                    <p:set>
                                      <p:cBhvr>
                                        <p:cTn id="56" dur="1" fill="hold">
                                          <p:stCondLst>
                                            <p:cond delay="499"/>
                                          </p:stCondLst>
                                        </p:cTn>
                                        <p:tgtEl>
                                          <p:spTgt spid="31"/>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76"/>
                                        </p:tgtEl>
                                      </p:cBhvr>
                                    </p:animEffect>
                                    <p:set>
                                      <p:cBhvr>
                                        <p:cTn id="59" dur="1" fill="hold">
                                          <p:stCondLst>
                                            <p:cond delay="499"/>
                                          </p:stCondLst>
                                        </p:cTn>
                                        <p:tgtEl>
                                          <p:spTgt spid="7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0" end="0"/>
                                            </p:txEl>
                                          </p:spTgt>
                                        </p:tgtEl>
                                        <p:attrNameLst>
                                          <p:attrName>style.visibility</p:attrName>
                                        </p:attrNameLst>
                                      </p:cBhvr>
                                      <p:to>
                                        <p:strVal val="visible"/>
                                      </p:to>
                                    </p:set>
                                    <p:animEffect transition="in" filter="fade">
                                      <p:cBhvr>
                                        <p:cTn id="64" dur="500"/>
                                        <p:tgtEl>
                                          <p:spTgt spid="3">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p:bldP spid="23" grpId="0"/>
      <p:bldP spid="29" grpId="0" animBg="1"/>
      <p:bldP spid="30" grpId="0" animBg="1"/>
      <p:bldP spid="31" grpId="0" animBg="1"/>
      <p:bldP spid="32" grpId="0" animBg="1"/>
      <p:bldP spid="4" grpId="0" animBg="1"/>
      <p:bldP spid="11" grpId="0"/>
      <p:bldP spid="73" grpId="0" animBg="1"/>
      <p:bldP spid="74" grpId="0" animBg="1"/>
      <p:bldP spid="75" grpId="0" animBg="1"/>
      <p:bldP spid="76" grpId="0" animBg="1"/>
      <p:bldP spid="7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FC30-FD15-3F6C-7856-D917115C491C}"/>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4" name="Content Placeholder 3">
            <a:extLst>
              <a:ext uri="{FF2B5EF4-FFF2-40B4-BE49-F238E27FC236}">
                <a16:creationId xmlns:a16="http://schemas.microsoft.com/office/drawing/2014/main" id="{430B6FFE-779E-1ACF-A411-1CE0C8E63DCA}"/>
              </a:ext>
            </a:extLst>
          </p:cNvPr>
          <p:cNvSpPr>
            <a:spLocks noGrp="1"/>
          </p:cNvSpPr>
          <p:nvPr>
            <p:ph sz="quarter" idx="16"/>
          </p:nvPr>
        </p:nvSpPr>
        <p:spPr>
          <a:xfrm>
            <a:off x="6678182" y="486000"/>
            <a:ext cx="5312833" cy="4032251"/>
          </a:xfrm>
        </p:spPr>
        <p:txBody>
          <a:bodyPr/>
          <a:lstStyle/>
          <a:p>
            <a:r>
              <a:rPr lang="en-IE" dirty="0"/>
              <a:t>La </a:t>
            </a:r>
            <a:r>
              <a:rPr lang="en-IE" dirty="0" err="1"/>
              <a:t>matrice</a:t>
            </a:r>
            <a:r>
              <a:rPr lang="en-IE" dirty="0"/>
              <a:t> “B”</a:t>
            </a:r>
          </a:p>
          <a:p>
            <a:pPr lvl="1"/>
            <a:r>
              <a:rPr lang="en-IE" dirty="0"/>
              <a:t>…</a:t>
            </a:r>
            <a:r>
              <a:rPr lang="en-IE" dirty="0" err="1"/>
              <a:t>appelée</a:t>
            </a:r>
            <a:r>
              <a:rPr lang="en-IE" dirty="0"/>
              <a:t> la </a:t>
            </a:r>
            <a:r>
              <a:rPr lang="en-IE" b="1" dirty="0" err="1"/>
              <a:t>biosphère</a:t>
            </a:r>
            <a:r>
              <a:rPr lang="en-IE" dirty="0"/>
              <a:t>, </a:t>
            </a:r>
            <a:r>
              <a:rPr lang="en-IE" dirty="0" err="1"/>
              <a:t>contient</a:t>
            </a:r>
            <a:r>
              <a:rPr lang="en-IE" dirty="0"/>
              <a:t> </a:t>
            </a:r>
            <a:r>
              <a:rPr lang="en-IE" dirty="0" err="1"/>
              <a:t>toutes</a:t>
            </a:r>
            <a:r>
              <a:rPr lang="en-IE" dirty="0"/>
              <a:t> les </a:t>
            </a:r>
            <a:r>
              <a:rPr lang="en-IE" dirty="0" err="1"/>
              <a:t>informations</a:t>
            </a:r>
            <a:r>
              <a:rPr lang="en-IE" dirty="0"/>
              <a:t> de flux physiques, </a:t>
            </a:r>
            <a:r>
              <a:rPr lang="en-IE" dirty="0" err="1"/>
              <a:t>échanges</a:t>
            </a:r>
            <a:r>
              <a:rPr lang="en-IE" dirty="0"/>
              <a:t> entre les </a:t>
            </a:r>
            <a:r>
              <a:rPr lang="en-IE" dirty="0" err="1"/>
              <a:t>activités</a:t>
            </a:r>
            <a:r>
              <a:rPr lang="en-IE" dirty="0"/>
              <a:t> </a:t>
            </a:r>
            <a:r>
              <a:rPr lang="en-IE" dirty="0" err="1"/>
              <a:t>industrielles</a:t>
            </a:r>
            <a:r>
              <a:rPr lang="en-IE" dirty="0"/>
              <a:t> et </a:t>
            </a:r>
            <a:r>
              <a:rPr lang="en-IE" dirty="0" err="1"/>
              <a:t>l’environnement</a:t>
            </a:r>
            <a:endParaRPr lang="en-IE" dirty="0"/>
          </a:p>
          <a:p>
            <a:pPr lvl="1"/>
            <a:endParaRPr lang="en-IE" dirty="0"/>
          </a:p>
          <a:p>
            <a:pPr lvl="1"/>
            <a:r>
              <a:rPr lang="en-IE" dirty="0" err="1"/>
              <a:t>Ces</a:t>
            </a:r>
            <a:r>
              <a:rPr lang="en-IE" dirty="0"/>
              <a:t> </a:t>
            </a:r>
            <a:r>
              <a:rPr lang="en-IE" dirty="0" err="1"/>
              <a:t>échanges</a:t>
            </a:r>
            <a:r>
              <a:rPr lang="en-IE" dirty="0"/>
              <a:t>, </a:t>
            </a:r>
            <a:r>
              <a:rPr lang="en-IE" dirty="0" err="1"/>
              <a:t>aussi</a:t>
            </a:r>
            <a:r>
              <a:rPr lang="en-IE" dirty="0"/>
              <a:t> </a:t>
            </a:r>
            <a:r>
              <a:rPr lang="en-IE" dirty="0" err="1"/>
              <a:t>appelés</a:t>
            </a:r>
            <a:r>
              <a:rPr lang="en-IE" dirty="0"/>
              <a:t> “flux </a:t>
            </a:r>
            <a:r>
              <a:rPr lang="en-IE" dirty="0" err="1"/>
              <a:t>élémentaires</a:t>
            </a:r>
            <a:r>
              <a:rPr lang="en-IE" dirty="0"/>
              <a:t>”, </a:t>
            </a:r>
            <a:r>
              <a:rPr lang="en-IE" dirty="0" err="1"/>
              <a:t>peuvent</a:t>
            </a:r>
            <a:r>
              <a:rPr lang="en-IE" dirty="0"/>
              <a:t> </a:t>
            </a:r>
            <a:r>
              <a:rPr lang="en-IE" dirty="0" err="1"/>
              <a:t>être</a:t>
            </a:r>
            <a:r>
              <a:rPr lang="en-IE" dirty="0"/>
              <a:t> entrant (</a:t>
            </a:r>
            <a:r>
              <a:rPr lang="en-IE" dirty="0" err="1"/>
              <a:t>ressources</a:t>
            </a:r>
            <a:r>
              <a:rPr lang="en-IE" dirty="0"/>
              <a:t> </a:t>
            </a:r>
            <a:r>
              <a:rPr lang="en-IE" dirty="0" err="1"/>
              <a:t>énergétiques</a:t>
            </a:r>
            <a:r>
              <a:rPr lang="en-IE" dirty="0"/>
              <a:t> </a:t>
            </a:r>
            <a:r>
              <a:rPr lang="en-IE" dirty="0" err="1"/>
              <a:t>ou</a:t>
            </a:r>
            <a:r>
              <a:rPr lang="en-IE" dirty="0"/>
              <a:t> </a:t>
            </a:r>
            <a:r>
              <a:rPr lang="en-IE" dirty="0" err="1"/>
              <a:t>matérielles</a:t>
            </a:r>
            <a:r>
              <a:rPr lang="en-IE" dirty="0"/>
              <a:t>) </a:t>
            </a:r>
            <a:r>
              <a:rPr lang="en-IE" dirty="0" err="1"/>
              <a:t>ou</a:t>
            </a:r>
            <a:r>
              <a:rPr lang="en-IE" dirty="0"/>
              <a:t> </a:t>
            </a:r>
            <a:r>
              <a:rPr lang="en-IE" dirty="0" err="1"/>
              <a:t>sortant</a:t>
            </a:r>
            <a:r>
              <a:rPr lang="en-IE" dirty="0"/>
              <a:t> (</a:t>
            </a:r>
            <a:r>
              <a:rPr lang="en-IE" dirty="0" err="1"/>
              <a:t>émissions</a:t>
            </a:r>
            <a:r>
              <a:rPr lang="en-IE" dirty="0"/>
              <a:t>)</a:t>
            </a:r>
          </a:p>
          <a:p>
            <a:pPr lvl="1"/>
            <a:endParaRPr lang="en-IE" dirty="0"/>
          </a:p>
          <a:p>
            <a:pPr lvl="1"/>
            <a:endParaRPr lang="en-IE" dirty="0"/>
          </a:p>
          <a:p>
            <a:pPr lvl="1"/>
            <a:endParaRPr lang="en-IE" dirty="0"/>
          </a:p>
          <a:p>
            <a:pPr lvl="1"/>
            <a:r>
              <a:rPr lang="en-IE" dirty="0" err="1"/>
              <a:t>contient</a:t>
            </a:r>
            <a:r>
              <a:rPr lang="en-IE" dirty="0"/>
              <a:t> plus de</a:t>
            </a:r>
            <a:br>
              <a:rPr lang="en-IE" dirty="0"/>
            </a:br>
            <a:r>
              <a:rPr lang="en-IE" dirty="0"/>
              <a:t>2000 substances</a:t>
            </a:r>
          </a:p>
        </p:txBody>
      </p:sp>
      <p:sp>
        <p:nvSpPr>
          <p:cNvPr id="5" name="Text Placeholder 4">
            <a:extLst>
              <a:ext uri="{FF2B5EF4-FFF2-40B4-BE49-F238E27FC236}">
                <a16:creationId xmlns:a16="http://schemas.microsoft.com/office/drawing/2014/main" id="{67AC78B7-1E51-C749-3118-E62C8292953A}"/>
              </a:ext>
            </a:extLst>
          </p:cNvPr>
          <p:cNvSpPr>
            <a:spLocks noGrp="1"/>
          </p:cNvSpPr>
          <p:nvPr>
            <p:ph type="body" idx="28"/>
          </p:nvPr>
        </p:nvSpPr>
        <p:spPr/>
        <p:txBody>
          <a:bodyPr/>
          <a:lstStyle/>
          <a:p>
            <a:r>
              <a:rPr lang="fr-FR" noProof="0" dirty="0"/>
              <a:t>Et l’environnement dans tout ça ?</a:t>
            </a:r>
          </a:p>
        </p:txBody>
      </p:sp>
      <p:grpSp>
        <p:nvGrpSpPr>
          <p:cNvPr id="6" name="!!group129">
            <a:extLst>
              <a:ext uri="{FF2B5EF4-FFF2-40B4-BE49-F238E27FC236}">
                <a16:creationId xmlns:a16="http://schemas.microsoft.com/office/drawing/2014/main" id="{633492DB-23EB-FD5D-67CC-ABDA32693EE3}"/>
              </a:ext>
            </a:extLst>
          </p:cNvPr>
          <p:cNvGrpSpPr/>
          <p:nvPr/>
        </p:nvGrpSpPr>
        <p:grpSpPr>
          <a:xfrm>
            <a:off x="2113535" y="1719736"/>
            <a:ext cx="4287266" cy="907970"/>
            <a:chOff x="1356959" y="1215999"/>
            <a:chExt cx="4287266" cy="907970"/>
          </a:xfrm>
        </p:grpSpPr>
        <p:pic>
          <p:nvPicPr>
            <p:cNvPr id="7" name="Graphic 6" descr="Road with solid fill">
              <a:extLst>
                <a:ext uri="{FF2B5EF4-FFF2-40B4-BE49-F238E27FC236}">
                  <a16:creationId xmlns:a16="http://schemas.microsoft.com/office/drawing/2014/main" id="{28646655-5678-44E8-8F94-E7100B9A1F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8" name="TextBox 7">
              <a:extLst>
                <a:ext uri="{FF2B5EF4-FFF2-40B4-BE49-F238E27FC236}">
                  <a16:creationId xmlns:a16="http://schemas.microsoft.com/office/drawing/2014/main" id="{BEB6FC0D-3AB1-4ED1-9F61-0D5890771955}"/>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704863B3-AD16-AB0B-7541-F373E4E3D5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0" name="Graphic 9" descr="Car with solid fill">
              <a:extLst>
                <a:ext uri="{FF2B5EF4-FFF2-40B4-BE49-F238E27FC236}">
                  <a16:creationId xmlns:a16="http://schemas.microsoft.com/office/drawing/2014/main" id="{D9298B0D-A3BE-487C-C593-E32C558AAF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1" name="Graphic 10" descr="Fuel with solid fill">
              <a:extLst>
                <a:ext uri="{FF2B5EF4-FFF2-40B4-BE49-F238E27FC236}">
                  <a16:creationId xmlns:a16="http://schemas.microsoft.com/office/drawing/2014/main" id="{E7D5F2A4-EB42-90E6-F929-531548CB5A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2" name="Graphic 11" descr="Oil Rig with solid fill">
              <a:extLst>
                <a:ext uri="{FF2B5EF4-FFF2-40B4-BE49-F238E27FC236}">
                  <a16:creationId xmlns:a16="http://schemas.microsoft.com/office/drawing/2014/main" id="{73ECC4E0-60AB-E02A-124B-1E233A3487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13" name="Group 12">
              <a:extLst>
                <a:ext uri="{FF2B5EF4-FFF2-40B4-BE49-F238E27FC236}">
                  <a16:creationId xmlns:a16="http://schemas.microsoft.com/office/drawing/2014/main" id="{C7914024-9FFC-0653-331F-690F5D3D4A61}"/>
                </a:ext>
              </a:extLst>
            </p:cNvPr>
            <p:cNvGrpSpPr/>
            <p:nvPr/>
          </p:nvGrpSpPr>
          <p:grpSpPr>
            <a:xfrm>
              <a:off x="4560257" y="1485947"/>
              <a:ext cx="543968" cy="618116"/>
              <a:chOff x="2789589" y="2851826"/>
              <a:chExt cx="1043281" cy="618116"/>
            </a:xfrm>
          </p:grpSpPr>
          <p:pic>
            <p:nvPicPr>
              <p:cNvPr id="15" name="Graphic 14" descr="Electric Tower with solid fill">
                <a:extLst>
                  <a:ext uri="{FF2B5EF4-FFF2-40B4-BE49-F238E27FC236}">
                    <a16:creationId xmlns:a16="http://schemas.microsoft.com/office/drawing/2014/main" id="{DBFF0303-0BA6-7C8A-78E8-21888464B4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16" name="Graphic 15" descr="High voltage with solid fill">
                <a:extLst>
                  <a:ext uri="{FF2B5EF4-FFF2-40B4-BE49-F238E27FC236}">
                    <a16:creationId xmlns:a16="http://schemas.microsoft.com/office/drawing/2014/main" id="{A4DBD82F-7913-878C-2591-64B2984650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14" name="Picture 13" descr="A black and white logo&#10;&#10;Description automatically generated">
              <a:extLst>
                <a:ext uri="{FF2B5EF4-FFF2-40B4-BE49-F238E27FC236}">
                  <a16:creationId xmlns:a16="http://schemas.microsoft.com/office/drawing/2014/main" id="{D9AE07B3-180D-FD2D-AC87-47656AD46CC1}"/>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graphicFrame>
        <p:nvGraphicFramePr>
          <p:cNvPr id="17" name="Table 51">
            <a:extLst>
              <a:ext uri="{FF2B5EF4-FFF2-40B4-BE49-F238E27FC236}">
                <a16:creationId xmlns:a16="http://schemas.microsoft.com/office/drawing/2014/main" id="{A4D3E840-B66B-AF0A-EA71-27DBE32CCB3F}"/>
              </a:ext>
            </a:extLst>
          </p:cNvPr>
          <p:cNvGraphicFramePr>
            <a:graphicFrameLocks noGrp="1"/>
          </p:cNvGraphicFramePr>
          <p:nvPr>
            <p:extLst>
              <p:ext uri="{D42A27DB-BD31-4B8C-83A1-F6EECF244321}">
                <p14:modId xmlns:p14="http://schemas.microsoft.com/office/powerpoint/2010/main" val="3953475523"/>
              </p:ext>
            </p:extLst>
          </p:nvPr>
        </p:nvGraphicFramePr>
        <p:xfrm>
          <a:off x="2113536" y="2673437"/>
          <a:ext cx="4320000" cy="3240000"/>
        </p:xfrm>
        <a:graphic>
          <a:graphicData uri="http://schemas.openxmlformats.org/drawingml/2006/table">
            <a:tbl>
              <a:tblPr firstRow="1">
                <a:tableStyleId>{16D9F66E-5EB9-4882-86FB-DCBF35E3C3E4}</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r>
                        <a:rPr lang="en-IE" sz="1400" b="0" dirty="0">
                          <a:solidFill>
                            <a:schemeClr val="accent6"/>
                          </a:solidFill>
                        </a:rPr>
                        <a:t>125</a:t>
                      </a:r>
                    </a:p>
                  </a:txBody>
                  <a:tcPr marL="0" marR="0" marT="0" marB="0" anchor="ctr"/>
                </a:tc>
                <a:tc>
                  <a:txBody>
                    <a:bodyPr/>
                    <a:lstStyle/>
                    <a:p>
                      <a:pPr algn="ctr"/>
                      <a:r>
                        <a:rPr lang="en-IE" sz="1400" b="0" dirty="0">
                          <a:solidFill>
                            <a:schemeClr val="accent6"/>
                          </a:solidFill>
                        </a:rPr>
                        <a:t>0.050</a:t>
                      </a:r>
                    </a:p>
                  </a:txBody>
                  <a:tcPr marL="0" marR="0" marT="0" marB="0" anchor="ctr"/>
                </a:tc>
                <a:tc>
                  <a:txBody>
                    <a:bodyPr/>
                    <a:lstStyle/>
                    <a:p>
                      <a:pPr algn="ctr"/>
                      <a:r>
                        <a:rPr lang="en-IE" sz="1400" b="0" dirty="0">
                          <a:solidFill>
                            <a:schemeClr val="accent6"/>
                          </a:solidFill>
                        </a:rPr>
                        <a:t>1000</a:t>
                      </a:r>
                    </a:p>
                  </a:txBody>
                  <a:tcPr marL="0" marR="0" marT="0" marB="0" anchor="ctr"/>
                </a:tc>
                <a:tc>
                  <a:txBody>
                    <a:bodyPr/>
                    <a:lstStyle/>
                    <a:p>
                      <a:pPr algn="ctr"/>
                      <a:r>
                        <a:rPr lang="en-IE" sz="1400" b="0" dirty="0">
                          <a:solidFill>
                            <a:schemeClr val="accent6"/>
                          </a:solidFill>
                        </a:rPr>
                        <a:t>10</a:t>
                      </a:r>
                    </a:p>
                  </a:txBody>
                  <a:tcPr marL="0" marR="0" marT="0" marB="0" anchor="ctr"/>
                </a:tc>
                <a:tc>
                  <a:txBody>
                    <a:bodyPr/>
                    <a:lstStyle/>
                    <a:p>
                      <a:pPr algn="ctr"/>
                      <a:r>
                        <a:rPr lang="en-IE" sz="1400" b="0" dirty="0">
                          <a:solidFill>
                            <a:schemeClr val="accent6"/>
                          </a:solidFill>
                        </a:rPr>
                        <a:t>10</a:t>
                      </a:r>
                    </a:p>
                  </a:txBody>
                  <a:tcPr marL="0" marR="0" marT="0" marB="0" anchor="ctr"/>
                </a:tc>
                <a:tc>
                  <a:txBody>
                    <a:bodyPr/>
                    <a:lstStyle/>
                    <a:p>
                      <a:pPr algn="ctr"/>
                      <a:r>
                        <a:rPr lang="en-IE" sz="1400" b="0" dirty="0">
                          <a:solidFill>
                            <a:schemeClr val="accent6"/>
                          </a:solidFill>
                        </a:rPr>
                        <a:t>2</a:t>
                      </a:r>
                    </a:p>
                  </a:txBody>
                  <a:tcPr marL="0" marR="0" marT="0" marB="0" anchor="ctr"/>
                </a:tc>
                <a:tc>
                  <a:txBody>
                    <a:bodyPr/>
                    <a:lstStyle/>
                    <a:p>
                      <a:pPr algn="ctr"/>
                      <a:r>
                        <a:rPr lang="en-IE" sz="1400" b="0" dirty="0">
                          <a:solidFill>
                            <a:schemeClr val="accent6"/>
                          </a:solidFill>
                        </a:rPr>
                        <a:t>0.400</a:t>
                      </a:r>
                    </a:p>
                  </a:txBody>
                  <a:tcPr marL="0" marR="0" marT="0" marB="0" anchor="ctr"/>
                </a:tc>
                <a:tc>
                  <a:txBody>
                    <a:bodyPr/>
                    <a:lstStyle/>
                    <a:p>
                      <a:pPr algn="ctr"/>
                      <a:r>
                        <a:rPr lang="en-IE" sz="1400" b="0" dirty="0">
                          <a:solidFill>
                            <a:schemeClr val="accent6"/>
                          </a:solidFill>
                        </a:rPr>
                        <a:t>0.100</a:t>
                      </a:r>
                    </a:p>
                  </a:txBody>
                  <a:tcPr marL="0" marR="0" marT="0" marB="0" anchor="ctr"/>
                </a:tc>
                <a:extLst>
                  <a:ext uri="{0D108BD9-81ED-4DB2-BD59-A6C34878D82A}">
                    <a16:rowId xmlns:a16="http://schemas.microsoft.com/office/drawing/2014/main" val="3924740505"/>
                  </a:ext>
                </a:extLst>
              </a:tr>
              <a:tr h="540000">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5e-4</a:t>
                      </a:r>
                    </a:p>
                  </a:txBody>
                  <a:tcPr marL="0" marR="0" marT="0" marB="0" anchor="ctr"/>
                </a:tc>
                <a:tc>
                  <a:txBody>
                    <a:bodyPr/>
                    <a:lstStyle/>
                    <a:p>
                      <a:pPr algn="ctr"/>
                      <a:r>
                        <a:rPr lang="en-IE" sz="1400" b="0" dirty="0">
                          <a:solidFill>
                            <a:schemeClr val="accent6"/>
                          </a:solidFill>
                        </a:rPr>
                        <a:t>1</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0.005</a:t>
                      </a:r>
                    </a:p>
                  </a:txBody>
                  <a:tcPr marL="0" marR="0" marT="0" marB="0" anchor="ctr"/>
                </a:tc>
                <a:extLst>
                  <a:ext uri="{0D108BD9-81ED-4DB2-BD59-A6C34878D82A}">
                    <a16:rowId xmlns:a16="http://schemas.microsoft.com/office/drawing/2014/main" val="1010814572"/>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0.400</a:t>
                      </a:r>
                    </a:p>
                  </a:txBody>
                  <a:tcPr marL="0" marR="0" marT="0" marB="0" anchor="ctr"/>
                </a:tc>
                <a:tc>
                  <a:txBody>
                    <a:bodyPr/>
                    <a:lstStyle/>
                    <a:p>
                      <a:pPr algn="ctr"/>
                      <a:r>
                        <a:rPr lang="en-IE" sz="1400" b="0" dirty="0">
                          <a:solidFill>
                            <a:schemeClr val="accent6"/>
                          </a:solidFill>
                        </a:rPr>
                        <a:t>0.200</a:t>
                      </a: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2733137779"/>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0.300</a:t>
                      </a: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3118709151"/>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100</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2668472483"/>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50</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3383444877"/>
                  </a:ext>
                </a:extLst>
              </a:tr>
            </a:tbl>
          </a:graphicData>
        </a:graphic>
      </p:graphicFrame>
      <p:sp>
        <p:nvSpPr>
          <p:cNvPr id="18" name="!!CO2">
            <a:extLst>
              <a:ext uri="{FF2B5EF4-FFF2-40B4-BE49-F238E27FC236}">
                <a16:creationId xmlns:a16="http://schemas.microsoft.com/office/drawing/2014/main" id="{D843DDF9-415C-9ED1-E753-6F5B56BECD33}"/>
              </a:ext>
            </a:extLst>
          </p:cNvPr>
          <p:cNvSpPr txBox="1"/>
          <p:nvPr/>
        </p:nvSpPr>
        <p:spPr>
          <a:xfrm>
            <a:off x="1231455" y="2703632"/>
            <a:ext cx="767839" cy="492443"/>
          </a:xfrm>
          <a:prstGeom prst="rect">
            <a:avLst/>
          </a:prstGeom>
          <a:noFill/>
        </p:spPr>
        <p:txBody>
          <a:bodyPr wrap="none" lIns="0" tIns="0" rIns="0" bIns="0" rtlCol="0" anchor="b">
            <a:spAutoFit/>
          </a:bodyPr>
          <a:lstStyle/>
          <a:p>
            <a:pPr algn="r"/>
            <a:r>
              <a:rPr lang="en-IE" sz="3200" dirty="0">
                <a:latin typeface="+mn-lt"/>
              </a:rPr>
              <a:t>CO</a:t>
            </a:r>
            <a:r>
              <a:rPr lang="en-IE" sz="3200" baseline="-25000" dirty="0">
                <a:latin typeface="+mn-lt"/>
              </a:rPr>
              <a:t>2</a:t>
            </a:r>
          </a:p>
        </p:txBody>
      </p:sp>
      <p:sp>
        <p:nvSpPr>
          <p:cNvPr id="19" name="!!CH4">
            <a:extLst>
              <a:ext uri="{FF2B5EF4-FFF2-40B4-BE49-F238E27FC236}">
                <a16:creationId xmlns:a16="http://schemas.microsoft.com/office/drawing/2014/main" id="{D6CB5E91-F4C2-42DA-6D73-F7F9DE049BEC}"/>
              </a:ext>
            </a:extLst>
          </p:cNvPr>
          <p:cNvSpPr txBox="1"/>
          <p:nvPr/>
        </p:nvSpPr>
        <p:spPr>
          <a:xfrm>
            <a:off x="1253897" y="3212820"/>
            <a:ext cx="745397" cy="492443"/>
          </a:xfrm>
          <a:prstGeom prst="rect">
            <a:avLst/>
          </a:prstGeom>
          <a:noFill/>
        </p:spPr>
        <p:txBody>
          <a:bodyPr wrap="none" lIns="0" tIns="0" rIns="0" bIns="0" rtlCol="0" anchor="b">
            <a:spAutoFit/>
          </a:bodyPr>
          <a:lstStyle/>
          <a:p>
            <a:pPr algn="r"/>
            <a:r>
              <a:rPr lang="en-IE" sz="3200" dirty="0">
                <a:latin typeface="+mn-lt"/>
              </a:rPr>
              <a:t>CH</a:t>
            </a:r>
            <a:r>
              <a:rPr lang="en-IE" sz="3200" baseline="-25000" dirty="0">
                <a:latin typeface="+mn-lt"/>
              </a:rPr>
              <a:t>4</a:t>
            </a:r>
          </a:p>
        </p:txBody>
      </p:sp>
      <p:sp>
        <p:nvSpPr>
          <p:cNvPr id="20" name="!!charbon">
            <a:extLst>
              <a:ext uri="{FF2B5EF4-FFF2-40B4-BE49-F238E27FC236}">
                <a16:creationId xmlns:a16="http://schemas.microsoft.com/office/drawing/2014/main" id="{B4702576-D3DE-7C22-D3F5-A44F659BD30C}"/>
              </a:ext>
            </a:extLst>
          </p:cNvPr>
          <p:cNvSpPr txBox="1"/>
          <p:nvPr/>
        </p:nvSpPr>
        <p:spPr>
          <a:xfrm>
            <a:off x="519722" y="3782382"/>
            <a:ext cx="1479572" cy="492443"/>
          </a:xfrm>
          <a:prstGeom prst="rect">
            <a:avLst/>
          </a:prstGeom>
          <a:noFill/>
        </p:spPr>
        <p:txBody>
          <a:bodyPr wrap="none" lIns="0" tIns="0" rIns="0" bIns="0" rtlCol="0" anchor="b">
            <a:spAutoFit/>
          </a:bodyPr>
          <a:lstStyle/>
          <a:p>
            <a:pPr algn="r"/>
            <a:r>
              <a:rPr lang="en-IE" sz="3200" dirty="0" err="1">
                <a:latin typeface="+mn-lt"/>
              </a:rPr>
              <a:t>charbon</a:t>
            </a:r>
            <a:endParaRPr lang="en-IE" sz="3200" baseline="-25000" dirty="0">
              <a:latin typeface="+mn-lt"/>
            </a:endParaRPr>
          </a:p>
        </p:txBody>
      </p:sp>
      <p:sp>
        <p:nvSpPr>
          <p:cNvPr id="21" name="!!gaz">
            <a:extLst>
              <a:ext uri="{FF2B5EF4-FFF2-40B4-BE49-F238E27FC236}">
                <a16:creationId xmlns:a16="http://schemas.microsoft.com/office/drawing/2014/main" id="{C146648E-DA07-5C91-E24E-E9D9BB8EC7AB}"/>
              </a:ext>
            </a:extLst>
          </p:cNvPr>
          <p:cNvSpPr txBox="1"/>
          <p:nvPr/>
        </p:nvSpPr>
        <p:spPr>
          <a:xfrm>
            <a:off x="1338857" y="4291573"/>
            <a:ext cx="660437" cy="492443"/>
          </a:xfrm>
          <a:prstGeom prst="rect">
            <a:avLst/>
          </a:prstGeom>
          <a:noFill/>
        </p:spPr>
        <p:txBody>
          <a:bodyPr wrap="none" lIns="0" tIns="0" rIns="0" bIns="0" rtlCol="0" anchor="b">
            <a:spAutoFit/>
          </a:bodyPr>
          <a:lstStyle/>
          <a:p>
            <a:pPr algn="r"/>
            <a:r>
              <a:rPr lang="en-IE" sz="3200" dirty="0" err="1">
                <a:latin typeface="+mn-lt"/>
              </a:rPr>
              <a:t>gaz</a:t>
            </a:r>
            <a:endParaRPr lang="en-IE" sz="3200" baseline="-25000" dirty="0">
              <a:latin typeface="+mn-lt"/>
            </a:endParaRPr>
          </a:p>
        </p:txBody>
      </p:sp>
      <p:sp>
        <p:nvSpPr>
          <p:cNvPr id="22" name="!!aluminium">
            <a:extLst>
              <a:ext uri="{FF2B5EF4-FFF2-40B4-BE49-F238E27FC236}">
                <a16:creationId xmlns:a16="http://schemas.microsoft.com/office/drawing/2014/main" id="{092A9ED0-8ADF-9708-038F-C26AEC1ED3DC}"/>
              </a:ext>
            </a:extLst>
          </p:cNvPr>
          <p:cNvSpPr txBox="1"/>
          <p:nvPr/>
        </p:nvSpPr>
        <p:spPr>
          <a:xfrm>
            <a:off x="131795" y="4814154"/>
            <a:ext cx="1867499" cy="492443"/>
          </a:xfrm>
          <a:prstGeom prst="rect">
            <a:avLst/>
          </a:prstGeom>
          <a:noFill/>
        </p:spPr>
        <p:txBody>
          <a:bodyPr wrap="none" lIns="0" tIns="0" rIns="0" bIns="0" rtlCol="0" anchor="b">
            <a:spAutoFit/>
          </a:bodyPr>
          <a:lstStyle/>
          <a:p>
            <a:pPr algn="r"/>
            <a:r>
              <a:rPr lang="en-IE" sz="3200" dirty="0">
                <a:latin typeface="+mn-lt"/>
              </a:rPr>
              <a:t>aluminium</a:t>
            </a:r>
            <a:endParaRPr lang="en-IE" sz="3200" baseline="-25000" dirty="0">
              <a:latin typeface="+mn-lt"/>
            </a:endParaRPr>
          </a:p>
        </p:txBody>
      </p:sp>
      <p:sp>
        <p:nvSpPr>
          <p:cNvPr id="23" name="!!cuivre">
            <a:extLst>
              <a:ext uri="{FF2B5EF4-FFF2-40B4-BE49-F238E27FC236}">
                <a16:creationId xmlns:a16="http://schemas.microsoft.com/office/drawing/2014/main" id="{0502A4A2-3B27-3663-B940-3AD8C88CBD4D}"/>
              </a:ext>
            </a:extLst>
          </p:cNvPr>
          <p:cNvSpPr txBox="1"/>
          <p:nvPr/>
        </p:nvSpPr>
        <p:spPr>
          <a:xfrm>
            <a:off x="906045" y="5414958"/>
            <a:ext cx="1093249" cy="492443"/>
          </a:xfrm>
          <a:prstGeom prst="rect">
            <a:avLst/>
          </a:prstGeom>
          <a:noFill/>
        </p:spPr>
        <p:txBody>
          <a:bodyPr wrap="none" lIns="0" tIns="0" rIns="0" bIns="0" rtlCol="0" anchor="b">
            <a:spAutoFit/>
          </a:bodyPr>
          <a:lstStyle/>
          <a:p>
            <a:pPr algn="r"/>
            <a:r>
              <a:rPr lang="en-IE" sz="3200" dirty="0" err="1">
                <a:latin typeface="+mn-lt"/>
              </a:rPr>
              <a:t>cuivre</a:t>
            </a:r>
            <a:endParaRPr lang="en-IE" sz="3200" baseline="-25000" dirty="0">
              <a:latin typeface="+mn-lt"/>
            </a:endParaRPr>
          </a:p>
        </p:txBody>
      </p:sp>
      <p:pic>
        <p:nvPicPr>
          <p:cNvPr id="25" name="Picture 24">
            <a:extLst>
              <a:ext uri="{FF2B5EF4-FFF2-40B4-BE49-F238E27FC236}">
                <a16:creationId xmlns:a16="http://schemas.microsoft.com/office/drawing/2014/main" id="{F7A22029-D593-9282-0CE7-E79CA968CF35}"/>
              </a:ext>
            </a:extLst>
          </p:cNvPr>
          <p:cNvPicPr>
            <a:picLocks noChangeAspect="1"/>
          </p:cNvPicPr>
          <p:nvPr/>
        </p:nvPicPr>
        <p:blipFill>
          <a:blip r:embed="rId17"/>
          <a:stretch>
            <a:fillRect/>
          </a:stretch>
        </p:blipFill>
        <p:spPr>
          <a:xfrm>
            <a:off x="8753016" y="3293722"/>
            <a:ext cx="1687639" cy="2771775"/>
          </a:xfrm>
          <a:prstGeom prst="rect">
            <a:avLst/>
          </a:prstGeom>
        </p:spPr>
      </p:pic>
      <p:pic>
        <p:nvPicPr>
          <p:cNvPr id="27" name="Picture 26">
            <a:extLst>
              <a:ext uri="{FF2B5EF4-FFF2-40B4-BE49-F238E27FC236}">
                <a16:creationId xmlns:a16="http://schemas.microsoft.com/office/drawing/2014/main" id="{1023FB56-7478-E1EA-7D0E-35241B2D8445}"/>
              </a:ext>
            </a:extLst>
          </p:cNvPr>
          <p:cNvPicPr>
            <a:picLocks noChangeAspect="1"/>
          </p:cNvPicPr>
          <p:nvPr/>
        </p:nvPicPr>
        <p:blipFill>
          <a:blip r:embed="rId18"/>
          <a:stretch>
            <a:fillRect/>
          </a:stretch>
        </p:blipFill>
        <p:spPr>
          <a:xfrm>
            <a:off x="10505739" y="3293722"/>
            <a:ext cx="1640660" cy="2771775"/>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653B7597-828C-AF80-C7B7-29DC98DEB446}"/>
              </a:ext>
            </a:extLst>
          </p:cNvPr>
          <p:cNvPicPr>
            <a:picLocks noChangeAspect="1"/>
          </p:cNvPicPr>
          <p:nvPr/>
        </p:nvPicPr>
        <p:blipFill rotWithShape="1">
          <a:blip r:embed="rId19">
            <a:extLst>
              <a:ext uri="{28A0092B-C50C-407E-A947-70E740481C1C}">
                <a14:useLocalDpi xmlns:a14="http://schemas.microsoft.com/office/drawing/2010/main" val="0"/>
              </a:ext>
            </a:extLst>
          </a:blip>
          <a:srcRect l="4545" t="36875" r="4545" b="36875"/>
          <a:stretch/>
        </p:blipFill>
        <p:spPr>
          <a:xfrm>
            <a:off x="6672458" y="3516499"/>
            <a:ext cx="1841636" cy="531766"/>
          </a:xfrm>
          <a:prstGeom prst="rect">
            <a:avLst/>
          </a:prstGeom>
        </p:spPr>
      </p:pic>
      <p:sp>
        <p:nvSpPr>
          <p:cNvPr id="29" name="TextBox 28">
            <a:extLst>
              <a:ext uri="{FF2B5EF4-FFF2-40B4-BE49-F238E27FC236}">
                <a16:creationId xmlns:a16="http://schemas.microsoft.com/office/drawing/2014/main" id="{3BC58C60-61B4-3002-6893-B69CA6B29531}"/>
              </a:ext>
            </a:extLst>
          </p:cNvPr>
          <p:cNvSpPr txBox="1"/>
          <p:nvPr/>
        </p:nvSpPr>
        <p:spPr>
          <a:xfrm>
            <a:off x="724906" y="6065508"/>
            <a:ext cx="1274388" cy="492443"/>
          </a:xfrm>
          <a:prstGeom prst="rect">
            <a:avLst/>
          </a:prstGeom>
          <a:noFill/>
        </p:spPr>
        <p:txBody>
          <a:bodyPr wrap="none" lIns="0" tIns="0" rIns="0" bIns="0" rtlCol="0" anchor="b">
            <a:spAutoFit/>
          </a:bodyPr>
          <a:lstStyle/>
          <a:p>
            <a:pPr algn="r"/>
            <a:r>
              <a:rPr lang="en-IE" sz="3200" dirty="0">
                <a:latin typeface="+mn-lt"/>
              </a:rPr>
              <a:t>(</a:t>
            </a:r>
            <a:r>
              <a:rPr lang="en-IE" sz="3200" dirty="0" err="1">
                <a:latin typeface="+mn-lt"/>
              </a:rPr>
              <a:t>en</a:t>
            </a:r>
            <a:r>
              <a:rPr lang="en-IE" sz="3200" dirty="0">
                <a:latin typeface="+mn-lt"/>
              </a:rPr>
              <a:t> kg)</a:t>
            </a:r>
            <a:endParaRPr lang="en-IE" sz="3200" baseline="-25000" dirty="0">
              <a:latin typeface="+mn-lt"/>
            </a:endParaRPr>
          </a:p>
        </p:txBody>
      </p:sp>
    </p:spTree>
    <p:extLst>
      <p:ext uri="{BB962C8B-B14F-4D97-AF65-F5344CB8AC3E}">
        <p14:creationId xmlns:p14="http://schemas.microsoft.com/office/powerpoint/2010/main" val="225363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7331-4530-74B3-1346-D9B5F554F76B}"/>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5EF41E22-6937-127D-38F9-1EB2BA973CDC}"/>
              </a:ext>
            </a:extLst>
          </p:cNvPr>
          <p:cNvSpPr>
            <a:spLocks noGrp="1"/>
          </p:cNvSpPr>
          <p:nvPr>
            <p:ph type="body" idx="28"/>
          </p:nvPr>
        </p:nvSpPr>
        <p:spPr/>
        <p:txBody>
          <a:bodyPr/>
          <a:lstStyle/>
          <a:p>
            <a:r>
              <a:rPr lang="en-IE" dirty="0" err="1"/>
              <a:t>Dernière</a:t>
            </a:r>
            <a:r>
              <a:rPr lang="en-IE" dirty="0"/>
              <a:t> étape (</a:t>
            </a:r>
            <a:r>
              <a:rPr lang="en-IE" dirty="0" err="1"/>
              <a:t>ou</a:t>
            </a:r>
            <a:r>
              <a:rPr lang="en-IE" dirty="0"/>
              <a:t> </a:t>
            </a:r>
            <a:r>
              <a:rPr lang="en-IE" dirty="0" err="1"/>
              <a:t>presque</a:t>
            </a:r>
            <a:r>
              <a:rPr lang="en-IE" dirty="0"/>
              <a:t>)</a:t>
            </a:r>
          </a:p>
        </p:txBody>
      </p:sp>
      <p:graphicFrame>
        <p:nvGraphicFramePr>
          <p:cNvPr id="6" name="Table 51">
            <a:extLst>
              <a:ext uri="{FF2B5EF4-FFF2-40B4-BE49-F238E27FC236}">
                <a16:creationId xmlns:a16="http://schemas.microsoft.com/office/drawing/2014/main" id="{A0A230E1-FD1D-A67E-AC4A-428DE33DAAFC}"/>
              </a:ext>
            </a:extLst>
          </p:cNvPr>
          <p:cNvGraphicFramePr>
            <a:graphicFrameLocks noGrp="1"/>
          </p:cNvGraphicFramePr>
          <p:nvPr>
            <p:extLst>
              <p:ext uri="{D42A27DB-BD31-4B8C-83A1-F6EECF244321}">
                <p14:modId xmlns:p14="http://schemas.microsoft.com/office/powerpoint/2010/main" val="457646366"/>
              </p:ext>
            </p:extLst>
          </p:nvPr>
        </p:nvGraphicFramePr>
        <p:xfrm>
          <a:off x="3513711" y="3840331"/>
          <a:ext cx="3240000" cy="1620000"/>
        </p:xfrm>
        <a:graphic>
          <a:graphicData uri="http://schemas.openxmlformats.org/drawingml/2006/table">
            <a:tbl>
              <a:tblPr firstRow="1">
                <a:tableStyleId>{8A107856-5554-42FB-B03E-39F5DBC370BA}</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tblGrid>
              <a:tr h="540000">
                <a:tc>
                  <a:txBody>
                    <a:bodyPr/>
                    <a:lstStyle/>
                    <a:p>
                      <a:pPr algn="ctr"/>
                      <a:r>
                        <a:rPr lang="en-IE" sz="1400" b="0" dirty="0">
                          <a:solidFill>
                            <a:schemeClr val="tx2"/>
                          </a:solidFill>
                        </a:rPr>
                        <a:t>1</a:t>
                      </a:r>
                    </a:p>
                  </a:txBody>
                  <a:tcPr marL="0" marR="0" marT="0" marB="0" anchor="ctr"/>
                </a:tc>
                <a:tc>
                  <a:txBody>
                    <a:bodyPr/>
                    <a:lstStyle/>
                    <a:p>
                      <a:pPr algn="ctr"/>
                      <a:r>
                        <a:rPr lang="en-IE" sz="1400" b="0" dirty="0">
                          <a:solidFill>
                            <a:schemeClr val="tx2"/>
                          </a:solidFill>
                        </a:rPr>
                        <a:t>28</a:t>
                      </a: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r>
                        <a:rPr lang="en-IE" sz="1400" b="0" dirty="0">
                          <a:solidFill>
                            <a:schemeClr val="tx2"/>
                          </a:solidFill>
                        </a:rPr>
                        <a:t>9.41</a:t>
                      </a:r>
                    </a:p>
                  </a:txBody>
                  <a:tcPr marL="0" marR="0" marT="0" marB="0" anchor="ctr"/>
                </a:tc>
                <a:tc>
                  <a:txBody>
                    <a:bodyPr/>
                    <a:lstStyle/>
                    <a:p>
                      <a:pPr algn="ctr"/>
                      <a:r>
                        <a:rPr lang="en-IE" sz="1400" b="0" dirty="0">
                          <a:solidFill>
                            <a:schemeClr val="tx2"/>
                          </a:solidFill>
                        </a:rPr>
                        <a:t>34.5</a:t>
                      </a: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r>
                        <a:rPr lang="en-IE" sz="1400" b="0" dirty="0">
                          <a:solidFill>
                            <a:schemeClr val="tx2"/>
                          </a:solidFill>
                        </a:rPr>
                        <a:t>1.09e-09</a:t>
                      </a:r>
                    </a:p>
                  </a:txBody>
                  <a:tcPr marL="0" marR="0" marT="0" marB="0" anchor="ctr"/>
                </a:tc>
                <a:tc>
                  <a:txBody>
                    <a:bodyPr/>
                    <a:lstStyle/>
                    <a:p>
                      <a:pPr algn="ctr"/>
                      <a:r>
                        <a:rPr lang="en-IE" sz="1400" b="0" dirty="0">
                          <a:solidFill>
                            <a:schemeClr val="tx2"/>
                          </a:solidFill>
                        </a:rPr>
                        <a:t>0.00137</a:t>
                      </a:r>
                    </a:p>
                  </a:txBody>
                  <a:tcPr marL="0" marR="0" marT="0" marB="0" anchor="ctr"/>
                </a:tc>
                <a:extLst>
                  <a:ext uri="{0D108BD9-81ED-4DB2-BD59-A6C34878D82A}">
                    <a16:rowId xmlns:a16="http://schemas.microsoft.com/office/drawing/2014/main" val="2733137779"/>
                  </a:ext>
                </a:extLst>
              </a:tr>
            </a:tbl>
          </a:graphicData>
        </a:graphic>
      </p:graphicFrame>
      <p:sp>
        <p:nvSpPr>
          <p:cNvPr id="7" name="!!CO2">
            <a:extLst>
              <a:ext uri="{FF2B5EF4-FFF2-40B4-BE49-F238E27FC236}">
                <a16:creationId xmlns:a16="http://schemas.microsoft.com/office/drawing/2014/main" id="{FBEAE4FE-ADEF-F6EC-A196-5CA81F4FA669}"/>
              </a:ext>
            </a:extLst>
          </p:cNvPr>
          <p:cNvSpPr txBox="1"/>
          <p:nvPr/>
        </p:nvSpPr>
        <p:spPr>
          <a:xfrm rot="16200000">
            <a:off x="3376013" y="3118544"/>
            <a:ext cx="767839" cy="492443"/>
          </a:xfrm>
          <a:prstGeom prst="rect">
            <a:avLst/>
          </a:prstGeom>
          <a:noFill/>
        </p:spPr>
        <p:txBody>
          <a:bodyPr wrap="none" lIns="0" tIns="0" rIns="0" bIns="0" rtlCol="0" anchor="b">
            <a:spAutoFit/>
          </a:bodyPr>
          <a:lstStyle/>
          <a:p>
            <a:pPr algn="r"/>
            <a:r>
              <a:rPr lang="en-IE" sz="3200" dirty="0">
                <a:latin typeface="+mn-lt"/>
              </a:rPr>
              <a:t>CO</a:t>
            </a:r>
            <a:r>
              <a:rPr lang="en-IE" sz="3200" baseline="-25000" dirty="0">
                <a:latin typeface="+mn-lt"/>
              </a:rPr>
              <a:t>2</a:t>
            </a:r>
          </a:p>
        </p:txBody>
      </p:sp>
      <p:sp>
        <p:nvSpPr>
          <p:cNvPr id="8" name="!!CH4">
            <a:extLst>
              <a:ext uri="{FF2B5EF4-FFF2-40B4-BE49-F238E27FC236}">
                <a16:creationId xmlns:a16="http://schemas.microsoft.com/office/drawing/2014/main" id="{F8A958EE-AA03-05A5-2FE7-5E6C45512EC1}"/>
              </a:ext>
            </a:extLst>
          </p:cNvPr>
          <p:cNvSpPr txBox="1"/>
          <p:nvPr/>
        </p:nvSpPr>
        <p:spPr>
          <a:xfrm rot="16200000">
            <a:off x="3896422" y="3129764"/>
            <a:ext cx="745397" cy="492443"/>
          </a:xfrm>
          <a:prstGeom prst="rect">
            <a:avLst/>
          </a:prstGeom>
          <a:noFill/>
        </p:spPr>
        <p:txBody>
          <a:bodyPr wrap="none" lIns="0" tIns="0" rIns="0" bIns="0" rtlCol="0" anchor="b">
            <a:spAutoFit/>
          </a:bodyPr>
          <a:lstStyle/>
          <a:p>
            <a:pPr algn="r"/>
            <a:r>
              <a:rPr lang="en-IE" sz="3200" dirty="0">
                <a:latin typeface="+mn-lt"/>
              </a:rPr>
              <a:t>CH</a:t>
            </a:r>
            <a:r>
              <a:rPr lang="en-IE" sz="3200" baseline="-25000" dirty="0">
                <a:latin typeface="+mn-lt"/>
              </a:rPr>
              <a:t>4</a:t>
            </a:r>
          </a:p>
        </p:txBody>
      </p:sp>
      <p:sp>
        <p:nvSpPr>
          <p:cNvPr id="9" name="!!charbon">
            <a:extLst>
              <a:ext uri="{FF2B5EF4-FFF2-40B4-BE49-F238E27FC236}">
                <a16:creationId xmlns:a16="http://schemas.microsoft.com/office/drawing/2014/main" id="{AFF926E6-D95F-C2F4-C209-051AA9295A50}"/>
              </a:ext>
            </a:extLst>
          </p:cNvPr>
          <p:cNvSpPr txBox="1"/>
          <p:nvPr/>
        </p:nvSpPr>
        <p:spPr>
          <a:xfrm rot="16200000">
            <a:off x="4098898" y="2762677"/>
            <a:ext cx="1479572" cy="492443"/>
          </a:xfrm>
          <a:prstGeom prst="rect">
            <a:avLst/>
          </a:prstGeom>
          <a:noFill/>
        </p:spPr>
        <p:txBody>
          <a:bodyPr wrap="none" lIns="0" tIns="0" rIns="0" bIns="0" rtlCol="0" anchor="b">
            <a:spAutoFit/>
          </a:bodyPr>
          <a:lstStyle/>
          <a:p>
            <a:pPr algn="r"/>
            <a:r>
              <a:rPr lang="en-IE" sz="3200" dirty="0" err="1">
                <a:latin typeface="+mn-lt"/>
              </a:rPr>
              <a:t>charbon</a:t>
            </a:r>
            <a:endParaRPr lang="en-IE" sz="3200" baseline="-25000" dirty="0">
              <a:latin typeface="+mn-lt"/>
            </a:endParaRPr>
          </a:p>
        </p:txBody>
      </p:sp>
      <p:sp>
        <p:nvSpPr>
          <p:cNvPr id="10" name="!!gaz">
            <a:extLst>
              <a:ext uri="{FF2B5EF4-FFF2-40B4-BE49-F238E27FC236}">
                <a16:creationId xmlns:a16="http://schemas.microsoft.com/office/drawing/2014/main" id="{D45D1162-3707-E50A-F29D-6619EFA5EE6D}"/>
              </a:ext>
            </a:extLst>
          </p:cNvPr>
          <p:cNvSpPr txBox="1"/>
          <p:nvPr/>
        </p:nvSpPr>
        <p:spPr>
          <a:xfrm rot="16200000">
            <a:off x="5017655" y="3172244"/>
            <a:ext cx="660437" cy="492443"/>
          </a:xfrm>
          <a:prstGeom prst="rect">
            <a:avLst/>
          </a:prstGeom>
          <a:noFill/>
        </p:spPr>
        <p:txBody>
          <a:bodyPr wrap="none" lIns="0" tIns="0" rIns="0" bIns="0" rtlCol="0" anchor="b">
            <a:spAutoFit/>
          </a:bodyPr>
          <a:lstStyle/>
          <a:p>
            <a:pPr algn="r"/>
            <a:r>
              <a:rPr lang="en-IE" sz="3200" dirty="0" err="1">
                <a:latin typeface="+mn-lt"/>
              </a:rPr>
              <a:t>gaz</a:t>
            </a:r>
            <a:endParaRPr lang="en-IE" sz="3200" baseline="-25000" dirty="0">
              <a:latin typeface="+mn-lt"/>
            </a:endParaRPr>
          </a:p>
        </p:txBody>
      </p:sp>
      <p:sp>
        <p:nvSpPr>
          <p:cNvPr id="11" name="!!aluminium">
            <a:extLst>
              <a:ext uri="{FF2B5EF4-FFF2-40B4-BE49-F238E27FC236}">
                <a16:creationId xmlns:a16="http://schemas.microsoft.com/office/drawing/2014/main" id="{1A37226A-D339-D7E7-A61B-49AD51E326E9}"/>
              </a:ext>
            </a:extLst>
          </p:cNvPr>
          <p:cNvSpPr txBox="1"/>
          <p:nvPr/>
        </p:nvSpPr>
        <p:spPr>
          <a:xfrm rot="16200000">
            <a:off x="4936705" y="2568714"/>
            <a:ext cx="1867499" cy="492443"/>
          </a:xfrm>
          <a:prstGeom prst="rect">
            <a:avLst/>
          </a:prstGeom>
          <a:noFill/>
        </p:spPr>
        <p:txBody>
          <a:bodyPr wrap="none" lIns="0" tIns="0" rIns="0" bIns="0" rtlCol="0" anchor="b">
            <a:spAutoFit/>
          </a:bodyPr>
          <a:lstStyle/>
          <a:p>
            <a:pPr algn="r"/>
            <a:r>
              <a:rPr lang="en-IE" sz="3200" dirty="0">
                <a:latin typeface="+mn-lt"/>
              </a:rPr>
              <a:t>aluminium</a:t>
            </a:r>
            <a:endParaRPr lang="en-IE" sz="3200" baseline="-25000" dirty="0">
              <a:latin typeface="+mn-lt"/>
            </a:endParaRPr>
          </a:p>
        </p:txBody>
      </p:sp>
      <p:sp>
        <p:nvSpPr>
          <p:cNvPr id="12" name="!!cuivre">
            <a:extLst>
              <a:ext uri="{FF2B5EF4-FFF2-40B4-BE49-F238E27FC236}">
                <a16:creationId xmlns:a16="http://schemas.microsoft.com/office/drawing/2014/main" id="{1BB55AD4-306F-CB98-DCB8-361BEFDE88AB}"/>
              </a:ext>
            </a:extLst>
          </p:cNvPr>
          <p:cNvSpPr txBox="1"/>
          <p:nvPr/>
        </p:nvSpPr>
        <p:spPr>
          <a:xfrm rot="16200000">
            <a:off x="5924634" y="2955839"/>
            <a:ext cx="1093249" cy="492443"/>
          </a:xfrm>
          <a:prstGeom prst="rect">
            <a:avLst/>
          </a:prstGeom>
          <a:noFill/>
        </p:spPr>
        <p:txBody>
          <a:bodyPr wrap="none" lIns="0" tIns="0" rIns="0" bIns="0" rtlCol="0" anchor="b">
            <a:spAutoFit/>
          </a:bodyPr>
          <a:lstStyle/>
          <a:p>
            <a:pPr algn="r"/>
            <a:r>
              <a:rPr lang="en-IE" sz="3200" dirty="0" err="1">
                <a:latin typeface="+mn-lt"/>
              </a:rPr>
              <a:t>cuivre</a:t>
            </a:r>
            <a:endParaRPr lang="en-IE" sz="3200" baseline="-25000" dirty="0">
              <a:latin typeface="+mn-lt"/>
            </a:endParaRPr>
          </a:p>
        </p:txBody>
      </p:sp>
      <p:sp>
        <p:nvSpPr>
          <p:cNvPr id="14" name="!!CO2">
            <a:extLst>
              <a:ext uri="{FF2B5EF4-FFF2-40B4-BE49-F238E27FC236}">
                <a16:creationId xmlns:a16="http://schemas.microsoft.com/office/drawing/2014/main" id="{4C205888-6C4C-B6F0-B6A9-EE8420EF36A6}"/>
              </a:ext>
            </a:extLst>
          </p:cNvPr>
          <p:cNvSpPr txBox="1"/>
          <p:nvPr/>
        </p:nvSpPr>
        <p:spPr>
          <a:xfrm>
            <a:off x="2456470" y="3840341"/>
            <a:ext cx="867225" cy="492443"/>
          </a:xfrm>
          <a:prstGeom prst="rect">
            <a:avLst/>
          </a:prstGeom>
          <a:noFill/>
        </p:spPr>
        <p:txBody>
          <a:bodyPr wrap="none" lIns="0" tIns="0" rIns="0" bIns="0" rtlCol="0" anchor="b">
            <a:spAutoFit/>
          </a:bodyPr>
          <a:lstStyle/>
          <a:p>
            <a:pPr algn="r"/>
            <a:r>
              <a:rPr lang="en-IE" sz="3200" dirty="0">
                <a:latin typeface="+mn-lt"/>
              </a:rPr>
              <a:t>GES</a:t>
            </a:r>
            <a:endParaRPr lang="en-IE" sz="3200" baseline="-25000" dirty="0">
              <a:latin typeface="+mn-lt"/>
            </a:endParaRPr>
          </a:p>
        </p:txBody>
      </p:sp>
      <p:sp>
        <p:nvSpPr>
          <p:cNvPr id="15" name="!!CH4">
            <a:extLst>
              <a:ext uri="{FF2B5EF4-FFF2-40B4-BE49-F238E27FC236}">
                <a16:creationId xmlns:a16="http://schemas.microsoft.com/office/drawing/2014/main" id="{55C4D6D3-AA9A-F1E3-7D1E-EBDA3BBDCF9D}"/>
              </a:ext>
            </a:extLst>
          </p:cNvPr>
          <p:cNvSpPr txBox="1"/>
          <p:nvPr/>
        </p:nvSpPr>
        <p:spPr>
          <a:xfrm>
            <a:off x="318065" y="4409908"/>
            <a:ext cx="3005630" cy="492443"/>
          </a:xfrm>
          <a:prstGeom prst="rect">
            <a:avLst/>
          </a:prstGeom>
          <a:noFill/>
        </p:spPr>
        <p:txBody>
          <a:bodyPr wrap="none" lIns="0" tIns="0" rIns="0" bIns="0" rtlCol="0" anchor="b">
            <a:spAutoFit/>
          </a:bodyPr>
          <a:lstStyle/>
          <a:p>
            <a:pPr algn="r"/>
            <a:r>
              <a:rPr lang="en-IE" sz="3200" dirty="0" err="1"/>
              <a:t>Énergie</a:t>
            </a:r>
            <a:r>
              <a:rPr lang="en-IE" sz="3200" dirty="0"/>
              <a:t> </a:t>
            </a:r>
            <a:r>
              <a:rPr lang="en-IE" sz="3200" dirty="0" err="1"/>
              <a:t>primaire</a:t>
            </a:r>
            <a:endParaRPr lang="en-IE" sz="3200" baseline="-25000" dirty="0">
              <a:latin typeface="+mn-lt"/>
            </a:endParaRPr>
          </a:p>
        </p:txBody>
      </p:sp>
      <p:sp>
        <p:nvSpPr>
          <p:cNvPr id="16" name="!!charbon">
            <a:extLst>
              <a:ext uri="{FF2B5EF4-FFF2-40B4-BE49-F238E27FC236}">
                <a16:creationId xmlns:a16="http://schemas.microsoft.com/office/drawing/2014/main" id="{BEE08E50-D472-9DEE-46CF-79D86AC8A215}"/>
              </a:ext>
            </a:extLst>
          </p:cNvPr>
          <p:cNvSpPr txBox="1"/>
          <p:nvPr/>
        </p:nvSpPr>
        <p:spPr>
          <a:xfrm>
            <a:off x="1525125" y="4967812"/>
            <a:ext cx="1798570" cy="492443"/>
          </a:xfrm>
          <a:prstGeom prst="rect">
            <a:avLst/>
          </a:prstGeom>
          <a:noFill/>
        </p:spPr>
        <p:txBody>
          <a:bodyPr wrap="none" lIns="0" tIns="0" rIns="0" bIns="0" rtlCol="0" anchor="b">
            <a:spAutoFit/>
          </a:bodyPr>
          <a:lstStyle/>
          <a:p>
            <a:pPr algn="r"/>
            <a:r>
              <a:rPr lang="en-IE" sz="3200" dirty="0" err="1">
                <a:latin typeface="+mn-lt"/>
              </a:rPr>
              <a:t>Matériaux</a:t>
            </a:r>
            <a:endParaRPr lang="en-IE" sz="3200" baseline="-25000" dirty="0">
              <a:latin typeface="+mn-lt"/>
            </a:endParaRPr>
          </a:p>
        </p:txBody>
      </p:sp>
      <p:sp>
        <p:nvSpPr>
          <p:cNvPr id="17" name="Content Placeholder 3">
            <a:extLst>
              <a:ext uri="{FF2B5EF4-FFF2-40B4-BE49-F238E27FC236}">
                <a16:creationId xmlns:a16="http://schemas.microsoft.com/office/drawing/2014/main" id="{A6D3B739-66C2-6D7E-E4EF-8FB7A3A1751E}"/>
              </a:ext>
            </a:extLst>
          </p:cNvPr>
          <p:cNvSpPr txBox="1">
            <a:spLocks/>
          </p:cNvSpPr>
          <p:nvPr/>
        </p:nvSpPr>
        <p:spPr>
          <a:xfrm>
            <a:off x="7293038" y="486000"/>
            <a:ext cx="4697977" cy="5543325"/>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en-IE" dirty="0"/>
              <a:t>La </a:t>
            </a:r>
            <a:r>
              <a:rPr lang="en-IE" dirty="0" err="1"/>
              <a:t>matrice</a:t>
            </a:r>
            <a:r>
              <a:rPr lang="en-IE" dirty="0"/>
              <a:t> “C”</a:t>
            </a:r>
          </a:p>
          <a:p>
            <a:pPr lvl="1"/>
            <a:r>
              <a:rPr lang="en-IE" dirty="0"/>
              <a:t>…</a:t>
            </a:r>
            <a:r>
              <a:rPr lang="en-IE" dirty="0" err="1"/>
              <a:t>appelée</a:t>
            </a:r>
            <a:r>
              <a:rPr lang="en-IE" dirty="0"/>
              <a:t> la </a:t>
            </a:r>
            <a:r>
              <a:rPr lang="en-IE" dirty="0" err="1"/>
              <a:t>matrice</a:t>
            </a:r>
            <a:r>
              <a:rPr lang="en-IE" dirty="0"/>
              <a:t> de </a:t>
            </a:r>
            <a:r>
              <a:rPr lang="en-IE" dirty="0" err="1"/>
              <a:t>caractérisation</a:t>
            </a:r>
            <a:r>
              <a:rPr lang="en-IE" dirty="0"/>
              <a:t>, </a:t>
            </a:r>
            <a:r>
              <a:rPr lang="en-IE" dirty="0" err="1"/>
              <a:t>agrège</a:t>
            </a:r>
            <a:r>
              <a:rPr lang="en-IE" dirty="0"/>
              <a:t> les flux </a:t>
            </a:r>
            <a:r>
              <a:rPr lang="en-IE" dirty="0" err="1"/>
              <a:t>élémentaires</a:t>
            </a:r>
            <a:r>
              <a:rPr lang="en-IE" dirty="0"/>
              <a:t> </a:t>
            </a:r>
            <a:r>
              <a:rPr lang="en-IE" dirty="0" err="1"/>
              <a:t>en</a:t>
            </a:r>
            <a:r>
              <a:rPr lang="en-IE" dirty="0"/>
              <a:t> </a:t>
            </a:r>
            <a:r>
              <a:rPr lang="en-IE" dirty="0" err="1"/>
              <a:t>indicateurs</a:t>
            </a:r>
            <a:r>
              <a:rPr lang="en-IE" dirty="0"/>
              <a:t>, </a:t>
            </a:r>
            <a:r>
              <a:rPr lang="en-IE" dirty="0" err="1"/>
              <a:t>traduisant</a:t>
            </a:r>
            <a:r>
              <a:rPr lang="en-IE" dirty="0"/>
              <a:t> chacun la magnitude d’un impact </a:t>
            </a:r>
            <a:r>
              <a:rPr lang="en-IE" dirty="0" err="1"/>
              <a:t>environnemental</a:t>
            </a:r>
            <a:endParaRPr lang="en-IE" dirty="0"/>
          </a:p>
          <a:p>
            <a:pPr lvl="1"/>
            <a:endParaRPr lang="en-IE" dirty="0"/>
          </a:p>
          <a:p>
            <a:pPr lvl="1"/>
            <a:r>
              <a:rPr lang="en-IE" dirty="0" err="1"/>
              <a:t>Déterminer</a:t>
            </a:r>
            <a:r>
              <a:rPr lang="en-IE" dirty="0"/>
              <a:t> les </a:t>
            </a:r>
            <a:r>
              <a:rPr lang="en-IE" dirty="0" err="1"/>
              <a:t>facteurs</a:t>
            </a:r>
            <a:r>
              <a:rPr lang="en-IE" dirty="0"/>
              <a:t> de </a:t>
            </a:r>
            <a:r>
              <a:rPr lang="en-IE" dirty="0" err="1"/>
              <a:t>caractérisation</a:t>
            </a:r>
            <a:r>
              <a:rPr lang="en-IE" dirty="0"/>
              <a:t> pour </a:t>
            </a:r>
            <a:r>
              <a:rPr lang="en-IE" dirty="0" err="1"/>
              <a:t>chaque</a:t>
            </a:r>
            <a:r>
              <a:rPr lang="en-IE" dirty="0"/>
              <a:t> </a:t>
            </a:r>
            <a:r>
              <a:rPr lang="en-IE" dirty="0" err="1"/>
              <a:t>indicateur</a:t>
            </a:r>
            <a:r>
              <a:rPr lang="en-IE" dirty="0"/>
              <a:t> fait </a:t>
            </a:r>
            <a:r>
              <a:rPr lang="en-IE" dirty="0" err="1"/>
              <a:t>l’objet</a:t>
            </a:r>
            <a:r>
              <a:rPr lang="en-IE" dirty="0"/>
              <a:t> </a:t>
            </a:r>
            <a:r>
              <a:rPr lang="en-IE" dirty="0" err="1"/>
              <a:t>d’une</a:t>
            </a:r>
            <a:r>
              <a:rPr lang="en-IE" dirty="0"/>
              <a:t> discipline à part </a:t>
            </a:r>
            <a:r>
              <a:rPr lang="en-IE" dirty="0" err="1"/>
              <a:t>entière</a:t>
            </a:r>
            <a:r>
              <a:rPr lang="en-IE" dirty="0"/>
              <a:t>, </a:t>
            </a:r>
            <a:r>
              <a:rPr lang="en-IE" dirty="0" err="1"/>
              <a:t>en</a:t>
            </a:r>
            <a:r>
              <a:rPr lang="en-IE" dirty="0"/>
              <a:t> </a:t>
            </a:r>
            <a:r>
              <a:rPr lang="en-IE" dirty="0" err="1"/>
              <a:t>effet</a:t>
            </a:r>
            <a:r>
              <a:rPr lang="en-IE" dirty="0"/>
              <a:t>, comment </a:t>
            </a:r>
            <a:r>
              <a:rPr lang="en-IE" dirty="0" err="1"/>
              <a:t>caractériseriez-vous</a:t>
            </a:r>
            <a:endParaRPr lang="en-IE" dirty="0"/>
          </a:p>
          <a:p>
            <a:pPr lvl="1"/>
            <a:endParaRPr lang="en-IE" dirty="0"/>
          </a:p>
          <a:p>
            <a:pPr lvl="2"/>
            <a:r>
              <a:rPr lang="en-IE" dirty="0"/>
              <a:t>…un </a:t>
            </a:r>
            <a:r>
              <a:rPr lang="en-IE" b="1" dirty="0" err="1"/>
              <a:t>gaz</a:t>
            </a:r>
            <a:r>
              <a:rPr lang="en-IE" b="1" dirty="0"/>
              <a:t> à </a:t>
            </a:r>
            <a:r>
              <a:rPr lang="en-IE" b="1" dirty="0" err="1"/>
              <a:t>effet</a:t>
            </a:r>
            <a:r>
              <a:rPr lang="en-IE" b="1" dirty="0"/>
              <a:t> de serre </a:t>
            </a:r>
            <a:r>
              <a:rPr lang="en-IE" dirty="0"/>
              <a:t>? (</a:t>
            </a:r>
            <a:r>
              <a:rPr lang="en-IE" i="1" dirty="0" err="1"/>
              <a:t>ils</a:t>
            </a:r>
            <a:r>
              <a:rPr lang="en-IE" i="1" dirty="0"/>
              <a:t> </a:t>
            </a:r>
            <a:r>
              <a:rPr lang="en-IE" i="1" dirty="0" err="1"/>
              <a:t>ont</a:t>
            </a:r>
            <a:r>
              <a:rPr lang="en-IE" i="1" dirty="0"/>
              <a:t> </a:t>
            </a:r>
            <a:r>
              <a:rPr lang="en-IE" i="1" dirty="0" err="1"/>
              <a:t>tous</a:t>
            </a:r>
            <a:r>
              <a:rPr lang="en-IE" i="1" dirty="0"/>
              <a:t> des </a:t>
            </a:r>
            <a:r>
              <a:rPr lang="en-IE" i="1" dirty="0" err="1"/>
              <a:t>durées</a:t>
            </a:r>
            <a:r>
              <a:rPr lang="en-IE" i="1" dirty="0"/>
              <a:t> de vie </a:t>
            </a:r>
            <a:r>
              <a:rPr lang="en-IE" i="1" dirty="0" err="1"/>
              <a:t>différentes</a:t>
            </a:r>
            <a:r>
              <a:rPr lang="en-IE" dirty="0"/>
              <a:t>)</a:t>
            </a:r>
          </a:p>
          <a:p>
            <a:pPr lvl="2"/>
            <a:r>
              <a:rPr lang="en-IE" dirty="0"/>
              <a:t>…la </a:t>
            </a:r>
            <a:r>
              <a:rPr lang="en-IE" b="1" dirty="0" err="1"/>
              <a:t>toxicité</a:t>
            </a:r>
            <a:r>
              <a:rPr lang="en-IE" dirty="0"/>
              <a:t> </a:t>
            </a:r>
            <a:r>
              <a:rPr lang="en-IE" dirty="0" err="1"/>
              <a:t>d’une</a:t>
            </a:r>
            <a:r>
              <a:rPr lang="en-IE" dirty="0"/>
              <a:t> substance ? (</a:t>
            </a:r>
            <a:r>
              <a:rPr lang="en-IE" i="1" dirty="0" err="1"/>
              <a:t>celles</a:t>
            </a:r>
            <a:r>
              <a:rPr lang="en-IE" i="1" dirty="0"/>
              <a:t>-ci </a:t>
            </a:r>
            <a:r>
              <a:rPr lang="en-IE" i="1" dirty="0" err="1"/>
              <a:t>migrent</a:t>
            </a:r>
            <a:r>
              <a:rPr lang="en-IE" i="1" dirty="0"/>
              <a:t> plus </a:t>
            </a:r>
            <a:r>
              <a:rPr lang="en-IE" i="1" dirty="0" err="1"/>
              <a:t>ou</a:t>
            </a:r>
            <a:r>
              <a:rPr lang="en-IE" i="1" dirty="0"/>
              <a:t> </a:t>
            </a:r>
            <a:r>
              <a:rPr lang="en-IE" i="1" dirty="0" err="1"/>
              <a:t>moins</a:t>
            </a:r>
            <a:r>
              <a:rPr lang="en-IE" i="1" dirty="0"/>
              <a:t> </a:t>
            </a:r>
            <a:r>
              <a:rPr lang="en-IE" i="1" dirty="0" err="1"/>
              <a:t>rapidement</a:t>
            </a:r>
            <a:r>
              <a:rPr lang="en-IE" i="1" dirty="0"/>
              <a:t>, pour quelle exposition, etc.</a:t>
            </a:r>
            <a:r>
              <a:rPr lang="en-IE" dirty="0"/>
              <a:t>)</a:t>
            </a:r>
          </a:p>
          <a:p>
            <a:pPr lvl="2"/>
            <a:r>
              <a:rPr lang="en-IE" dirty="0"/>
              <a:t>…le </a:t>
            </a:r>
            <a:r>
              <a:rPr lang="en-IE" dirty="0" err="1"/>
              <a:t>caractère</a:t>
            </a:r>
            <a:r>
              <a:rPr lang="en-IE" dirty="0"/>
              <a:t> </a:t>
            </a:r>
            <a:r>
              <a:rPr lang="en-IE" b="1" dirty="0"/>
              <a:t>critique</a:t>
            </a:r>
            <a:r>
              <a:rPr lang="en-IE" dirty="0"/>
              <a:t> d’un </a:t>
            </a:r>
            <a:r>
              <a:rPr lang="en-IE" dirty="0" err="1"/>
              <a:t>matériau</a:t>
            </a:r>
            <a:r>
              <a:rPr lang="en-IE" dirty="0"/>
              <a:t> ? (</a:t>
            </a:r>
            <a:r>
              <a:rPr lang="en-IE" i="1" dirty="0"/>
              <a:t>doit-on </a:t>
            </a:r>
            <a:r>
              <a:rPr lang="en-IE" i="1" dirty="0" err="1"/>
              <a:t>retenir</a:t>
            </a:r>
            <a:r>
              <a:rPr lang="en-IE" i="1" dirty="0"/>
              <a:t> pour </a:t>
            </a:r>
            <a:r>
              <a:rPr lang="en-IE" i="1" dirty="0" err="1"/>
              <a:t>critère</a:t>
            </a:r>
            <a:r>
              <a:rPr lang="en-IE" i="1" dirty="0"/>
              <a:t> les reserves ? Les </a:t>
            </a:r>
            <a:r>
              <a:rPr lang="en-IE" i="1" dirty="0" err="1"/>
              <a:t>ressources</a:t>
            </a:r>
            <a:r>
              <a:rPr lang="en-IE" i="1" dirty="0"/>
              <a:t> </a:t>
            </a:r>
            <a:r>
              <a:rPr lang="en-IE" i="1" dirty="0" err="1"/>
              <a:t>exploitables</a:t>
            </a:r>
            <a:r>
              <a:rPr lang="en-IE" i="1" dirty="0"/>
              <a:t> ? Les </a:t>
            </a:r>
            <a:r>
              <a:rPr lang="en-IE" i="1" dirty="0" err="1"/>
              <a:t>risques</a:t>
            </a:r>
            <a:r>
              <a:rPr lang="en-IE" i="1" dirty="0"/>
              <a:t> </a:t>
            </a:r>
            <a:r>
              <a:rPr lang="en-IE" i="1" dirty="0" err="1"/>
              <a:t>d’approvisionnement</a:t>
            </a:r>
            <a:r>
              <a:rPr lang="en-IE" i="1" dirty="0"/>
              <a:t> ? Y </a:t>
            </a:r>
            <a:r>
              <a:rPr lang="en-IE" i="1" dirty="0" err="1"/>
              <a:t>compris</a:t>
            </a:r>
            <a:r>
              <a:rPr lang="en-IE" i="1" dirty="0"/>
              <a:t> </a:t>
            </a:r>
            <a:r>
              <a:rPr lang="en-IE" i="1" dirty="0" err="1"/>
              <a:t>géopolitiques</a:t>
            </a:r>
            <a:r>
              <a:rPr lang="en-IE" i="1" dirty="0"/>
              <a:t> ?</a:t>
            </a:r>
            <a:r>
              <a:rPr lang="en-IE" dirty="0"/>
              <a:t>)</a:t>
            </a:r>
          </a:p>
        </p:txBody>
      </p:sp>
    </p:spTree>
    <p:extLst>
      <p:ext uri="{BB962C8B-B14F-4D97-AF65-F5344CB8AC3E}">
        <p14:creationId xmlns:p14="http://schemas.microsoft.com/office/powerpoint/2010/main" val="374611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animEffect transition="in" filter="fade">
                                      <p:cBhvr>
                                        <p:cTn id="15" dur="500"/>
                                        <p:tgtEl>
                                          <p:spTgt spid="1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xEl>
                                              <p:pRg st="5" end="5"/>
                                            </p:txEl>
                                          </p:spTgt>
                                        </p:tgtEl>
                                        <p:attrNameLst>
                                          <p:attrName>style.visibility</p:attrName>
                                        </p:attrNameLst>
                                      </p:cBhvr>
                                      <p:to>
                                        <p:strVal val="visible"/>
                                      </p:to>
                                    </p:set>
                                    <p:animEffect transition="in" filter="fade">
                                      <p:cBhvr>
                                        <p:cTn id="20" dur="500"/>
                                        <p:tgtEl>
                                          <p:spTgt spid="1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Effect transition="in" filter="fade">
                                      <p:cBhvr>
                                        <p:cTn id="25" dur="500"/>
                                        <p:tgtEl>
                                          <p:spTgt spid="1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xEl>
                                              <p:pRg st="7" end="7"/>
                                            </p:txEl>
                                          </p:spTgt>
                                        </p:tgtEl>
                                        <p:attrNameLst>
                                          <p:attrName>style.visibility</p:attrName>
                                        </p:attrNameLst>
                                      </p:cBhvr>
                                      <p:to>
                                        <p:strVal val="visible"/>
                                      </p:to>
                                    </p:set>
                                    <p:animEffect transition="in" filter="fade">
                                      <p:cBhvr>
                                        <p:cTn id="30"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0533-D52D-F694-6634-318ABDFBF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898107-5B55-28C7-8181-BD41855A27F7}"/>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B3385956-B190-F07D-03FA-5DAF7387EE7C}"/>
              </a:ext>
            </a:extLst>
          </p:cNvPr>
          <p:cNvSpPr>
            <a:spLocks noGrp="1"/>
          </p:cNvSpPr>
          <p:nvPr>
            <p:ph type="body" idx="28"/>
          </p:nvPr>
        </p:nvSpPr>
        <p:spPr/>
        <p:txBody>
          <a:bodyPr/>
          <a:lstStyle/>
          <a:p>
            <a:r>
              <a:rPr lang="en-IE" dirty="0" err="1"/>
              <a:t>Résolution</a:t>
            </a:r>
            <a:endParaRPr lang="en-IE" dirty="0"/>
          </a:p>
        </p:txBody>
      </p:sp>
      <p:pic>
        <p:nvPicPr>
          <p:cNvPr id="25" name="Picture 24">
            <a:extLst>
              <a:ext uri="{FF2B5EF4-FFF2-40B4-BE49-F238E27FC236}">
                <a16:creationId xmlns:a16="http://schemas.microsoft.com/office/drawing/2014/main" id="{BCFA5C0A-B48B-BD33-0CB0-041647A24C95}"/>
              </a:ext>
            </a:extLst>
          </p:cNvPr>
          <p:cNvPicPr>
            <a:picLocks noChangeAspect="1"/>
          </p:cNvPicPr>
          <p:nvPr/>
        </p:nvPicPr>
        <p:blipFill>
          <a:blip r:embed="rId3"/>
          <a:stretch>
            <a:fillRect/>
          </a:stretch>
        </p:blipFill>
        <p:spPr>
          <a:xfrm>
            <a:off x="2144912" y="2856914"/>
            <a:ext cx="2760460" cy="1636191"/>
          </a:xfrm>
          <a:prstGeom prst="rect">
            <a:avLst/>
          </a:prstGeom>
        </p:spPr>
      </p:pic>
      <p:pic>
        <p:nvPicPr>
          <p:cNvPr id="44" name="Picture 43">
            <a:extLst>
              <a:ext uri="{FF2B5EF4-FFF2-40B4-BE49-F238E27FC236}">
                <a16:creationId xmlns:a16="http://schemas.microsoft.com/office/drawing/2014/main" id="{162B9D79-4485-74F0-6351-13169535D78D}"/>
              </a:ext>
            </a:extLst>
          </p:cNvPr>
          <p:cNvPicPr>
            <a:picLocks noChangeAspect="1"/>
          </p:cNvPicPr>
          <p:nvPr/>
        </p:nvPicPr>
        <p:blipFill>
          <a:blip r:embed="rId4"/>
          <a:stretch>
            <a:fillRect/>
          </a:stretch>
        </p:blipFill>
        <p:spPr>
          <a:xfrm>
            <a:off x="5118954" y="2900591"/>
            <a:ext cx="2626384" cy="1875292"/>
          </a:xfrm>
          <a:prstGeom prst="rect">
            <a:avLst/>
          </a:prstGeom>
        </p:spPr>
      </p:pic>
      <p:pic>
        <p:nvPicPr>
          <p:cNvPr id="92" name="Picture 91">
            <a:extLst>
              <a:ext uri="{FF2B5EF4-FFF2-40B4-BE49-F238E27FC236}">
                <a16:creationId xmlns:a16="http://schemas.microsoft.com/office/drawing/2014/main" id="{EA598704-472D-5776-1D0F-A772C0A525AB}"/>
              </a:ext>
            </a:extLst>
          </p:cNvPr>
          <p:cNvPicPr>
            <a:picLocks noChangeAspect="1"/>
          </p:cNvPicPr>
          <p:nvPr/>
        </p:nvPicPr>
        <p:blipFill>
          <a:blip r:embed="rId5"/>
          <a:stretch>
            <a:fillRect/>
          </a:stretch>
        </p:blipFill>
        <p:spPr>
          <a:xfrm>
            <a:off x="7971253" y="2601625"/>
            <a:ext cx="2228891" cy="2216698"/>
          </a:xfrm>
          <a:prstGeom prst="rect">
            <a:avLst/>
          </a:prstGeom>
        </p:spPr>
      </p:pic>
      <p:pic>
        <p:nvPicPr>
          <p:cNvPr id="119" name="Picture 118">
            <a:extLst>
              <a:ext uri="{FF2B5EF4-FFF2-40B4-BE49-F238E27FC236}">
                <a16:creationId xmlns:a16="http://schemas.microsoft.com/office/drawing/2014/main" id="{7E81E476-7F82-0F83-735C-73E6DCDF52A3}"/>
              </a:ext>
            </a:extLst>
          </p:cNvPr>
          <p:cNvPicPr>
            <a:picLocks noChangeAspect="1"/>
          </p:cNvPicPr>
          <p:nvPr/>
        </p:nvPicPr>
        <p:blipFill>
          <a:blip r:embed="rId6"/>
          <a:stretch>
            <a:fillRect/>
          </a:stretch>
        </p:blipFill>
        <p:spPr>
          <a:xfrm>
            <a:off x="10836331" y="3064961"/>
            <a:ext cx="726706" cy="1753362"/>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CD363BE8-275A-E85E-0B1D-22D792A4CE29}"/>
                  </a:ext>
                </a:extLst>
              </p:cNvPr>
              <p:cNvSpPr txBox="1"/>
              <p:nvPr/>
            </p:nvSpPr>
            <p:spPr>
              <a:xfrm>
                <a:off x="438067" y="2360734"/>
                <a:ext cx="7110460" cy="449931"/>
              </a:xfrm>
              <a:prstGeom prst="rect">
                <a:avLst/>
              </a:prstGeom>
              <a:noFill/>
            </p:spPr>
            <p:txBody>
              <a:bodyPr wrap="square">
                <a:spAutoFit/>
              </a:bodyPr>
              <a:lstStyle/>
              <a:p>
                <a:pPr lvl="0" defTabSz="1219170">
                  <a:lnSpc>
                    <a:spcPct val="120000"/>
                  </a:lnSpc>
                  <a:spcBef>
                    <a:spcPts val="800"/>
                  </a:spcBef>
                  <a:spcAft>
                    <a:spcPts val="800"/>
                  </a:spcAft>
                  <a:defRPr/>
                </a:pPr>
                <a:r>
                  <a:rPr lang="en-IE" sz="2133" dirty="0">
                    <a:solidFill>
                      <a:schemeClr val="tx2"/>
                    </a:solidFill>
                  </a:rPr>
                  <a:t>Résultats </a:t>
                </a:r>
                <a:r>
                  <a:rPr lang="en-IE" sz="2133" dirty="0" err="1">
                    <a:solidFill>
                      <a:schemeClr val="tx2"/>
                    </a:solidFill>
                  </a:rPr>
                  <a:t>d’évaluation</a:t>
                </a:r>
                <a:r>
                  <a:rPr lang="en-IE" sz="2133" dirty="0">
                    <a:solidFill>
                      <a:schemeClr val="tx2"/>
                    </a:solidFill>
                  </a:rPr>
                  <a:t> </a:t>
                </a:r>
                <a:r>
                  <a:rPr lang="en-IE" sz="2133" dirty="0" err="1">
                    <a:solidFill>
                      <a:schemeClr val="tx2"/>
                    </a:solidFill>
                  </a:rPr>
                  <a:t>d’impact</a:t>
                </a:r>
                <a:r>
                  <a:rPr lang="en-IE" sz="2133" dirty="0">
                    <a:solidFill>
                      <a:schemeClr val="tx2"/>
                    </a:solidFill>
                  </a:rPr>
                  <a:t> : </a:t>
                </a:r>
                <a14:m>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𝑑</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𝐶𝑒</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𝐶𝐵</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20" name="TextBox 119">
                <a:extLst>
                  <a:ext uri="{FF2B5EF4-FFF2-40B4-BE49-F238E27FC236}">
                    <a16:creationId xmlns:a16="http://schemas.microsoft.com/office/drawing/2014/main" id="{CD363BE8-275A-E85E-0B1D-22D792A4CE29}"/>
                  </a:ext>
                </a:extLst>
              </p:cNvPr>
              <p:cNvSpPr txBox="1">
                <a:spLocks noRot="1" noChangeAspect="1" noMove="1" noResize="1" noEditPoints="1" noAdjustHandles="1" noChangeArrowheads="1" noChangeShapeType="1" noTextEdit="1"/>
              </p:cNvSpPr>
              <p:nvPr/>
            </p:nvSpPr>
            <p:spPr>
              <a:xfrm>
                <a:off x="438067" y="2360734"/>
                <a:ext cx="7110460" cy="449931"/>
              </a:xfrm>
              <a:prstGeom prst="rect">
                <a:avLst/>
              </a:prstGeom>
              <a:blipFill>
                <a:blip r:embed="rId7"/>
                <a:stretch>
                  <a:fillRect l="-1029" t="-1351" b="-25676"/>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537EC80-DF1F-0960-D2F7-FA1B66D69DF4}"/>
                  </a:ext>
                </a:extLst>
              </p:cNvPr>
              <p:cNvSpPr txBox="1"/>
              <p:nvPr/>
            </p:nvSpPr>
            <p:spPr>
              <a:xfrm>
                <a:off x="3853904" y="517501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𝐶</m:t>
                      </m:r>
                    </m:oMath>
                  </m:oMathPara>
                </a14:m>
                <a:endParaRPr lang="en-IE" sz="5400" dirty="0"/>
              </a:p>
            </p:txBody>
          </p:sp>
        </mc:Choice>
        <mc:Fallback xmlns="">
          <p:sp>
            <p:nvSpPr>
              <p:cNvPr id="121" name="TextBox 120">
                <a:extLst>
                  <a:ext uri="{FF2B5EF4-FFF2-40B4-BE49-F238E27FC236}">
                    <a16:creationId xmlns:a16="http://schemas.microsoft.com/office/drawing/2014/main" id="{9537EC80-DF1F-0960-D2F7-FA1B66D69DF4}"/>
                  </a:ext>
                </a:extLst>
              </p:cNvPr>
              <p:cNvSpPr txBox="1">
                <a:spLocks noRot="1" noChangeAspect="1" noMove="1" noResize="1" noEditPoints="1" noAdjustHandles="1" noChangeArrowheads="1" noChangeShapeType="1" noTextEdit="1"/>
              </p:cNvSpPr>
              <p:nvPr/>
            </p:nvSpPr>
            <p:spPr>
              <a:xfrm>
                <a:off x="3853904" y="5175017"/>
                <a:ext cx="669131" cy="9233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0F1AC7-616B-7154-2FEC-5D8624F889F0}"/>
                  </a:ext>
                </a:extLst>
              </p:cNvPr>
              <p:cNvSpPr txBox="1"/>
              <p:nvPr/>
            </p:nvSpPr>
            <p:spPr>
              <a:xfrm>
                <a:off x="6623269" y="5197009"/>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𝐵</m:t>
                      </m:r>
                    </m:oMath>
                  </m:oMathPara>
                </a14:m>
                <a:endParaRPr lang="en-IE" sz="5400" dirty="0"/>
              </a:p>
            </p:txBody>
          </p:sp>
        </mc:Choice>
        <mc:Fallback xmlns="">
          <p:sp>
            <p:nvSpPr>
              <p:cNvPr id="122" name="TextBox 121">
                <a:extLst>
                  <a:ext uri="{FF2B5EF4-FFF2-40B4-BE49-F238E27FC236}">
                    <a16:creationId xmlns:a16="http://schemas.microsoft.com/office/drawing/2014/main" id="{7B0F1AC7-616B-7154-2FEC-5D8624F889F0}"/>
                  </a:ext>
                </a:extLst>
              </p:cNvPr>
              <p:cNvSpPr txBox="1">
                <a:spLocks noRot="1" noChangeAspect="1" noMove="1" noResize="1" noEditPoints="1" noAdjustHandles="1" noChangeArrowheads="1" noChangeShapeType="1" noTextEdit="1"/>
              </p:cNvSpPr>
              <p:nvPr/>
            </p:nvSpPr>
            <p:spPr>
              <a:xfrm>
                <a:off x="6623269" y="5197009"/>
                <a:ext cx="669131" cy="92333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02245503-FB5A-ACC4-E897-DC05EACD09C1}"/>
                  </a:ext>
                </a:extLst>
              </p:cNvPr>
              <p:cNvSpPr txBox="1"/>
              <p:nvPr/>
            </p:nvSpPr>
            <p:spPr>
              <a:xfrm>
                <a:off x="7548527" y="5175017"/>
                <a:ext cx="3700700"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E" sz="5400" i="1">
                              <a:solidFill>
                                <a:schemeClr val="tx2">
                                  <a:lumMod val="60000"/>
                                  <a:lumOff val="40000"/>
                                </a:schemeClr>
                              </a:solidFill>
                              <a:latin typeface="Cambria Math" panose="02040503050406030204" pitchFamily="18" charset="0"/>
                            </a:rPr>
                          </m:ctrlPr>
                        </m:sSupPr>
                        <m:e>
                          <m:d>
                            <m:dPr>
                              <m:ctrlPr>
                                <a:rPr lang="en-IE" sz="5400" i="1">
                                  <a:solidFill>
                                    <a:schemeClr val="tx2">
                                      <a:lumMod val="60000"/>
                                      <a:lumOff val="40000"/>
                                    </a:schemeClr>
                                  </a:solidFill>
                                  <a:latin typeface="Cambria Math" panose="02040503050406030204" pitchFamily="18" charset="0"/>
                                </a:rPr>
                              </m:ctrlPr>
                            </m:dPr>
                            <m:e>
                              <m:r>
                                <a:rPr lang="en-IE" sz="5400" i="1">
                                  <a:solidFill>
                                    <a:schemeClr val="tx2">
                                      <a:lumMod val="60000"/>
                                      <a:lumOff val="40000"/>
                                    </a:schemeClr>
                                  </a:solidFill>
                                  <a:latin typeface="Cambria Math" panose="02040503050406030204" pitchFamily="18" charset="0"/>
                                </a:rPr>
                                <m:t>𝐼</m:t>
                              </m:r>
                              <m:r>
                                <a:rPr lang="en-IE" sz="5400" i="1">
                                  <a:solidFill>
                                    <a:schemeClr val="tx2">
                                      <a:lumMod val="60000"/>
                                      <a:lumOff val="40000"/>
                                    </a:schemeClr>
                                  </a:solidFill>
                                  <a:latin typeface="Cambria Math" panose="02040503050406030204" pitchFamily="18" charset="0"/>
                                </a:rPr>
                                <m:t>−</m:t>
                              </m:r>
                              <m:r>
                                <a:rPr lang="en-IE" sz="5400" i="1">
                                  <a:solidFill>
                                    <a:schemeClr val="tx2">
                                      <a:lumMod val="60000"/>
                                      <a:lumOff val="40000"/>
                                    </a:schemeClr>
                                  </a:solidFill>
                                  <a:latin typeface="Cambria Math" panose="02040503050406030204" pitchFamily="18" charset="0"/>
                                </a:rPr>
                                <m:t>𝐴</m:t>
                              </m:r>
                            </m:e>
                          </m:d>
                        </m:e>
                        <m:sup>
                          <m:r>
                            <a:rPr lang="en-IE" sz="5400" i="1">
                              <a:solidFill>
                                <a:schemeClr val="tx2">
                                  <a:lumMod val="60000"/>
                                  <a:lumOff val="40000"/>
                                </a:schemeClr>
                              </a:solidFill>
                              <a:latin typeface="Cambria Math" panose="02040503050406030204" pitchFamily="18" charset="0"/>
                            </a:rPr>
                            <m:t>−1</m:t>
                          </m:r>
                        </m:sup>
                      </m:sSup>
                    </m:oMath>
                  </m:oMathPara>
                </a14:m>
                <a:endParaRPr lang="en-IE" sz="5400" i="1" dirty="0">
                  <a:solidFill>
                    <a:schemeClr val="tx2">
                      <a:lumMod val="60000"/>
                      <a:lumOff val="40000"/>
                    </a:schemeClr>
                  </a:solidFill>
                  <a:latin typeface="Cambria Math" panose="02040503050406030204" pitchFamily="18" charset="0"/>
                </a:endParaRPr>
              </a:p>
            </p:txBody>
          </p:sp>
        </mc:Choice>
        <mc:Fallback xmlns="">
          <p:sp>
            <p:nvSpPr>
              <p:cNvPr id="125" name="TextBox 124">
                <a:extLst>
                  <a:ext uri="{FF2B5EF4-FFF2-40B4-BE49-F238E27FC236}">
                    <a16:creationId xmlns:a16="http://schemas.microsoft.com/office/drawing/2014/main" id="{02245503-FB5A-ACC4-E897-DC05EACD09C1}"/>
                  </a:ext>
                </a:extLst>
              </p:cNvPr>
              <p:cNvSpPr txBox="1">
                <a:spLocks noRot="1" noChangeAspect="1" noMove="1" noResize="1" noEditPoints="1" noAdjustHandles="1" noChangeArrowheads="1" noChangeShapeType="1" noTextEdit="1"/>
              </p:cNvSpPr>
              <p:nvPr/>
            </p:nvSpPr>
            <p:spPr>
              <a:xfrm>
                <a:off x="7548527" y="5175017"/>
                <a:ext cx="3700700" cy="92333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BBDBE336-22AD-DEBC-BB0C-4E9930C99AD5}"/>
                  </a:ext>
                </a:extLst>
              </p:cNvPr>
              <p:cNvSpPr txBox="1"/>
              <p:nvPr/>
            </p:nvSpPr>
            <p:spPr>
              <a:xfrm>
                <a:off x="11042869" y="513081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𝑦</m:t>
                      </m:r>
                    </m:oMath>
                  </m:oMathPara>
                </a14:m>
                <a:endParaRPr lang="en-IE" sz="5400" dirty="0"/>
              </a:p>
            </p:txBody>
          </p:sp>
        </mc:Choice>
        <mc:Fallback xmlns="">
          <p:sp>
            <p:nvSpPr>
              <p:cNvPr id="126" name="TextBox 125">
                <a:extLst>
                  <a:ext uri="{FF2B5EF4-FFF2-40B4-BE49-F238E27FC236}">
                    <a16:creationId xmlns:a16="http://schemas.microsoft.com/office/drawing/2014/main" id="{BBDBE336-22AD-DEBC-BB0C-4E9930C99AD5}"/>
                  </a:ext>
                </a:extLst>
              </p:cNvPr>
              <p:cNvSpPr txBox="1">
                <a:spLocks noRot="1" noChangeAspect="1" noMove="1" noResize="1" noEditPoints="1" noAdjustHandles="1" noChangeArrowheads="1" noChangeShapeType="1" noTextEdit="1"/>
              </p:cNvSpPr>
              <p:nvPr/>
            </p:nvSpPr>
            <p:spPr>
              <a:xfrm>
                <a:off x="11042869" y="5130814"/>
                <a:ext cx="669131" cy="923330"/>
              </a:xfrm>
              <a:prstGeom prst="rect">
                <a:avLst/>
              </a:prstGeom>
              <a:blipFill>
                <a:blip r:embed="rId11"/>
                <a:stretch>
                  <a:fillRect/>
                </a:stretch>
              </a:blipFill>
            </p:spPr>
            <p:txBody>
              <a:bodyPr/>
              <a:lstStyle/>
              <a:p>
                <a:r>
                  <a:rPr lang="en-US">
                    <a:noFill/>
                  </a:rPr>
                  <a:t> </a:t>
                </a:r>
              </a:p>
            </p:txBody>
          </p:sp>
        </mc:Fallback>
      </mc:AlternateContent>
      <p:pic>
        <p:nvPicPr>
          <p:cNvPr id="135" name="Picture 134">
            <a:extLst>
              <a:ext uri="{FF2B5EF4-FFF2-40B4-BE49-F238E27FC236}">
                <a16:creationId xmlns:a16="http://schemas.microsoft.com/office/drawing/2014/main" id="{2335E180-204E-B518-494E-F7218686F675}"/>
              </a:ext>
            </a:extLst>
          </p:cNvPr>
          <p:cNvPicPr>
            <a:picLocks noChangeAspect="1"/>
          </p:cNvPicPr>
          <p:nvPr/>
        </p:nvPicPr>
        <p:blipFill>
          <a:blip r:embed="rId12"/>
          <a:stretch>
            <a:fillRect/>
          </a:stretch>
        </p:blipFill>
        <p:spPr>
          <a:xfrm>
            <a:off x="-76372" y="3692644"/>
            <a:ext cx="1585097" cy="794987"/>
          </a:xfrm>
          <a:prstGeom prst="rect">
            <a:avLst/>
          </a:prstGeom>
        </p:spPr>
      </p:pic>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9943E15-D541-F7AB-1C8F-AC7C34AD00CC}"/>
                  </a:ext>
                </a:extLst>
              </p:cNvPr>
              <p:cNvSpPr txBox="1"/>
              <p:nvPr/>
            </p:nvSpPr>
            <p:spPr>
              <a:xfrm>
                <a:off x="828412" y="513081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𝑑</m:t>
                      </m:r>
                    </m:oMath>
                  </m:oMathPara>
                </a14:m>
                <a:endParaRPr lang="en-IE" sz="5400" dirty="0"/>
              </a:p>
            </p:txBody>
          </p:sp>
        </mc:Choice>
        <mc:Fallback xmlns="">
          <p:sp>
            <p:nvSpPr>
              <p:cNvPr id="136" name="TextBox 135">
                <a:extLst>
                  <a:ext uri="{FF2B5EF4-FFF2-40B4-BE49-F238E27FC236}">
                    <a16:creationId xmlns:a16="http://schemas.microsoft.com/office/drawing/2014/main" id="{B9943E15-D541-F7AB-1C8F-AC7C34AD00CC}"/>
                  </a:ext>
                </a:extLst>
              </p:cNvPr>
              <p:cNvSpPr txBox="1">
                <a:spLocks noRot="1" noChangeAspect="1" noMove="1" noResize="1" noEditPoints="1" noAdjustHandles="1" noChangeArrowheads="1" noChangeShapeType="1" noTextEdit="1"/>
              </p:cNvSpPr>
              <p:nvPr/>
            </p:nvSpPr>
            <p:spPr>
              <a:xfrm>
                <a:off x="828412" y="5130814"/>
                <a:ext cx="669131" cy="92333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9A797C13-D536-4CCD-0BB3-DB58ADA17BDE}"/>
                  </a:ext>
                </a:extLst>
              </p:cNvPr>
              <p:cNvSpPr txBox="1"/>
              <p:nvPr/>
            </p:nvSpPr>
            <p:spPr>
              <a:xfrm>
                <a:off x="480000" y="1717551"/>
                <a:ext cx="6720114" cy="449931"/>
              </a:xfrm>
              <a:prstGeom prst="rect">
                <a:avLst/>
              </a:prstGeom>
              <a:noFill/>
            </p:spPr>
            <p:txBody>
              <a:bodyPr wrap="square">
                <a:spAutoFit/>
              </a:bodyPr>
              <a:lstStyle/>
              <a:p>
                <a:pPr lvl="0" defTabSz="1219170">
                  <a:lnSpc>
                    <a:spcPct val="120000"/>
                  </a:lnSpc>
                  <a:spcBef>
                    <a:spcPts val="800"/>
                  </a:spcBef>
                  <a:spcAft>
                    <a:spcPts val="800"/>
                  </a:spcAft>
                  <a:defRPr/>
                </a:pPr>
                <a:r>
                  <a:rPr kumimoji="0" lang="en-IE" sz="2133" b="0" u="none" strike="noStrike" kern="1200" cap="none" spc="0" normalizeH="0" baseline="0" noProof="0" dirty="0" err="1">
                    <a:ln>
                      <a:noFill/>
                    </a:ln>
                    <a:solidFill>
                      <a:schemeClr val="tx2"/>
                    </a:solidFill>
                    <a:effectLst/>
                    <a:uLnTx/>
                    <a:uFillTx/>
                    <a:ea typeface="+mn-ea"/>
                    <a:cs typeface="+mn-cs"/>
                  </a:rPr>
                  <a:t>Inventaire</a:t>
                </a:r>
                <a:r>
                  <a:rPr kumimoji="0" lang="en-IE" sz="2133" b="0" u="none" strike="noStrike" kern="1200" cap="none" spc="0" normalizeH="0" noProof="0" dirty="0">
                    <a:ln>
                      <a:noFill/>
                    </a:ln>
                    <a:solidFill>
                      <a:schemeClr val="tx2"/>
                    </a:solidFill>
                    <a:effectLst/>
                    <a:uLnTx/>
                    <a:uFillTx/>
                    <a:ea typeface="+mn-ea"/>
                    <a:cs typeface="+mn-cs"/>
                  </a:rPr>
                  <a:t> des flux </a:t>
                </a:r>
                <a:r>
                  <a:rPr kumimoji="0" lang="en-IE" sz="2133" b="0" u="none" strike="noStrike" kern="1200" cap="none" spc="0" normalizeH="0" noProof="0" dirty="0" err="1">
                    <a:ln>
                      <a:noFill/>
                    </a:ln>
                    <a:solidFill>
                      <a:schemeClr val="tx2"/>
                    </a:solidFill>
                    <a:effectLst/>
                    <a:uLnTx/>
                    <a:uFillTx/>
                    <a:ea typeface="+mn-ea"/>
                    <a:cs typeface="+mn-cs"/>
                  </a:rPr>
                  <a:t>élémentaires</a:t>
                </a:r>
                <a:r>
                  <a:rPr kumimoji="0" lang="en-IE" sz="2133" b="0" u="none" strike="noStrike" kern="1200" cap="none" spc="0" normalizeH="0" noProof="0" dirty="0">
                    <a:ln>
                      <a:noFill/>
                    </a:ln>
                    <a:solidFill>
                      <a:schemeClr val="tx2"/>
                    </a:solidFill>
                    <a:effectLst/>
                    <a:uLnTx/>
                    <a:uFillTx/>
                    <a:ea typeface="+mn-ea"/>
                    <a:cs typeface="+mn-cs"/>
                  </a:rPr>
                  <a:t> : </a:t>
                </a:r>
                <a14:m>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𝑒</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𝐵</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37" name="TextBox 136">
                <a:extLst>
                  <a:ext uri="{FF2B5EF4-FFF2-40B4-BE49-F238E27FC236}">
                    <a16:creationId xmlns:a16="http://schemas.microsoft.com/office/drawing/2014/main" id="{9A797C13-D536-4CCD-0BB3-DB58ADA17BDE}"/>
                  </a:ext>
                </a:extLst>
              </p:cNvPr>
              <p:cNvSpPr txBox="1">
                <a:spLocks noRot="1" noChangeAspect="1" noMove="1" noResize="1" noEditPoints="1" noAdjustHandles="1" noChangeArrowheads="1" noChangeShapeType="1" noTextEdit="1"/>
              </p:cNvSpPr>
              <p:nvPr/>
            </p:nvSpPr>
            <p:spPr>
              <a:xfrm>
                <a:off x="480000" y="1717551"/>
                <a:ext cx="6720114" cy="449931"/>
              </a:xfrm>
              <a:prstGeom prst="rect">
                <a:avLst/>
              </a:prstGeom>
              <a:blipFill>
                <a:blip r:embed="rId14"/>
                <a:stretch>
                  <a:fillRect l="-1089" t="-1351" b="-24324"/>
                </a:stretch>
              </a:blipFill>
            </p:spPr>
            <p:txBody>
              <a:bodyPr/>
              <a:lstStyle/>
              <a:p>
                <a:r>
                  <a:rPr lang="en-IE">
                    <a:noFill/>
                  </a:rPr>
                  <a:t> </a:t>
                </a:r>
              </a:p>
            </p:txBody>
          </p:sp>
        </mc:Fallback>
      </mc:AlternateContent>
    </p:spTree>
    <p:extLst>
      <p:ext uri="{BB962C8B-B14F-4D97-AF65-F5344CB8AC3E}">
        <p14:creationId xmlns:p14="http://schemas.microsoft.com/office/powerpoint/2010/main" val="32950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fade">
                                      <p:cBhvr>
                                        <p:cTn id="3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6" grpId="0"/>
      <p:bldP spid="136" grpId="0"/>
      <p:bldP spid="13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0C9D5-D7A3-7210-7354-CA989DD4D21E}"/>
              </a:ext>
            </a:extLst>
          </p:cNvPr>
          <p:cNvSpPr>
            <a:spLocks noGrp="1"/>
          </p:cNvSpPr>
          <p:nvPr>
            <p:ph type="title"/>
          </p:nvPr>
        </p:nvSpPr>
        <p:spPr/>
        <p:txBody>
          <a:bodyPr/>
          <a:lstStyle/>
          <a:p>
            <a:r>
              <a:rPr lang="fr-FR" noProof="0" dirty="0"/>
              <a:t>Étude de cas</a:t>
            </a:r>
          </a:p>
        </p:txBody>
      </p:sp>
      <p:sp>
        <p:nvSpPr>
          <p:cNvPr id="6" name="Text Placeholder 5">
            <a:extLst>
              <a:ext uri="{FF2B5EF4-FFF2-40B4-BE49-F238E27FC236}">
                <a16:creationId xmlns:a16="http://schemas.microsoft.com/office/drawing/2014/main" id="{AC956478-6FFD-51DA-C8D9-CA6158A829A7}"/>
              </a:ext>
            </a:extLst>
          </p:cNvPr>
          <p:cNvSpPr>
            <a:spLocks noGrp="1"/>
          </p:cNvSpPr>
          <p:nvPr>
            <p:ph type="body" idx="28"/>
          </p:nvPr>
        </p:nvSpPr>
        <p:spPr/>
        <p:txBody>
          <a:bodyPr/>
          <a:lstStyle/>
          <a:p>
            <a:r>
              <a:rPr lang="fr-FR" noProof="0" dirty="0"/>
              <a:t>Comparaison des impacts d’une voiture électrique et d’une voiture thermique</a:t>
            </a:r>
          </a:p>
        </p:txBody>
      </p:sp>
      <p:sp>
        <p:nvSpPr>
          <p:cNvPr id="5" name="Content Placeholder 4">
            <a:extLst>
              <a:ext uri="{FF2B5EF4-FFF2-40B4-BE49-F238E27FC236}">
                <a16:creationId xmlns:a16="http://schemas.microsoft.com/office/drawing/2014/main" id="{857C477B-4F78-61BF-A7C6-1EE32E3A3150}"/>
              </a:ext>
            </a:extLst>
          </p:cNvPr>
          <p:cNvSpPr>
            <a:spLocks noGrp="1"/>
          </p:cNvSpPr>
          <p:nvPr>
            <p:ph sz="quarter" idx="15"/>
          </p:nvPr>
        </p:nvSpPr>
        <p:spPr>
          <a:xfrm>
            <a:off x="480000" y="1881188"/>
            <a:ext cx="11232000" cy="4608512"/>
          </a:xfrm>
        </p:spPr>
        <p:txBody>
          <a:bodyPr numCol="2"/>
          <a:lstStyle/>
          <a:p>
            <a:r>
              <a:rPr lang="fr-FR" noProof="0" dirty="0"/>
              <a:t>Objectif: comparer les impacts environnementaux de deux véhicules</a:t>
            </a:r>
          </a:p>
          <a:p>
            <a:r>
              <a:rPr lang="fr-FR" noProof="0" dirty="0"/>
              <a:t>Questions à se poser</a:t>
            </a:r>
          </a:p>
          <a:p>
            <a:pPr lvl="1"/>
            <a:r>
              <a:rPr lang="fr-FR" b="1" noProof="0" dirty="0"/>
              <a:t>Phase 1</a:t>
            </a:r>
          </a:p>
          <a:p>
            <a:pPr lvl="1"/>
            <a:r>
              <a:rPr lang="fr-FR" noProof="0" dirty="0"/>
              <a:t>Pour quoi fait-on l’ACV ?</a:t>
            </a:r>
          </a:p>
          <a:p>
            <a:pPr lvl="1"/>
            <a:r>
              <a:rPr lang="fr-FR" noProof="0" dirty="0"/>
              <a:t>Quelle unité fonctionnelle ?</a:t>
            </a:r>
          </a:p>
          <a:p>
            <a:pPr lvl="1"/>
            <a:r>
              <a:rPr lang="fr-FR" noProof="0" dirty="0"/>
              <a:t>Comment délimiter notre système ?</a:t>
            </a:r>
          </a:p>
          <a:p>
            <a:pPr lvl="1"/>
            <a:r>
              <a:rPr lang="fr-FR" noProof="0" dirty="0"/>
              <a:t>Quels impacts environnementaux considérer ?</a:t>
            </a:r>
          </a:p>
          <a:p>
            <a:pPr lvl="1"/>
            <a:endParaRPr lang="fr-FR" b="1" noProof="0" dirty="0"/>
          </a:p>
          <a:p>
            <a:pPr lvl="1"/>
            <a:r>
              <a:rPr lang="fr-FR" b="1" noProof="0" dirty="0"/>
              <a:t>Phase 2</a:t>
            </a:r>
          </a:p>
          <a:p>
            <a:pPr lvl="1"/>
            <a:r>
              <a:rPr lang="fr-FR" noProof="0" dirty="0"/>
              <a:t>Où trouver les données ?</a:t>
            </a:r>
          </a:p>
          <a:p>
            <a:pPr lvl="1"/>
            <a:r>
              <a:rPr lang="fr-FR" noProof="0" dirty="0"/>
              <a:t>Comment les organiser ?</a:t>
            </a:r>
          </a:p>
          <a:p>
            <a:pPr lvl="1"/>
            <a:endParaRPr lang="fr-FR" b="1" noProof="0" dirty="0"/>
          </a:p>
          <a:p>
            <a:pPr lvl="1"/>
            <a:endParaRPr lang="fr-FR" b="1" noProof="0" dirty="0"/>
          </a:p>
          <a:p>
            <a:pPr lvl="1"/>
            <a:endParaRPr lang="fr-FR" b="1" noProof="0" dirty="0"/>
          </a:p>
          <a:p>
            <a:pPr lvl="1"/>
            <a:endParaRPr lang="fr-FR" b="1" noProof="0" dirty="0"/>
          </a:p>
          <a:p>
            <a:pPr lvl="1"/>
            <a:endParaRPr lang="fr-FR" b="1" noProof="0" dirty="0"/>
          </a:p>
          <a:p>
            <a:pPr lvl="1"/>
            <a:r>
              <a:rPr lang="fr-FR" b="1" noProof="0" dirty="0"/>
              <a:t>Phase 3</a:t>
            </a:r>
          </a:p>
          <a:p>
            <a:pPr lvl="1"/>
            <a:r>
              <a:rPr lang="fr-FR" noProof="0" dirty="0"/>
              <a:t>Calcul des impacts</a:t>
            </a:r>
          </a:p>
          <a:p>
            <a:pPr lvl="1"/>
            <a:endParaRPr lang="fr-FR" noProof="0" dirty="0"/>
          </a:p>
          <a:p>
            <a:pPr lvl="1"/>
            <a:r>
              <a:rPr lang="fr-FR" b="1" noProof="0" dirty="0"/>
              <a:t>Phase 4</a:t>
            </a:r>
          </a:p>
          <a:p>
            <a:pPr lvl="1"/>
            <a:r>
              <a:rPr lang="fr-FR" noProof="0" dirty="0"/>
              <a:t>Quels résultats tirer de l’analyse ?</a:t>
            </a:r>
          </a:p>
          <a:p>
            <a:pPr lvl="1"/>
            <a:r>
              <a:rPr lang="fr-FR" noProof="0" dirty="0"/>
              <a:t>Propositions de visualisation</a:t>
            </a:r>
          </a:p>
        </p:txBody>
      </p:sp>
      <p:pic>
        <p:nvPicPr>
          <p:cNvPr id="7" name="!!lca">
            <a:extLst>
              <a:ext uri="{FF2B5EF4-FFF2-40B4-BE49-F238E27FC236}">
                <a16:creationId xmlns:a16="http://schemas.microsoft.com/office/drawing/2014/main" id="{FEEF8DC2-9FC7-018E-FF91-97F869239A11}"/>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9527140" y="2093529"/>
            <a:ext cx="1452561" cy="1496121"/>
          </a:xfrm>
          <a:prstGeom prst="rect">
            <a:avLst/>
          </a:prstGeom>
          <a:noFill/>
        </p:spPr>
      </p:pic>
      <p:pic>
        <p:nvPicPr>
          <p:cNvPr id="2" name="Picture 1">
            <a:extLst>
              <a:ext uri="{FF2B5EF4-FFF2-40B4-BE49-F238E27FC236}">
                <a16:creationId xmlns:a16="http://schemas.microsoft.com/office/drawing/2014/main" id="{E412CF30-8BB7-001E-853D-C5A1B2EE2C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3331" y="1989574"/>
            <a:ext cx="2224860" cy="1154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836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1C31-1DBC-50B0-2DD1-1BE7878D4E0E}"/>
              </a:ext>
            </a:extLst>
          </p:cNvPr>
          <p:cNvSpPr>
            <a:spLocks noGrp="1"/>
          </p:cNvSpPr>
          <p:nvPr>
            <p:ph type="title"/>
          </p:nvPr>
        </p:nvSpPr>
        <p:spPr/>
        <p:txBody>
          <a:bodyPr/>
          <a:lstStyle/>
          <a:p>
            <a:r>
              <a:rPr lang="fr-FR" noProof="0" dirty="0"/>
              <a:t>Étude de cas</a:t>
            </a:r>
          </a:p>
        </p:txBody>
      </p:sp>
      <p:sp>
        <p:nvSpPr>
          <p:cNvPr id="3" name="Text Placeholder 2">
            <a:extLst>
              <a:ext uri="{FF2B5EF4-FFF2-40B4-BE49-F238E27FC236}">
                <a16:creationId xmlns:a16="http://schemas.microsoft.com/office/drawing/2014/main" id="{E18C0D84-3B9A-F0D7-7A02-64F3A45CD7EB}"/>
              </a:ext>
            </a:extLst>
          </p:cNvPr>
          <p:cNvSpPr>
            <a:spLocks noGrp="1"/>
          </p:cNvSpPr>
          <p:nvPr>
            <p:ph type="body" idx="28"/>
          </p:nvPr>
        </p:nvSpPr>
        <p:spPr/>
        <p:txBody>
          <a:bodyPr/>
          <a:lstStyle/>
          <a:p>
            <a:r>
              <a:rPr lang="fr-FR" noProof="0" dirty="0"/>
              <a:t>Phase 1 : objectifs et champ d’application</a:t>
            </a:r>
          </a:p>
        </p:txBody>
      </p:sp>
      <p:sp>
        <p:nvSpPr>
          <p:cNvPr id="5" name="Content Placeholder 3">
            <a:extLst>
              <a:ext uri="{FF2B5EF4-FFF2-40B4-BE49-F238E27FC236}">
                <a16:creationId xmlns:a16="http://schemas.microsoft.com/office/drawing/2014/main" id="{B1684973-5B6B-8F2F-4288-DB5AED510BAE}"/>
              </a:ext>
            </a:extLst>
          </p:cNvPr>
          <p:cNvSpPr txBox="1">
            <a:spLocks/>
          </p:cNvSpPr>
          <p:nvPr/>
        </p:nvSpPr>
        <p:spPr>
          <a:xfrm>
            <a:off x="480000" y="1881188"/>
            <a:ext cx="11712000" cy="4032333"/>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b="1" dirty="0">
                <a:solidFill>
                  <a:schemeClr val="accent1"/>
                </a:solidFill>
              </a:rPr>
              <a:t>Approche</a:t>
            </a:r>
            <a:endParaRPr lang="fr-FR" dirty="0">
              <a:solidFill>
                <a:schemeClr val="accent1"/>
              </a:solidFill>
            </a:endParaRPr>
          </a:p>
          <a:p>
            <a:pPr lvl="1"/>
            <a:r>
              <a:rPr lang="fr-FR" dirty="0">
                <a:sym typeface="Wingdings" panose="05000000000000000000" pitchFamily="2" charset="2"/>
              </a:rPr>
              <a:t> </a:t>
            </a:r>
            <a:r>
              <a:rPr lang="fr-FR" dirty="0"/>
              <a:t>“</a:t>
            </a:r>
            <a:r>
              <a:rPr lang="fr-FR" dirty="0" err="1"/>
              <a:t>cradle</a:t>
            </a:r>
            <a:r>
              <a:rPr lang="fr-FR" dirty="0"/>
              <a:t>-to-grave” (du berceau à la tombe, c’est-à-dire en incluant la fin de vie post-consommation)</a:t>
            </a:r>
          </a:p>
          <a:p>
            <a:pPr lvl="1"/>
            <a:endParaRPr lang="fr-FR" dirty="0"/>
          </a:p>
          <a:p>
            <a:pPr lvl="1"/>
            <a:r>
              <a:rPr lang="fr-FR" b="1" dirty="0">
                <a:solidFill>
                  <a:schemeClr val="accent1"/>
                </a:solidFill>
              </a:rPr>
              <a:t>Objectif</a:t>
            </a:r>
            <a:endParaRPr lang="fr-FR" dirty="0">
              <a:solidFill>
                <a:schemeClr val="accent1"/>
              </a:solidFill>
            </a:endParaRPr>
          </a:p>
          <a:p>
            <a:pPr lvl="1"/>
            <a:r>
              <a:rPr lang="fr-FR" dirty="0">
                <a:sym typeface="Wingdings" panose="05000000000000000000" pitchFamily="2" charset="2"/>
              </a:rPr>
              <a:t> </a:t>
            </a:r>
            <a:r>
              <a:rPr lang="fr-FR" dirty="0"/>
              <a:t>identifier l’option de mobilité individuelle la moins impactante entre véhicule diesel et véhicule électrique</a:t>
            </a:r>
          </a:p>
          <a:p>
            <a:pPr lvl="1"/>
            <a:endParaRPr lang="fr-FR" dirty="0"/>
          </a:p>
          <a:p>
            <a:pPr lvl="1"/>
            <a:r>
              <a:rPr lang="fr-FR" b="1" dirty="0">
                <a:solidFill>
                  <a:schemeClr val="accent1"/>
                </a:solidFill>
              </a:rPr>
              <a:t>Contexte</a:t>
            </a:r>
          </a:p>
          <a:p>
            <a:pPr lvl="1"/>
            <a:r>
              <a:rPr lang="fr-FR" dirty="0">
                <a:sym typeface="Wingdings" panose="05000000000000000000" pitchFamily="2" charset="2"/>
              </a:rPr>
              <a:t> </a:t>
            </a:r>
            <a:r>
              <a:rPr lang="fr-FR" dirty="0"/>
              <a:t>France et Allemagne, en 2020, 2030, et 2040</a:t>
            </a:r>
          </a:p>
          <a:p>
            <a:pPr lvl="1"/>
            <a:endParaRPr lang="fr-FR" dirty="0"/>
          </a:p>
          <a:p>
            <a:pPr lvl="1"/>
            <a:r>
              <a:rPr lang="fr-FR" b="1" dirty="0">
                <a:solidFill>
                  <a:schemeClr val="accent1"/>
                </a:solidFill>
              </a:rPr>
              <a:t>Analyse de sensibilité</a:t>
            </a:r>
          </a:p>
          <a:p>
            <a:pPr lvl="1"/>
            <a:r>
              <a:rPr lang="fr-FR" dirty="0">
                <a:sym typeface="Wingdings" panose="05000000000000000000" pitchFamily="2" charset="2"/>
              </a:rPr>
              <a:t> </a:t>
            </a:r>
            <a:r>
              <a:rPr lang="fr-FR" dirty="0"/>
              <a:t>masse du véhicule, taille de la batterie, </a:t>
            </a:r>
          </a:p>
          <a:p>
            <a:pPr lvl="1"/>
            <a:endParaRPr lang="fr-FR" dirty="0"/>
          </a:p>
          <a:p>
            <a:pPr lvl="1"/>
            <a:r>
              <a:rPr lang="fr-FR" b="1" dirty="0">
                <a:solidFill>
                  <a:schemeClr val="accent1"/>
                </a:solidFill>
              </a:rPr>
              <a:t>Unité fonctionnelle </a:t>
            </a:r>
          </a:p>
          <a:p>
            <a:pPr lvl="1"/>
            <a:r>
              <a:rPr lang="fr-FR" dirty="0">
                <a:sym typeface="Wingdings" panose="05000000000000000000" pitchFamily="2" charset="2"/>
              </a:rPr>
              <a:t> </a:t>
            </a:r>
            <a:r>
              <a:rPr lang="fr-FR" dirty="0"/>
              <a:t>« 1 km parcouru en voiture »</a:t>
            </a:r>
          </a:p>
        </p:txBody>
      </p:sp>
    </p:spTree>
    <p:extLst>
      <p:ext uri="{BB962C8B-B14F-4D97-AF65-F5344CB8AC3E}">
        <p14:creationId xmlns:p14="http://schemas.microsoft.com/office/powerpoint/2010/main" val="336695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18A7-ED7A-BFB5-E066-57CFFB2A6D6F}"/>
              </a:ext>
            </a:extLst>
          </p:cNvPr>
          <p:cNvSpPr>
            <a:spLocks noGrp="1"/>
          </p:cNvSpPr>
          <p:nvPr>
            <p:ph type="title"/>
          </p:nvPr>
        </p:nvSpPr>
        <p:spPr/>
        <p:txBody>
          <a:bodyPr/>
          <a:lstStyle/>
          <a:p>
            <a:r>
              <a:rPr lang="fr-FR" noProof="0" dirty="0"/>
              <a:t>Étude de cas</a:t>
            </a:r>
          </a:p>
        </p:txBody>
      </p:sp>
      <p:sp>
        <p:nvSpPr>
          <p:cNvPr id="3" name="Text Placeholder 2">
            <a:extLst>
              <a:ext uri="{FF2B5EF4-FFF2-40B4-BE49-F238E27FC236}">
                <a16:creationId xmlns:a16="http://schemas.microsoft.com/office/drawing/2014/main" id="{7EE44D32-749A-6F00-E95D-9C59699AA036}"/>
              </a:ext>
            </a:extLst>
          </p:cNvPr>
          <p:cNvSpPr>
            <a:spLocks noGrp="1"/>
          </p:cNvSpPr>
          <p:nvPr>
            <p:ph type="body" idx="28"/>
          </p:nvPr>
        </p:nvSpPr>
        <p:spPr/>
        <p:txBody>
          <a:bodyPr/>
          <a:lstStyle/>
          <a:p>
            <a:r>
              <a:rPr lang="en-IE" dirty="0"/>
              <a:t>Phase 2 : analyse </a:t>
            </a:r>
            <a:r>
              <a:rPr lang="en-IE" dirty="0" err="1"/>
              <a:t>d’inventaire</a:t>
            </a:r>
            <a:endParaRPr lang="en-IE" dirty="0"/>
          </a:p>
        </p:txBody>
      </p:sp>
      <p:sp>
        <p:nvSpPr>
          <p:cNvPr id="4" name="Content Placeholder 3">
            <a:extLst>
              <a:ext uri="{FF2B5EF4-FFF2-40B4-BE49-F238E27FC236}">
                <a16:creationId xmlns:a16="http://schemas.microsoft.com/office/drawing/2014/main" id="{62F42804-0115-F6E1-283C-F40AACBFA84D}"/>
              </a:ext>
            </a:extLst>
          </p:cNvPr>
          <p:cNvSpPr>
            <a:spLocks noGrp="1"/>
          </p:cNvSpPr>
          <p:nvPr>
            <p:ph sz="quarter" idx="15"/>
          </p:nvPr>
        </p:nvSpPr>
        <p:spPr/>
        <p:txBody>
          <a:bodyPr/>
          <a:lstStyle/>
          <a:p>
            <a:r>
              <a:rPr lang="fr-FR" dirty="0"/>
              <a:t>Où trouver les données ?</a:t>
            </a:r>
          </a:p>
          <a:p>
            <a:pPr lvl="1"/>
            <a:r>
              <a:rPr lang="fr-FR" b="1" dirty="0"/>
              <a:t>Composition d’un véhicule </a:t>
            </a:r>
            <a:r>
              <a:rPr lang="fr-FR" dirty="0"/>
              <a:t>: données constructeur, littérature scientifique, base de données ACV</a:t>
            </a:r>
          </a:p>
          <a:p>
            <a:pPr lvl="1"/>
            <a:r>
              <a:rPr lang="fr-FR" b="1" dirty="0"/>
              <a:t>Production d’une batterie </a:t>
            </a:r>
            <a:r>
              <a:rPr lang="fr-FR" dirty="0"/>
              <a:t>: données constructeur, littérature scientifique, base de données ACV</a:t>
            </a:r>
          </a:p>
          <a:p>
            <a:pPr lvl="1"/>
            <a:r>
              <a:rPr lang="fr-FR" b="1" dirty="0"/>
              <a:t>Mix électrique </a:t>
            </a:r>
            <a:r>
              <a:rPr lang="fr-FR" dirty="0"/>
              <a:t>: données statistiques, portails de données (e.g. entsoe.com, app.electricitymaps.com)</a:t>
            </a:r>
          </a:p>
          <a:p>
            <a:pPr lvl="1"/>
            <a:r>
              <a:rPr lang="fr-FR" b="1" dirty="0"/>
              <a:t>Émissions de CO2 de la combustion de diesel </a:t>
            </a:r>
            <a:r>
              <a:rPr lang="fr-FR" dirty="0"/>
              <a:t>: stœchiométrie !</a:t>
            </a:r>
          </a:p>
          <a:p>
            <a:r>
              <a:rPr lang="fr-FR" dirty="0"/>
              <a:t>Organiser les données</a:t>
            </a:r>
          </a:p>
          <a:p>
            <a:pPr lvl="1"/>
            <a:r>
              <a:rPr lang="fr-FR" dirty="0"/>
              <a:t>Construire la matrice A</a:t>
            </a:r>
          </a:p>
          <a:p>
            <a:pPr lvl="1"/>
            <a:endParaRPr lang="fr-FR" dirty="0"/>
          </a:p>
        </p:txBody>
      </p:sp>
      <p:pic>
        <p:nvPicPr>
          <p:cNvPr id="6" name="Picture 5">
            <a:extLst>
              <a:ext uri="{FF2B5EF4-FFF2-40B4-BE49-F238E27FC236}">
                <a16:creationId xmlns:a16="http://schemas.microsoft.com/office/drawing/2014/main" id="{07257308-0045-A8FA-0529-94E21C018E54}"/>
              </a:ext>
            </a:extLst>
          </p:cNvPr>
          <p:cNvPicPr>
            <a:picLocks noChangeAspect="1"/>
          </p:cNvPicPr>
          <p:nvPr/>
        </p:nvPicPr>
        <p:blipFill>
          <a:blip r:embed="rId2"/>
          <a:stretch>
            <a:fillRect/>
          </a:stretch>
        </p:blipFill>
        <p:spPr>
          <a:xfrm>
            <a:off x="3714749" y="4064624"/>
            <a:ext cx="5267325" cy="2583826"/>
          </a:xfrm>
          <a:prstGeom prst="rect">
            <a:avLst/>
          </a:prstGeom>
        </p:spPr>
      </p:pic>
    </p:spTree>
    <p:extLst>
      <p:ext uri="{BB962C8B-B14F-4D97-AF65-F5344CB8AC3E}">
        <p14:creationId xmlns:p14="http://schemas.microsoft.com/office/powerpoint/2010/main" val="2001890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258A-B5AD-AAF0-4A79-52A86D57D767}"/>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10F60618-A43D-7AFE-836A-F58ADDFCE27C}"/>
              </a:ext>
            </a:extLst>
          </p:cNvPr>
          <p:cNvSpPr>
            <a:spLocks noGrp="1"/>
          </p:cNvSpPr>
          <p:nvPr>
            <p:ph type="body" idx="28"/>
          </p:nvPr>
        </p:nvSpPr>
        <p:spPr/>
        <p:txBody>
          <a:bodyPr/>
          <a:lstStyle/>
          <a:p>
            <a:r>
              <a:rPr lang="en-IE" dirty="0"/>
              <a:t>Phase 3 : </a:t>
            </a:r>
            <a:r>
              <a:rPr lang="en-IE" dirty="0" err="1"/>
              <a:t>évaluation</a:t>
            </a:r>
            <a:r>
              <a:rPr lang="en-IE" dirty="0"/>
              <a:t> </a:t>
            </a:r>
            <a:r>
              <a:rPr lang="en-IE" dirty="0" err="1"/>
              <a:t>d’impact</a:t>
            </a:r>
            <a:endParaRPr lang="en-IE"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69507C-AA5E-4FDB-0082-D45DCC2A48B8}"/>
                  </a:ext>
                </a:extLst>
              </p:cNvPr>
              <p:cNvSpPr>
                <a:spLocks noGrp="1"/>
              </p:cNvSpPr>
              <p:nvPr>
                <p:ph sz="quarter" idx="15"/>
              </p:nvPr>
            </p:nvSpPr>
            <p:spPr>
              <a:xfrm>
                <a:off x="480000" y="1881188"/>
                <a:ext cx="4485096" cy="4032333"/>
              </a:xfrm>
            </p:spPr>
            <p:txBody>
              <a:bodyPr/>
              <a:lstStyle/>
              <a:p>
                <a:r>
                  <a:rPr lang="en-IE" dirty="0" err="1"/>
                  <a:t>Calcul</a:t>
                </a:r>
                <a:r>
                  <a:rPr lang="en-IE" dirty="0"/>
                  <a:t> des impacts</a:t>
                </a:r>
              </a:p>
              <a:p>
                <a:pPr lvl="1"/>
                <a:r>
                  <a:rPr lang="en-IE" dirty="0"/>
                  <a:t>Application </a:t>
                </a:r>
                <a:r>
                  <a:rPr lang="en-IE" dirty="0" err="1"/>
                  <a:t>directe</a:t>
                </a:r>
                <a:r>
                  <a:rPr lang="en-IE" dirty="0"/>
                  <a:t> de la </a:t>
                </a:r>
                <a:r>
                  <a:rPr lang="en-IE" dirty="0" err="1"/>
                  <a:t>formule</a:t>
                </a:r>
                <a:endParaRPr lang="en-IE" dirty="0"/>
              </a:p>
              <a:p>
                <a:pPr lvl="1"/>
                <a14:m>
                  <m:oMath xmlns:m="http://schemas.openxmlformats.org/officeDocument/2006/math">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𝑑</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𝐶𝑒</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𝐶𝐵</m:t>
                    </m:r>
                    <m:sSup>
                      <m:sSupPr>
                        <m:ctrlP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000" i="1">
                                <a:solidFill>
                                  <a:srgbClr val="00AEBC"/>
                                </a:solidFill>
                                <a:latin typeface="Cambria Math" panose="02040503050406030204" pitchFamily="18" charset="0"/>
                              </a:rPr>
                            </m:ctrlPr>
                          </m:dPr>
                          <m:e>
                            <m:r>
                              <a:rPr lang="en-IE" sz="2000" i="1">
                                <a:solidFill>
                                  <a:srgbClr val="00AEBC"/>
                                </a:solidFill>
                                <a:latin typeface="Cambria Math" panose="02040503050406030204" pitchFamily="18" charset="0"/>
                              </a:rPr>
                              <m:t>𝐼</m:t>
                            </m:r>
                            <m:r>
                              <a:rPr lang="en-IE" sz="2000" i="1">
                                <a:solidFill>
                                  <a:srgbClr val="00AEBC"/>
                                </a:solidFill>
                                <a:latin typeface="Cambria Math" panose="02040503050406030204" pitchFamily="18" charset="0"/>
                              </a:rPr>
                              <m:t>−</m:t>
                            </m:r>
                            <m:r>
                              <a:rPr lang="en-IE" sz="2000" i="1">
                                <a:solidFill>
                                  <a:srgbClr val="00AEBC"/>
                                </a:solidFill>
                                <a:latin typeface="Cambria Math" panose="02040503050406030204" pitchFamily="18" charset="0"/>
                              </a:rPr>
                              <m:t>𝐴</m:t>
                            </m:r>
                          </m:e>
                        </m:d>
                      </m:e>
                      <m:sup>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lang="en-IE" dirty="0"/>
              </a:p>
              <a:p>
                <a:pPr lvl="1"/>
                <a:endParaRPr lang="en-IE" dirty="0"/>
              </a:p>
              <a:p>
                <a:pPr lvl="1"/>
                <a:r>
                  <a:rPr lang="en-IE" dirty="0"/>
                  <a:t>Les </a:t>
                </a:r>
                <a:r>
                  <a:rPr lang="en-IE" dirty="0" err="1"/>
                  <a:t>résultats</a:t>
                </a:r>
                <a:r>
                  <a:rPr lang="en-IE" dirty="0"/>
                  <a:t> </a:t>
                </a:r>
                <a:r>
                  <a:rPr lang="en-IE" dirty="0" err="1"/>
                  <a:t>n’ont</a:t>
                </a:r>
                <a:r>
                  <a:rPr lang="en-IE" dirty="0"/>
                  <a:t> pas </a:t>
                </a:r>
                <a:r>
                  <a:rPr lang="en-IE" dirty="0" err="1"/>
                  <a:t>grande</a:t>
                </a:r>
                <a:r>
                  <a:rPr lang="en-IE" dirty="0"/>
                  <a:t> </a:t>
                </a:r>
                <a:r>
                  <a:rPr lang="en-IE" dirty="0" err="1"/>
                  <a:t>valeur</a:t>
                </a:r>
                <a:r>
                  <a:rPr lang="en-IE" dirty="0"/>
                  <a:t> sans </a:t>
                </a:r>
                <a:r>
                  <a:rPr lang="en-IE" dirty="0" err="1"/>
                  <a:t>une</a:t>
                </a:r>
                <a:r>
                  <a:rPr lang="en-IE" dirty="0"/>
                  <a:t> phase </a:t>
                </a:r>
                <a:r>
                  <a:rPr lang="en-IE" dirty="0" err="1"/>
                  <a:t>d’interprétation</a:t>
                </a:r>
                <a:r>
                  <a:rPr lang="en-IE" dirty="0"/>
                  <a:t> </a:t>
                </a:r>
                <a:r>
                  <a:rPr lang="en-IE" dirty="0" err="1"/>
                  <a:t>poussée</a:t>
                </a:r>
                <a:r>
                  <a:rPr lang="en-IE" dirty="0"/>
                  <a:t> aidant à la comprehension !</a:t>
                </a:r>
              </a:p>
            </p:txBody>
          </p:sp>
        </mc:Choice>
        <mc:Fallback xmlns="">
          <p:sp>
            <p:nvSpPr>
              <p:cNvPr id="4" name="Content Placeholder 3">
                <a:extLst>
                  <a:ext uri="{FF2B5EF4-FFF2-40B4-BE49-F238E27FC236}">
                    <a16:creationId xmlns:a16="http://schemas.microsoft.com/office/drawing/2014/main" id="{4D69507C-AA5E-4FDB-0082-D45DCC2A48B8}"/>
                  </a:ext>
                </a:extLst>
              </p:cNvPr>
              <p:cNvSpPr>
                <a:spLocks noGrp="1" noRot="1" noChangeAspect="1" noMove="1" noResize="1" noEditPoints="1" noAdjustHandles="1" noChangeArrowheads="1" noChangeShapeType="1" noTextEdit="1"/>
              </p:cNvSpPr>
              <p:nvPr>
                <p:ph sz="quarter" idx="15"/>
              </p:nvPr>
            </p:nvSpPr>
            <p:spPr>
              <a:xfrm>
                <a:off x="480000" y="1881188"/>
                <a:ext cx="4485096" cy="4032333"/>
              </a:xfrm>
              <a:blipFill>
                <a:blip r:embed="rId2"/>
                <a:stretch>
                  <a:fillRect l="-3673" t="-1362" r="-408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1348E78-48AF-53BF-1CB0-2CFA3993AAF1}"/>
              </a:ext>
            </a:extLst>
          </p:cNvPr>
          <p:cNvPicPr>
            <a:picLocks noChangeAspect="1"/>
          </p:cNvPicPr>
          <p:nvPr/>
        </p:nvPicPr>
        <p:blipFill>
          <a:blip r:embed="rId3"/>
          <a:stretch>
            <a:fillRect/>
          </a:stretch>
        </p:blipFill>
        <p:spPr>
          <a:xfrm>
            <a:off x="7226905" y="5221484"/>
            <a:ext cx="3606256" cy="1489391"/>
          </a:xfrm>
          <a:prstGeom prst="rect">
            <a:avLst/>
          </a:prstGeom>
        </p:spPr>
      </p:pic>
      <p:pic>
        <p:nvPicPr>
          <p:cNvPr id="11" name="Picture 10">
            <a:extLst>
              <a:ext uri="{FF2B5EF4-FFF2-40B4-BE49-F238E27FC236}">
                <a16:creationId xmlns:a16="http://schemas.microsoft.com/office/drawing/2014/main" id="{B79F0AB7-234F-0513-29C1-78B7D0A91C5F}"/>
              </a:ext>
            </a:extLst>
          </p:cNvPr>
          <p:cNvPicPr>
            <a:picLocks noChangeAspect="1"/>
          </p:cNvPicPr>
          <p:nvPr/>
        </p:nvPicPr>
        <p:blipFill>
          <a:blip r:embed="rId4"/>
          <a:stretch>
            <a:fillRect/>
          </a:stretch>
        </p:blipFill>
        <p:spPr>
          <a:xfrm>
            <a:off x="6843140" y="382485"/>
            <a:ext cx="3971485" cy="355173"/>
          </a:xfrm>
          <a:prstGeom prst="rect">
            <a:avLst/>
          </a:prstGeom>
        </p:spPr>
      </p:pic>
      <p:sp>
        <p:nvSpPr>
          <p:cNvPr id="12" name="Cross 11">
            <a:extLst>
              <a:ext uri="{FF2B5EF4-FFF2-40B4-BE49-F238E27FC236}">
                <a16:creationId xmlns:a16="http://schemas.microsoft.com/office/drawing/2014/main" id="{0EC29EC8-CE5D-954D-7BA7-114D919FC3C2}"/>
              </a:ext>
            </a:extLst>
          </p:cNvPr>
          <p:cNvSpPr/>
          <p:nvPr/>
        </p:nvSpPr>
        <p:spPr>
          <a:xfrm rot="2700000">
            <a:off x="8695064" y="819295"/>
            <a:ext cx="426944" cy="426944"/>
          </a:xfrm>
          <a:prstGeom prst="plus">
            <a:avLst>
              <a:gd name="adj" fmla="val 38889"/>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4" name="Picture 13">
            <a:extLst>
              <a:ext uri="{FF2B5EF4-FFF2-40B4-BE49-F238E27FC236}">
                <a16:creationId xmlns:a16="http://schemas.microsoft.com/office/drawing/2014/main" id="{DB470BA7-6F75-B16A-07DC-0FBC3BD82449}"/>
              </a:ext>
            </a:extLst>
          </p:cNvPr>
          <p:cNvPicPr>
            <a:picLocks noChangeAspect="1"/>
          </p:cNvPicPr>
          <p:nvPr/>
        </p:nvPicPr>
        <p:blipFill>
          <a:blip r:embed="rId5"/>
          <a:stretch>
            <a:fillRect/>
          </a:stretch>
        </p:blipFill>
        <p:spPr>
          <a:xfrm>
            <a:off x="6172533" y="1291670"/>
            <a:ext cx="5715000" cy="521752"/>
          </a:xfrm>
          <a:prstGeom prst="rect">
            <a:avLst/>
          </a:prstGeom>
        </p:spPr>
      </p:pic>
      <p:sp>
        <p:nvSpPr>
          <p:cNvPr id="15" name="Cross 14">
            <a:extLst>
              <a:ext uri="{FF2B5EF4-FFF2-40B4-BE49-F238E27FC236}">
                <a16:creationId xmlns:a16="http://schemas.microsoft.com/office/drawing/2014/main" id="{B5D0DEAE-05CE-14B5-5088-D13F024CC2F3}"/>
              </a:ext>
            </a:extLst>
          </p:cNvPr>
          <p:cNvSpPr/>
          <p:nvPr/>
        </p:nvSpPr>
        <p:spPr>
          <a:xfrm rot="2700000">
            <a:off x="8695064" y="1901844"/>
            <a:ext cx="426944" cy="426944"/>
          </a:xfrm>
          <a:prstGeom prst="plus">
            <a:avLst>
              <a:gd name="adj" fmla="val 38889"/>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7" name="Picture 16">
            <a:extLst>
              <a:ext uri="{FF2B5EF4-FFF2-40B4-BE49-F238E27FC236}">
                <a16:creationId xmlns:a16="http://schemas.microsoft.com/office/drawing/2014/main" id="{3DB2631E-9DF7-84C5-3049-0D20F037D081}"/>
              </a:ext>
            </a:extLst>
          </p:cNvPr>
          <p:cNvPicPr>
            <a:picLocks noChangeAspect="1"/>
          </p:cNvPicPr>
          <p:nvPr/>
        </p:nvPicPr>
        <p:blipFill>
          <a:blip r:embed="rId6"/>
          <a:stretch>
            <a:fillRect/>
          </a:stretch>
        </p:blipFill>
        <p:spPr>
          <a:xfrm>
            <a:off x="5734503" y="2405905"/>
            <a:ext cx="6348065" cy="2290862"/>
          </a:xfrm>
          <a:prstGeom prst="rect">
            <a:avLst/>
          </a:prstGeom>
        </p:spPr>
      </p:pic>
      <p:sp>
        <p:nvSpPr>
          <p:cNvPr id="18" name="Equals 17">
            <a:extLst>
              <a:ext uri="{FF2B5EF4-FFF2-40B4-BE49-F238E27FC236}">
                <a16:creationId xmlns:a16="http://schemas.microsoft.com/office/drawing/2014/main" id="{6214C955-BE74-CF4F-D182-FCC2B4862318}"/>
              </a:ext>
            </a:extLst>
          </p:cNvPr>
          <p:cNvSpPr/>
          <p:nvPr/>
        </p:nvSpPr>
        <p:spPr>
          <a:xfrm>
            <a:off x="8606641" y="4734337"/>
            <a:ext cx="680234" cy="449459"/>
          </a:xfrm>
          <a:prstGeom prst="mathEqual">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10814711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FABE-9AFD-78B6-8A54-51D3BB793B9F}"/>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B9D173B1-CDB5-18FB-8822-F8CD6A57BF11}"/>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résultats</a:t>
            </a:r>
            <a:r>
              <a:rPr lang="en-IE" dirty="0"/>
              <a:t> </a:t>
            </a:r>
            <a:r>
              <a:rPr lang="en-IE" dirty="0" err="1"/>
              <a:t>absolus</a:t>
            </a:r>
            <a:endParaRPr lang="en-IE" dirty="0"/>
          </a:p>
        </p:txBody>
      </p:sp>
      <p:graphicFrame>
        <p:nvGraphicFramePr>
          <p:cNvPr id="5" name="Content Placeholder 4">
            <a:extLst>
              <a:ext uri="{FF2B5EF4-FFF2-40B4-BE49-F238E27FC236}">
                <a16:creationId xmlns:a16="http://schemas.microsoft.com/office/drawing/2014/main" id="{8923B878-9447-6557-0BDA-B3B9CA2FB40D}"/>
              </a:ext>
            </a:extLst>
          </p:cNvPr>
          <p:cNvGraphicFramePr>
            <a:graphicFrameLocks noGrp="1"/>
          </p:cNvGraphicFramePr>
          <p:nvPr>
            <p:ph sz="quarter" idx="15"/>
            <p:extLst>
              <p:ext uri="{D42A27DB-BD31-4B8C-83A1-F6EECF244321}">
                <p14:modId xmlns:p14="http://schemas.microsoft.com/office/powerpoint/2010/main" val="3119603021"/>
              </p:ext>
            </p:extLst>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1996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a:xfrm>
            <a:off x="480000" y="368608"/>
            <a:ext cx="11232000" cy="852709"/>
          </a:xfrm>
        </p:spPr>
        <p:txBody>
          <a:bodyPr>
            <a:normAutofit/>
          </a:bodyPr>
          <a:lstStyle/>
          <a:p>
            <a:r>
              <a:rPr lang="fr-FR" noProof="0" dirty="0"/>
              <a:t>Pourquoi l’ACV?</a:t>
            </a:r>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idx="1"/>
          </p:nvPr>
        </p:nvSpPr>
        <p:spPr>
          <a:xfrm>
            <a:off x="479425" y="1220788"/>
            <a:ext cx="11234738" cy="4032250"/>
          </a:xfrm>
        </p:spPr>
        <p:txBody>
          <a:bodyPr>
            <a:normAutofit/>
          </a:bodyPr>
          <a:lstStyle/>
          <a:p>
            <a:r>
              <a:rPr lang="fr-FR" noProof="0" dirty="0"/>
              <a:t>Besoin urgent et général d’appuyer la prise de décision avec des informations complètes, précises et détaillées sur les impacts environnementaux des produits, des technologies, des organisations et des modes de vie</a:t>
            </a:r>
          </a:p>
        </p:txBody>
      </p:sp>
      <p:pic>
        <p:nvPicPr>
          <p:cNvPr id="6" name="Picture 4" descr="wp2-3">
            <a:extLst>
              <a:ext uri="{FF2B5EF4-FFF2-40B4-BE49-F238E27FC236}">
                <a16:creationId xmlns:a16="http://schemas.microsoft.com/office/drawing/2014/main" id="{1E3F39D8-3BA0-4146-B205-C1332674E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614"/>
          <a:stretch/>
        </p:blipFill>
        <p:spPr bwMode="auto">
          <a:xfrm>
            <a:off x="1693500" y="2815924"/>
            <a:ext cx="6506633" cy="1675933"/>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4" descr="wp2-3">
            <a:extLst>
              <a:ext uri="{FF2B5EF4-FFF2-40B4-BE49-F238E27FC236}">
                <a16:creationId xmlns:a16="http://schemas.microsoft.com/office/drawing/2014/main" id="{7F9859C5-CABB-4A1C-93B8-0073BF28E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883" r="33993"/>
          <a:stretch/>
        </p:blipFill>
        <p:spPr bwMode="auto">
          <a:xfrm>
            <a:off x="1594833" y="4491857"/>
            <a:ext cx="4294833" cy="180556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4" descr="wp2-3">
            <a:extLst>
              <a:ext uri="{FF2B5EF4-FFF2-40B4-BE49-F238E27FC236}">
                <a16:creationId xmlns:a16="http://schemas.microsoft.com/office/drawing/2014/main" id="{8680FC19-8C20-4E04-A4F0-AAEBE6A74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205" t="23561" b="52470"/>
          <a:stretch/>
        </p:blipFill>
        <p:spPr bwMode="auto">
          <a:xfrm>
            <a:off x="8272184" y="2635159"/>
            <a:ext cx="2068761" cy="1794456"/>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wp2-3">
            <a:extLst>
              <a:ext uri="{FF2B5EF4-FFF2-40B4-BE49-F238E27FC236}">
                <a16:creationId xmlns:a16="http://schemas.microsoft.com/office/drawing/2014/main" id="{DC34666E-F5C8-4578-9082-7C28AECBA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205" t="52098" b="25472"/>
          <a:stretch/>
        </p:blipFill>
        <p:spPr bwMode="auto">
          <a:xfrm>
            <a:off x="8225563" y="4674594"/>
            <a:ext cx="2068761" cy="167925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wp2-3">
            <a:extLst>
              <a:ext uri="{FF2B5EF4-FFF2-40B4-BE49-F238E27FC236}">
                <a16:creationId xmlns:a16="http://schemas.microsoft.com/office/drawing/2014/main" id="{26B90159-9BF1-4ABD-913E-F1B6B7C395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205" t="75883"/>
          <a:stretch/>
        </p:blipFill>
        <p:spPr bwMode="auto">
          <a:xfrm>
            <a:off x="5959655" y="4495951"/>
            <a:ext cx="2068761" cy="180556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40051B-BBD9-4945-9D46-9011D1D67930}"/>
              </a:ext>
            </a:extLst>
          </p:cNvPr>
          <p:cNvSpPr txBox="1"/>
          <p:nvPr/>
        </p:nvSpPr>
        <p:spPr>
          <a:xfrm rot="16200000">
            <a:off x="10648204" y="3939130"/>
            <a:ext cx="2329067" cy="318100"/>
          </a:xfrm>
          <a:prstGeom prst="rect">
            <a:avLst/>
          </a:prstGeom>
          <a:noFill/>
        </p:spPr>
        <p:txBody>
          <a:bodyPr wrap="square" rtlCol="0">
            <a:spAutoFit/>
          </a:bodyPr>
          <a:lstStyle/>
          <a:p>
            <a:r>
              <a:rPr lang="en-GB" sz="1467" dirty="0"/>
              <a:t>Figure: Steffen et al. 2004</a:t>
            </a:r>
          </a:p>
        </p:txBody>
      </p:sp>
    </p:spTree>
    <p:extLst>
      <p:ext uri="{BB962C8B-B14F-4D97-AF65-F5344CB8AC3E}">
        <p14:creationId xmlns:p14="http://schemas.microsoft.com/office/powerpoint/2010/main" val="593013821"/>
      </p:ext>
    </p:extLst>
  </p:cSld>
  <p:clrMapOvr>
    <a:masterClrMapping/>
  </p:clrMapOvr>
  <mc:AlternateContent xmlns:mc="http://schemas.openxmlformats.org/markup-compatibility/2006" xmlns:p14="http://schemas.microsoft.com/office/powerpoint/2010/main">
    <mc:Choice Requires="p14">
      <p:transition spd="slow" p14:dur="2000" advTm="34408"/>
    </mc:Choice>
    <mc:Fallback xmlns="">
      <p:transition spd="slow" advTm="34408"/>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99F-629B-A9D8-B1DD-3A316D0AD5A2}"/>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0139E0D2-9BE5-AC1F-E0D9-BBA22096D9CE}"/>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résultats</a:t>
            </a:r>
            <a:r>
              <a:rPr lang="en-IE" dirty="0"/>
              <a:t> </a:t>
            </a:r>
            <a:r>
              <a:rPr lang="en-IE" dirty="0" err="1"/>
              <a:t>relatifs</a:t>
            </a:r>
            <a:endParaRPr lang="en-IE" dirty="0"/>
          </a:p>
          <a:p>
            <a:endParaRPr lang="en-IE" dirty="0"/>
          </a:p>
        </p:txBody>
      </p:sp>
      <p:graphicFrame>
        <p:nvGraphicFramePr>
          <p:cNvPr id="5" name="Content Placeholder 4">
            <a:extLst>
              <a:ext uri="{FF2B5EF4-FFF2-40B4-BE49-F238E27FC236}">
                <a16:creationId xmlns:a16="http://schemas.microsoft.com/office/drawing/2014/main" id="{A7A4DBC8-F1AC-4891-8B06-78E978F3997C}"/>
              </a:ext>
            </a:extLst>
          </p:cNvPr>
          <p:cNvGraphicFramePr>
            <a:graphicFrameLocks noGrp="1"/>
          </p:cNvGraphicFramePr>
          <p:nvPr>
            <p:ph sz="quarter" idx="15"/>
            <p:extLst>
              <p:ext uri="{D42A27DB-BD31-4B8C-83A1-F6EECF244321}">
                <p14:modId xmlns:p14="http://schemas.microsoft.com/office/powerpoint/2010/main" val="797053590"/>
              </p:ext>
            </p:extLst>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77517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B528-F9E6-058B-9FCA-28585E252FE9}"/>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E6E92ACE-B740-6CF1-6C98-5E61868D3257}"/>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sensibilité</a:t>
            </a:r>
            <a:r>
              <a:rPr lang="en-IE" dirty="0"/>
              <a:t> mix </a:t>
            </a:r>
            <a:r>
              <a:rPr lang="en-IE" dirty="0" err="1"/>
              <a:t>électrique</a:t>
            </a:r>
            <a:endParaRPr lang="en-IE" dirty="0"/>
          </a:p>
        </p:txBody>
      </p:sp>
      <p:graphicFrame>
        <p:nvGraphicFramePr>
          <p:cNvPr id="5" name="Content Placeholder 4">
            <a:extLst>
              <a:ext uri="{FF2B5EF4-FFF2-40B4-BE49-F238E27FC236}">
                <a16:creationId xmlns:a16="http://schemas.microsoft.com/office/drawing/2014/main" id="{26B65435-EF26-126E-4F91-D8895B338A49}"/>
              </a:ext>
            </a:extLst>
          </p:cNvPr>
          <p:cNvGraphicFramePr>
            <a:graphicFrameLocks noGrp="1"/>
          </p:cNvGraphicFramePr>
          <p:nvPr>
            <p:ph sz="quarter" idx="15"/>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1367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E9EA4-74EF-AE70-84B3-036F787999B4}"/>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AE5EE244-F202-E7E4-3832-D61BC92CEA7F}"/>
              </a:ext>
            </a:extLst>
          </p:cNvPr>
          <p:cNvSpPr>
            <a:spLocks noGrp="1"/>
          </p:cNvSpPr>
          <p:nvPr>
            <p:ph type="body" idx="28"/>
          </p:nvPr>
        </p:nvSpPr>
        <p:spPr/>
        <p:txBody>
          <a:bodyPr/>
          <a:lstStyle/>
          <a:p>
            <a:r>
              <a:rPr lang="en-IE" dirty="0"/>
              <a:t>Phase 4 : </a:t>
            </a:r>
            <a:r>
              <a:rPr lang="en-IE" dirty="0" err="1"/>
              <a:t>interprétation</a:t>
            </a:r>
            <a:endParaRPr lang="en-IE" dirty="0"/>
          </a:p>
        </p:txBody>
      </p:sp>
      <p:sp>
        <p:nvSpPr>
          <p:cNvPr id="4" name="Content Placeholder 3">
            <a:extLst>
              <a:ext uri="{FF2B5EF4-FFF2-40B4-BE49-F238E27FC236}">
                <a16:creationId xmlns:a16="http://schemas.microsoft.com/office/drawing/2014/main" id="{CFE4CC8D-A0AB-C179-79C5-B8CD087D4E56}"/>
              </a:ext>
            </a:extLst>
          </p:cNvPr>
          <p:cNvSpPr>
            <a:spLocks noGrp="1"/>
          </p:cNvSpPr>
          <p:nvPr>
            <p:ph sz="quarter" idx="15"/>
          </p:nvPr>
        </p:nvSpPr>
        <p:spPr/>
        <p:txBody>
          <a:bodyPr/>
          <a:lstStyle/>
          <a:p>
            <a:r>
              <a:rPr lang="fr-FR" dirty="0"/>
              <a:t>Quelles analyses pouvons-nous proposer ?</a:t>
            </a:r>
          </a:p>
          <a:p>
            <a:pPr lvl="1"/>
            <a:r>
              <a:rPr lang="fr-FR" dirty="0"/>
              <a:t>Comment l’impact évolue en fonction du kilométrage</a:t>
            </a:r>
          </a:p>
          <a:p>
            <a:pPr lvl="1"/>
            <a:r>
              <a:rPr lang="fr-FR" dirty="0"/>
              <a:t>Comment l’impact évolue en fonction du poids du véhicule</a:t>
            </a:r>
          </a:p>
          <a:p>
            <a:pPr lvl="1"/>
            <a:r>
              <a:rPr lang="fr-FR" dirty="0"/>
              <a:t>La production du véhicule électrique ayant plus d’impact, après combien de kilomètres trouvons-nous un point de bascule vis-à-vis du véhicule diesel ?</a:t>
            </a:r>
          </a:p>
          <a:p>
            <a:pPr lvl="1"/>
            <a:r>
              <a:rPr lang="fr-FR" dirty="0"/>
              <a:t>Devrait-on prendre en compte un mix électrique qui évolue chaque année d’usage ?</a:t>
            </a:r>
          </a:p>
          <a:p>
            <a:pPr lvl="1"/>
            <a:r>
              <a:rPr lang="fr-FR" dirty="0"/>
              <a:t>Que se passe-t-il si la batterie doit être remplacée ?</a:t>
            </a:r>
          </a:p>
          <a:p>
            <a:pPr lvl="1"/>
            <a:r>
              <a:rPr lang="fr-FR" dirty="0"/>
              <a:t>Autres idées ?</a:t>
            </a:r>
          </a:p>
        </p:txBody>
      </p:sp>
      <p:pic>
        <p:nvPicPr>
          <p:cNvPr id="5" name="Picture 4">
            <a:extLst>
              <a:ext uri="{FF2B5EF4-FFF2-40B4-BE49-F238E27FC236}">
                <a16:creationId xmlns:a16="http://schemas.microsoft.com/office/drawing/2014/main" id="{5B33FB6A-1696-3012-DFCC-F3F97AC22B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4000" y="4582654"/>
            <a:ext cx="4064000" cy="210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C589A3-24D8-5E28-852C-340BCA78DB67}"/>
              </a:ext>
            </a:extLst>
          </p:cNvPr>
          <p:cNvSpPr>
            <a:spLocks noGrp="1"/>
          </p:cNvSpPr>
          <p:nvPr>
            <p:ph type="ctrTitle"/>
          </p:nvPr>
        </p:nvSpPr>
        <p:spPr/>
        <p:txBody>
          <a:bodyPr/>
          <a:lstStyle/>
          <a:p>
            <a:r>
              <a:rPr lang="en-IE" dirty="0"/>
              <a:t>04|Conclusions</a:t>
            </a:r>
          </a:p>
        </p:txBody>
      </p:sp>
      <p:sp>
        <p:nvSpPr>
          <p:cNvPr id="6" name="Subtitle 5">
            <a:extLst>
              <a:ext uri="{FF2B5EF4-FFF2-40B4-BE49-F238E27FC236}">
                <a16:creationId xmlns:a16="http://schemas.microsoft.com/office/drawing/2014/main" id="{777034D1-DF7A-BC7B-6436-79048A8C2088}"/>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120402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CE57D-BB4A-5165-63B0-22A2E9A4BF03}"/>
              </a:ext>
            </a:extLst>
          </p:cNvPr>
          <p:cNvSpPr>
            <a:spLocks noGrp="1"/>
          </p:cNvSpPr>
          <p:nvPr>
            <p:ph type="title"/>
          </p:nvPr>
        </p:nvSpPr>
        <p:spPr/>
        <p:txBody>
          <a:bodyPr/>
          <a:lstStyle/>
          <a:p>
            <a:r>
              <a:rPr lang="en-IE" dirty="0"/>
              <a:t>Conclusions</a:t>
            </a:r>
          </a:p>
        </p:txBody>
      </p:sp>
      <p:sp>
        <p:nvSpPr>
          <p:cNvPr id="6" name="Text Placeholder 5">
            <a:extLst>
              <a:ext uri="{FF2B5EF4-FFF2-40B4-BE49-F238E27FC236}">
                <a16:creationId xmlns:a16="http://schemas.microsoft.com/office/drawing/2014/main" id="{5FBE5BD7-DC41-89E7-F167-CF59FAA6A1E0}"/>
              </a:ext>
            </a:extLst>
          </p:cNvPr>
          <p:cNvSpPr>
            <a:spLocks noGrp="1"/>
          </p:cNvSpPr>
          <p:nvPr>
            <p:ph type="body" idx="28"/>
          </p:nvPr>
        </p:nvSpPr>
        <p:spPr/>
        <p:txBody>
          <a:bodyPr/>
          <a:lstStyle/>
          <a:p>
            <a:r>
              <a:rPr lang="en-IE" dirty="0"/>
              <a:t>Messages-</a:t>
            </a:r>
            <a:r>
              <a:rPr lang="en-IE" dirty="0" err="1"/>
              <a:t>clés</a:t>
            </a:r>
            <a:endParaRPr lang="en-IE" dirty="0"/>
          </a:p>
        </p:txBody>
      </p:sp>
      <p:graphicFrame>
        <p:nvGraphicFramePr>
          <p:cNvPr id="7" name="Content Placeholder 6">
            <a:extLst>
              <a:ext uri="{FF2B5EF4-FFF2-40B4-BE49-F238E27FC236}">
                <a16:creationId xmlns:a16="http://schemas.microsoft.com/office/drawing/2014/main" id="{A13DD715-DD4E-1D1B-A5E9-15D2C163F17E}"/>
              </a:ext>
            </a:extLst>
          </p:cNvPr>
          <p:cNvGraphicFramePr>
            <a:graphicFrameLocks noGrp="1"/>
          </p:cNvGraphicFramePr>
          <p:nvPr>
            <p:ph sz="quarter" idx="15"/>
            <p:extLst>
              <p:ext uri="{D42A27DB-BD31-4B8C-83A1-F6EECF244321}">
                <p14:modId xmlns:p14="http://schemas.microsoft.com/office/powerpoint/2010/main" val="3397752315"/>
              </p:ext>
            </p:extLst>
          </p:nvPr>
        </p:nvGraphicFramePr>
        <p:xfrm>
          <a:off x="480000" y="1881188"/>
          <a:ext cx="11232000" cy="4032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557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2D34-5DAC-815A-AFE4-15F731870BB0}"/>
              </a:ext>
            </a:extLst>
          </p:cNvPr>
          <p:cNvSpPr>
            <a:spLocks noGrp="1"/>
          </p:cNvSpPr>
          <p:nvPr>
            <p:ph type="title"/>
          </p:nvPr>
        </p:nvSpPr>
        <p:spPr/>
        <p:txBody>
          <a:bodyPr/>
          <a:lstStyle/>
          <a:p>
            <a:r>
              <a:rPr lang="en-IE" dirty="0"/>
              <a:t>Questions</a:t>
            </a:r>
          </a:p>
        </p:txBody>
      </p:sp>
      <p:sp>
        <p:nvSpPr>
          <p:cNvPr id="3" name="Text Placeholder 2">
            <a:extLst>
              <a:ext uri="{FF2B5EF4-FFF2-40B4-BE49-F238E27FC236}">
                <a16:creationId xmlns:a16="http://schemas.microsoft.com/office/drawing/2014/main" id="{C17D4FE9-9583-D5F5-B853-91F793551077}"/>
              </a:ext>
            </a:extLst>
          </p:cNvPr>
          <p:cNvSpPr>
            <a:spLocks noGrp="1"/>
          </p:cNvSpPr>
          <p:nvPr>
            <p:ph type="body" idx="28"/>
          </p:nvPr>
        </p:nvSpPr>
        <p:spPr/>
        <p:txBody>
          <a:bodyPr/>
          <a:lstStyle/>
          <a:p>
            <a:endParaRPr lang="en-IE"/>
          </a:p>
        </p:txBody>
      </p:sp>
      <p:sp>
        <p:nvSpPr>
          <p:cNvPr id="4" name="Content Placeholder 3">
            <a:extLst>
              <a:ext uri="{FF2B5EF4-FFF2-40B4-BE49-F238E27FC236}">
                <a16:creationId xmlns:a16="http://schemas.microsoft.com/office/drawing/2014/main" id="{319AB12A-3D7D-18AF-DB98-3887399ABFE7}"/>
              </a:ext>
            </a:extLst>
          </p:cNvPr>
          <p:cNvSpPr>
            <a:spLocks noGrp="1"/>
          </p:cNvSpPr>
          <p:nvPr>
            <p:ph sz="quarter" idx="15"/>
          </p:nvPr>
        </p:nvSpPr>
        <p:spPr/>
        <p:txBody>
          <a:bodyPr/>
          <a:lstStyle/>
          <a:p>
            <a:r>
              <a:rPr lang="en-IE" dirty="0"/>
              <a:t>thomas.gibon@list.lu</a:t>
            </a:r>
          </a:p>
        </p:txBody>
      </p:sp>
    </p:spTree>
    <p:extLst>
      <p:ext uri="{BB962C8B-B14F-4D97-AF65-F5344CB8AC3E}">
        <p14:creationId xmlns:p14="http://schemas.microsoft.com/office/powerpoint/2010/main" val="4175512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Pourquoi l’ACV?</a:t>
            </a:r>
          </a:p>
        </p:txBody>
      </p:sp>
      <p:sp>
        <p:nvSpPr>
          <p:cNvPr id="11" name="Text Placeholder 10">
            <a:extLst>
              <a:ext uri="{FF2B5EF4-FFF2-40B4-BE49-F238E27FC236}">
                <a16:creationId xmlns:a16="http://schemas.microsoft.com/office/drawing/2014/main" id="{F3F79F13-C450-C9F0-D7ED-EA100D6D748E}"/>
              </a:ext>
            </a:extLst>
          </p:cNvPr>
          <p:cNvSpPr>
            <a:spLocks noGrp="1"/>
          </p:cNvSpPr>
          <p:nvPr>
            <p:ph type="body" idx="28"/>
          </p:nvPr>
        </p:nvSpPr>
        <p:spPr/>
        <p:txBody>
          <a:bodyPr/>
          <a:lstStyle/>
          <a:p>
            <a:endParaRPr lang="en-IE"/>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sz="quarter" idx="15"/>
          </p:nvPr>
        </p:nvSpPr>
        <p:spPr>
          <a:xfrm>
            <a:off x="480000" y="1881188"/>
            <a:ext cx="4071680" cy="4032333"/>
          </a:xfrm>
        </p:spPr>
        <p:txBody>
          <a:bodyPr>
            <a:normAutofit/>
          </a:bodyPr>
          <a:lstStyle/>
          <a:p>
            <a:r>
              <a:rPr lang="fr-FR" noProof="0" dirty="0"/>
              <a:t>Prendre en compte l’ensemble des impacts environnementaux
Réaliser des comparaisons équitables des alternatives
Réaliser des évaluations cohérentes du transfert de pollution
</a:t>
            </a:r>
          </a:p>
        </p:txBody>
      </p:sp>
    </p:spTree>
    <p:extLst>
      <p:ext uri="{BB962C8B-B14F-4D97-AF65-F5344CB8AC3E}">
        <p14:creationId xmlns:p14="http://schemas.microsoft.com/office/powerpoint/2010/main" val="873769679"/>
      </p:ext>
    </p:extLst>
  </p:cSld>
  <p:clrMapOvr>
    <a:masterClrMapping/>
  </p:clrMapOvr>
  <mc:AlternateContent xmlns:mc="http://schemas.openxmlformats.org/markup-compatibility/2006" xmlns:p14="http://schemas.microsoft.com/office/powerpoint/2010/main">
    <mc:Choice Requires="p14">
      <p:transition spd="slow" p14:dur="2000" advTm="18889"/>
    </mc:Choice>
    <mc:Fallback xmlns="">
      <p:transition spd="slow" advTm="1888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8|1.5|1.8|4.7|2.3|6.1|3.1"/>
</p:tagLst>
</file>

<file path=ppt/tags/tag2.xml><?xml version="1.0" encoding="utf-8"?>
<p:tagLst xmlns:a="http://schemas.openxmlformats.org/drawingml/2006/main" xmlns:r="http://schemas.openxmlformats.org/officeDocument/2006/relationships" xmlns:p="http://schemas.openxmlformats.org/presentationml/2006/main">
  <p:tag name="TIMING" val="|5.5|8|19.1|3.2|25.1"/>
</p:tagLst>
</file>

<file path=ppt/tags/tag3.xml><?xml version="1.0" encoding="utf-8"?>
<p:tagLst xmlns:a="http://schemas.openxmlformats.org/drawingml/2006/main" xmlns:r="http://schemas.openxmlformats.org/officeDocument/2006/relationships" xmlns:p="http://schemas.openxmlformats.org/presentationml/2006/main">
  <p:tag name="TIMING" val="|24.8"/>
</p:tagLst>
</file>

<file path=ppt/tags/tag4.xml><?xml version="1.0" encoding="utf-8"?>
<p:tagLst xmlns:a="http://schemas.openxmlformats.org/drawingml/2006/main" xmlns:r="http://schemas.openxmlformats.org/officeDocument/2006/relationships" xmlns:p="http://schemas.openxmlformats.org/presentationml/2006/main">
  <p:tag name="TIMING" val="|8.6|20|23.3|13.6"/>
</p:tagLst>
</file>

<file path=ppt/tags/tag5.xml><?xml version="1.0" encoding="utf-8"?>
<p:tagLst xmlns:a="http://schemas.openxmlformats.org/drawingml/2006/main" xmlns:r="http://schemas.openxmlformats.org/officeDocument/2006/relationships" xmlns:p="http://schemas.openxmlformats.org/presentationml/2006/main">
  <p:tag name="TIMING" val="|9.5|29.8|33|17|22.5"/>
</p:tagLst>
</file>

<file path=ppt/tags/tag6.xml><?xml version="1.0" encoding="utf-8"?>
<p:tagLst xmlns:a="http://schemas.openxmlformats.org/drawingml/2006/main" xmlns:r="http://schemas.openxmlformats.org/officeDocument/2006/relationships" xmlns:p="http://schemas.openxmlformats.org/presentationml/2006/main">
  <p:tag name="TIMING" val="|28.1"/>
</p:tagLst>
</file>

<file path=ppt/theme/theme1.xml><?xml version="1.0" encoding="utf-8"?>
<a:theme xmlns:a="http://schemas.openxmlformats.org/drawingml/2006/main" name="LIST_169">
  <a:themeElements>
    <a:clrScheme name="2019_LIST_Corporate_ColorTheme_CMYK">
      <a:dk1>
        <a:srgbClr val="141313"/>
      </a:dk1>
      <a:lt1>
        <a:srgbClr val="FFFFFF"/>
      </a:lt1>
      <a:dk2>
        <a:srgbClr val="537992"/>
      </a:dk2>
      <a:lt2>
        <a:srgbClr val="DFF1F0"/>
      </a:lt2>
      <a:accent1>
        <a:srgbClr val="00AEBC"/>
      </a:accent1>
      <a:accent2>
        <a:srgbClr val="2A6D81"/>
      </a:accent2>
      <a:accent3>
        <a:srgbClr val="A2C7C4"/>
      </a:accent3>
      <a:accent4>
        <a:srgbClr val="BDD8D6"/>
      </a:accent4>
      <a:accent5>
        <a:srgbClr val="AFAFAF"/>
      </a:accent5>
      <a:accent6>
        <a:srgbClr val="E50051"/>
      </a:accent6>
      <a:hlink>
        <a:srgbClr val="00AFC8"/>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b">
        <a:spAutoFit/>
      </a:bodyPr>
      <a:lstStyle>
        <a:defPPr algn="l">
          <a:defRPr sz="800" smtClean="0">
            <a:solidFill>
              <a:schemeClr val="tx2">
                <a:lumMod val="60000"/>
                <a:lumOff val="40000"/>
              </a:schemeClr>
            </a:solidFill>
            <a:latin typeface="+mn-lt"/>
          </a:defRPr>
        </a:defPPr>
      </a:lstStyle>
    </a:txDef>
  </a:objectDefaults>
  <a:extraClrSchemeLst/>
  <a:extLst>
    <a:ext uri="{05A4C25C-085E-4340-85A3-A5531E510DB2}">
      <thm15:themeFamily xmlns:thm15="http://schemas.microsoft.com/office/thememl/2012/main" name="LIST_169" id="{6A6C38DA-C539-4A8D-BD6A-D158AB361E79}" vid="{9419CBDA-0B4B-4376-B22D-6DE835A085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4cd55ee-5843-4db0-b8d4-04a1a095afe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7B0BD038D20A84D9FFD6FC580A0D2DE" ma:contentTypeVersion="17" ma:contentTypeDescription="Create a new document." ma:contentTypeScope="" ma:versionID="0f9376b71ba20bb5f9709eb9e1603c2f">
  <xsd:schema xmlns:xsd="http://www.w3.org/2001/XMLSchema" xmlns:xs="http://www.w3.org/2001/XMLSchema" xmlns:p="http://schemas.microsoft.com/office/2006/metadata/properties" xmlns:ns3="064eb78b-791a-44c3-a664-25fabaeca71c" xmlns:ns4="14cd55ee-5843-4db0-b8d4-04a1a095afee" targetNamespace="http://schemas.microsoft.com/office/2006/metadata/properties" ma:root="true" ma:fieldsID="151eed1f17bc090e81861abc02f236f9" ns3:_="" ns4:_="">
    <xsd:import namespace="064eb78b-791a-44c3-a664-25fabaeca71c"/>
    <xsd:import namespace="14cd55ee-5843-4db0-b8d4-04a1a095afe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element ref="ns4:_activity" minOccurs="0"/>
                <xsd:element ref="ns4:MediaServiceObjectDetectorVersions" minOccurs="0"/>
                <xsd:element ref="ns4:MediaServiceSearchPropertie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eb78b-791a-44c3-a664-25fabaeca71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cd55ee-5843-4db0-b8d4-04a1a095afe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F65184-C219-4D24-9E4D-BD8D597B18CA}">
  <ds:schemaRefs>
    <ds:schemaRef ds:uri="http://schemas.microsoft.com/office/2006/metadata/properties"/>
    <ds:schemaRef ds:uri="http://schemas.microsoft.com/office/infopath/2007/PartnerControls"/>
    <ds:schemaRef ds:uri="http://schemas.microsoft.com/office/2006/documentManagement/types"/>
    <ds:schemaRef ds:uri="064eb78b-791a-44c3-a664-25fabaeca71c"/>
    <ds:schemaRef ds:uri="http://purl.org/dc/elements/1.1/"/>
    <ds:schemaRef ds:uri="http://www.w3.org/XML/1998/namespace"/>
    <ds:schemaRef ds:uri="14cd55ee-5843-4db0-b8d4-04a1a095afee"/>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DFA73236-90D7-48BE-8805-AB2A78B59930}">
  <ds:schemaRefs>
    <ds:schemaRef ds:uri="http://schemas.microsoft.com/sharepoint/v3/contenttype/forms"/>
  </ds:schemaRefs>
</ds:datastoreItem>
</file>

<file path=customXml/itemProps3.xml><?xml version="1.0" encoding="utf-8"?>
<ds:datastoreItem xmlns:ds="http://schemas.openxmlformats.org/officeDocument/2006/customXml" ds:itemID="{CC8EEB2F-CB0D-46E4-BF2F-53FD89596536}">
  <ds:schemaRefs>
    <ds:schemaRef ds:uri="064eb78b-791a-44c3-a664-25fabaeca71c"/>
    <ds:schemaRef ds:uri="14cd55ee-5843-4db0-b8d4-04a1a095af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LIST_169</Template>
  <TotalTime>22590</TotalTime>
  <Words>6112</Words>
  <Application>Microsoft Office PowerPoint</Application>
  <PresentationFormat>Widescreen</PresentationFormat>
  <Paragraphs>1306</Paragraphs>
  <Slides>85</Slides>
  <Notes>33</Notes>
  <HiddenSlides>2</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Open Sans</vt:lpstr>
      <vt:lpstr>Bebas Neue</vt:lpstr>
      <vt:lpstr>Calibri</vt:lpstr>
      <vt:lpstr>Cambria Math</vt:lpstr>
      <vt:lpstr>Arial Nova</vt:lpstr>
      <vt:lpstr>Arial</vt:lpstr>
      <vt:lpstr>Franklin Gothic Demi Cond</vt:lpstr>
      <vt:lpstr>Wingdings</vt:lpstr>
      <vt:lpstr>LIST_169</vt:lpstr>
      <vt:lpstr>Analyse du cycle de vie</vt:lpstr>
      <vt:lpstr>Plan du cours</vt:lpstr>
      <vt:lpstr>01|Introduction à la méthode ACV et à son historique</vt:lpstr>
      <vt:lpstr>L’ACV, c’est quoi ?</vt:lpstr>
      <vt:lpstr>L’ACV, c’est quoi ?</vt:lpstr>
      <vt:lpstr>L’ACV, c’est quoi ?</vt:lpstr>
      <vt:lpstr>L’ACV, c’est quoi ?</vt:lpstr>
      <vt:lpstr>Pourquoi l’ACV?</vt:lpstr>
      <vt:lpstr>Pourquoi l’ACV?</vt:lpstr>
      <vt:lpstr>Pourquoi l’ACV?</vt:lpstr>
      <vt:lpstr>Pourquoi l’ACV?</vt:lpstr>
      <vt:lpstr>Premiers exemples d’ACV</vt:lpstr>
      <vt:lpstr>Premiers exemples d’ACV</vt:lpstr>
      <vt:lpstr>Histoire rapide de l’ACV</vt:lpstr>
      <vt:lpstr>Utilisation de l’ACV</vt:lpstr>
      <vt:lpstr>Utilisation de l’ACV</vt:lpstr>
      <vt:lpstr>Utilisation de l’ACV</vt:lpstr>
      <vt:lpstr>Utilisation de l’ACV</vt:lpstr>
      <vt:lpstr>Utilisation de l’ACV</vt:lpstr>
      <vt:lpstr>02|Principes fondamentaux de l’ACV</vt:lpstr>
      <vt:lpstr>L’ACV est un processus itératif</vt:lpstr>
      <vt:lpstr>Phase 1 : Objectif et champ d’application</vt:lpstr>
      <vt:lpstr>Phase 1 : Objectif et champ d’application</vt:lpstr>
      <vt:lpstr>Phase 1 : Objectif et champ d’application</vt:lpstr>
      <vt:lpstr>Phase 1 : Objectif et champ d’application</vt:lpstr>
      <vt:lpstr>Phase 2 : Analyse d’inventaire</vt:lpstr>
      <vt:lpstr>Phase 2 : Analyse d’inventaire</vt:lpstr>
      <vt:lpstr>Phase 2 : Analyse d’inventaire</vt:lpstr>
      <vt:lpstr>Phase 2 : Analyse d’inventaire</vt:lpstr>
      <vt:lpstr>Phase 2 : Analyse d’inventaire</vt:lpstr>
      <vt:lpstr>Phase 2 : Analyse d’inventaire</vt:lpstr>
      <vt:lpstr>Phase 2 : Analyse d’inventaire</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Normalisation et pondération </vt:lpstr>
      <vt:lpstr>Phase 4 : Interprétation</vt:lpstr>
      <vt:lpstr>Phase 4 : Interprétation</vt:lpstr>
      <vt:lpstr>Phase 4 : Interprétation</vt:lpstr>
      <vt:lpstr>Phase 4 : Interprétation</vt:lpstr>
      <vt:lpstr>Exemples</vt:lpstr>
      <vt:lpstr>Comparaison d’emballages</vt:lpstr>
      <vt:lpstr>Comparaison d’emballages</vt:lpstr>
      <vt:lpstr>Comparaison d’emballages</vt:lpstr>
      <vt:lpstr>Comparaison d’emballages</vt:lpstr>
      <vt:lpstr>Comparaison d’emballages</vt:lpstr>
      <vt:lpstr>Comparaison d’emballages</vt:lpstr>
      <vt:lpstr>Comparaison de sources d’électricité</vt:lpstr>
      <vt:lpstr>Comparaison de sources d’électricité</vt:lpstr>
      <vt:lpstr>Comparaison de sources d’électricité</vt:lpstr>
      <vt:lpstr>Comparaison de sources d’électricité</vt:lpstr>
      <vt:lpstr>Comparaison de sources d’électricité</vt:lpstr>
      <vt:lpstr>Comparaison de sources d’électricité</vt:lpstr>
      <vt:lpstr>Comparaison de sources d’électricité</vt:lpstr>
      <vt:lpstr>Comparaison de sources d’électricité</vt:lpstr>
      <vt:lpstr>03|Étude de cas</vt:lpstr>
      <vt:lpstr>Un peu d’algÈbre</vt:lpstr>
      <vt:lpstr>Un peu d’algÈbre</vt:lpstr>
      <vt:lpstr>Un peu d’algÈbre</vt:lpstr>
      <vt:lpstr>Un peu d’algÈbre</vt:lpstr>
      <vt:lpstr>Un peu d’algÈbre</vt:lpstr>
      <vt:lpstr>Un peu d’algÈbre</vt:lpstr>
      <vt:lpstr>Un peu d’algÈbre</vt:lpstr>
      <vt:lpstr>Un peu d’algÈbre</vt:lpstr>
      <vt:lpstr>Étude de cas</vt:lpstr>
      <vt:lpstr>Étude de cas</vt:lpstr>
      <vt:lpstr>Étude de cas</vt:lpstr>
      <vt:lpstr>Étude de cas</vt:lpstr>
      <vt:lpstr>Étude de cas</vt:lpstr>
      <vt:lpstr>Étude de cas</vt:lpstr>
      <vt:lpstr>Étude de cas</vt:lpstr>
      <vt:lpstr>Étude de cas</vt:lpstr>
      <vt:lpstr>04|Conclusions</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du cycle de vie</dc:title>
  <dc:creator>Thomas Gibon</dc:creator>
  <cp:lastModifiedBy>Thomas Gibon</cp:lastModifiedBy>
  <cp:revision>31</cp:revision>
  <dcterms:created xsi:type="dcterms:W3CDTF">2024-03-12T14:05:23Z</dcterms:created>
  <dcterms:modified xsi:type="dcterms:W3CDTF">2024-04-05T05:55:26Z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0x010100D7B0BD038D20A84D9FFD6FC580A0D2DE</vt:lpwstr>
  </property>
</Properties>
</file>